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8" r:id="rId8"/>
    <p:sldId id="262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8E0C-18FB-4D95-B010-17BEE8697638}" type="datetimeFigureOut">
              <a:rPr lang="en-GB" smtClean="0"/>
              <a:t>13/09/2013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C7F-94AD-4868-AC98-196261E94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5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8E0C-18FB-4D95-B010-17BEE8697638}" type="datetimeFigureOut">
              <a:rPr lang="en-GB" smtClean="0"/>
              <a:t>13/09/2013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C7F-94AD-4868-AC98-196261E94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31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8E0C-18FB-4D95-B010-17BEE8697638}" type="datetimeFigureOut">
              <a:rPr lang="en-GB" smtClean="0"/>
              <a:t>13/09/2013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C7F-94AD-4868-AC98-196261E94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1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8E0C-18FB-4D95-B010-17BEE8697638}" type="datetimeFigureOut">
              <a:rPr lang="en-GB" smtClean="0"/>
              <a:t>13/09/2013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C7F-94AD-4868-AC98-196261E94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1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8E0C-18FB-4D95-B010-17BEE8697638}" type="datetimeFigureOut">
              <a:rPr lang="en-GB" smtClean="0"/>
              <a:t>13/09/2013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C7F-94AD-4868-AC98-196261E94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6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8E0C-18FB-4D95-B010-17BEE8697638}" type="datetimeFigureOut">
              <a:rPr lang="en-GB" smtClean="0"/>
              <a:t>13/09/2013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C7F-94AD-4868-AC98-196261E94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12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8E0C-18FB-4D95-B010-17BEE8697638}" type="datetimeFigureOut">
              <a:rPr lang="en-GB" smtClean="0"/>
              <a:t>13/09/2013</a:t>
            </a:fld>
            <a:endParaRPr lang="en-GB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C7F-94AD-4868-AC98-196261E94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8E0C-18FB-4D95-B010-17BEE8697638}" type="datetimeFigureOut">
              <a:rPr lang="en-GB" smtClean="0"/>
              <a:t>13/09/2013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C7F-94AD-4868-AC98-196261E94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8E0C-18FB-4D95-B010-17BEE8697638}" type="datetimeFigureOut">
              <a:rPr lang="en-GB" smtClean="0"/>
              <a:t>13/09/2013</a:t>
            </a:fld>
            <a:endParaRPr lang="en-GB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C7F-94AD-4868-AC98-196261E94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0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8E0C-18FB-4D95-B010-17BEE8697638}" type="datetimeFigureOut">
              <a:rPr lang="en-GB" smtClean="0"/>
              <a:t>13/09/2013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C7F-94AD-4868-AC98-196261E94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8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8E0C-18FB-4D95-B010-17BEE8697638}" type="datetimeFigureOut">
              <a:rPr lang="en-GB" smtClean="0"/>
              <a:t>13/09/2013</a:t>
            </a:fld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1C7F-94AD-4868-AC98-196261E94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59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8E0C-18FB-4D95-B010-17BEE8697638}" type="datetimeFigureOut">
              <a:rPr lang="en-GB" smtClean="0"/>
              <a:t>13/09/2013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1C7F-94AD-4868-AC98-196261E94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60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94421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Baltic Bird WP 5.1</a:t>
            </a:r>
            <a:br>
              <a:rPr lang="sv-SE" dirty="0" smtClean="0"/>
            </a:br>
            <a:r>
              <a:rPr lang="sv-SE" dirty="0" smtClean="0"/>
              <a:t>Norrköping</a:t>
            </a:r>
            <a:br>
              <a:rPr lang="sv-SE" dirty="0" smtClean="0"/>
            </a:br>
            <a:r>
              <a:rPr lang="sv-SE" dirty="0" smtClean="0"/>
              <a:t>April 23-24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2088232"/>
          </a:xfrm>
        </p:spPr>
        <p:txBody>
          <a:bodyPr>
            <a:normAutofit fontScale="92500" lnSpcReduction="10000"/>
          </a:bodyPr>
          <a:lstStyle/>
          <a:p>
            <a:r>
              <a:rPr lang="sv-S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Pilotcase</a:t>
            </a:r>
            <a:endParaRPr lang="sv-S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Olle Fält</a:t>
            </a:r>
          </a:p>
          <a:p>
            <a:pPr algn="r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 Aviation Ltd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" y="-23446"/>
            <a:ext cx="5261454" cy="100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6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656184"/>
          </a:xfrm>
        </p:spPr>
        <p:txBody>
          <a:bodyPr>
            <a:normAutofit/>
          </a:bodyPr>
          <a:lstStyle/>
          <a:p>
            <a:r>
              <a:rPr lang="sv-SE" dirty="0" smtClean="0"/>
              <a:t>Key Partners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5736" y="2637812"/>
            <a:ext cx="6396664" cy="316745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Export companies LOI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Regional tourismauthorities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 Sweden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German touroperators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NRK airport</a:t>
            </a:r>
            <a:endParaRPr/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" y="-23446"/>
            <a:ext cx="5261454" cy="100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gm="http://schemas.openxmlformats.org/drawingml/2006/diagram" xmlns:dsp="http://schemas.microsoft.com/office/drawing/2008/diagram" xmlns:v="urn:schemas-microsoft-com:vml" xmlns:c="http://schemas.openxmlformats.org/drawingml/2006/chart" xmlns:a14="http://schemas.microsoft.com/office/drawing/2010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656184"/>
          </a:xfrm>
        </p:spPr>
        <p:txBody>
          <a:bodyPr>
            <a:normAutofit/>
          </a:bodyPr>
          <a:lstStyle/>
          <a:p>
            <a:r>
              <a:rPr lang="sv-SE" dirty="0" smtClean="0"/>
              <a:t>Distribution Channels/Airlines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5736" y="2637812"/>
            <a:ext cx="6396664" cy="316745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Air Berlin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Lufthansa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Ryanair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Regional carriers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" y="-23446"/>
            <a:ext cx="5261454" cy="100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gm="http://schemas.openxmlformats.org/drawingml/2006/diagram" xmlns:dsp="http://schemas.microsoft.com/office/drawing/2008/diagram" xmlns:v="urn:schemas-microsoft-com:vml" xmlns:c="http://schemas.openxmlformats.org/drawingml/2006/chart" xmlns:a14="http://schemas.microsoft.com/office/drawing/2010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656184"/>
          </a:xfrm>
        </p:spPr>
        <p:txBody>
          <a:bodyPr>
            <a:normAutofit/>
          </a:bodyPr>
          <a:lstStyle/>
          <a:p>
            <a:r>
              <a:rPr lang="sv-SE" dirty="0" smtClean="0"/>
              <a:t>Cost Structure/Revenue </a:t>
            </a:r>
            <a:r>
              <a:rPr lang="sv-SE" dirty="0"/>
              <a:t>S</a:t>
            </a:r>
            <a:r>
              <a:rPr lang="sv-SE" dirty="0" smtClean="0"/>
              <a:t>treams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5736" y="2637816"/>
            <a:ext cx="6396664" cy="3167448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Incentive scheme 3-5 years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Funding 3-5 years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Marketing support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Sales support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Commercial business development</a:t>
            </a:r>
            <a:endParaRPr/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" y="-23446"/>
            <a:ext cx="5261454" cy="100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gm="http://schemas.openxmlformats.org/drawingml/2006/diagram" xmlns:dsp="http://schemas.microsoft.com/office/drawing/2008/diagram" xmlns:v="urn:schemas-microsoft-com:vml" xmlns:c="http://schemas.openxmlformats.org/drawingml/2006/chart" xmlns:a14="http://schemas.microsoft.com/office/drawing/2010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656184"/>
          </a:xfrm>
        </p:spPr>
        <p:txBody>
          <a:bodyPr>
            <a:normAutofit/>
          </a:bodyPr>
          <a:lstStyle/>
          <a:p>
            <a:r>
              <a:rPr lang="sv-SE" dirty="0" smtClean="0"/>
              <a:t>Challenge: Distribution Channels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5736" y="2637816"/>
            <a:ext cx="6396664" cy="316744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Berlin airport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Air Berlin cutbacks, a "no go"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Good talks with Lufthansa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Ryanair’s </a:t>
            </a: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strategy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Flyswedish.com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bankrupt </a:t>
            </a:r>
            <a:endParaRPr dirty="0"/>
          </a:p>
          <a:p>
            <a:pPr marL="457200" indent="-457200" algn="l">
              <a:buFont typeface="Wingdings" pitchFamily="2" charset="2"/>
              <a:buChar char="q"/>
            </a:pPr>
            <a:endParaRPr dirty="0"/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" y="-23446"/>
            <a:ext cx="5261454" cy="100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gm="http://schemas.openxmlformats.org/drawingml/2006/diagram" xmlns:dsp="http://schemas.microsoft.com/office/drawing/2008/diagram" xmlns:v="urn:schemas-microsoft-com:vml" xmlns:c="http://schemas.openxmlformats.org/drawingml/2006/chart" xmlns:a14="http://schemas.microsoft.com/office/drawing/2010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360040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BUT ..... 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There is new carrier in town ....</a:t>
            </a: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TO BE COTINUED! </a:t>
            </a:r>
            <a:r>
              <a:rPr lang="sv-SE" dirty="0"/>
              <a:t/>
            </a:r>
            <a:br>
              <a:rPr lang="sv-SE" dirty="0"/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" y="-23446"/>
            <a:ext cx="5261454" cy="100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gm="http://schemas.openxmlformats.org/drawingml/2006/diagram" xmlns:dsp="http://schemas.microsoft.com/office/drawing/2008/diagram" xmlns:v="urn:schemas-microsoft-com:vml" xmlns:c="http://schemas.openxmlformats.org/drawingml/2006/chart" xmlns:a14="http://schemas.microsoft.com/office/drawing/2010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656184"/>
          </a:xfrm>
        </p:spPr>
        <p:txBody>
          <a:bodyPr>
            <a:normAutofit/>
          </a:bodyPr>
          <a:lstStyle/>
          <a:p>
            <a:r>
              <a:rPr lang="sv-SE" dirty="0" smtClean="0"/>
              <a:t>Back Ground 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7592888" cy="316835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Tradition B2B airport/airline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assengers success factor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Often focus on outgoing routes</a:t>
            </a:r>
            <a:endParaRPr lang="sv-S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marketing in one end of the route</a:t>
            </a:r>
            <a:endParaRPr dirty="0"/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" y="-23446"/>
            <a:ext cx="5261454" cy="100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23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gm="http://schemas.openxmlformats.org/drawingml/2006/diagram" xmlns:dsp="http://schemas.microsoft.com/office/drawing/2008/diagram" xmlns:v="urn:schemas-microsoft-com:vml" xmlns:c="http://schemas.openxmlformats.org/drawingml/2006/chart" xmlns:a14="http://schemas.microsoft.com/office/drawing/2010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656184"/>
          </a:xfrm>
        </p:spPr>
        <p:txBody>
          <a:bodyPr>
            <a:normAutofit/>
          </a:bodyPr>
          <a:lstStyle/>
          <a:p>
            <a:r>
              <a:rPr lang="sv-SE" dirty="0" err="1" smtClean="0"/>
              <a:t>Thesis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7287897" cy="3164753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route is always two destinations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Routes needs marketing in two ends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Routes needs sales in two ends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airport is not a destination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Two airports can be one destination</a:t>
            </a:r>
            <a:endParaRPr/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Two smaller airports can "share" a route</a:t>
            </a:r>
            <a:endParaRPr/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" y="-23446"/>
            <a:ext cx="5261454" cy="100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gm="http://schemas.openxmlformats.org/drawingml/2006/diagram" xmlns:dsp="http://schemas.microsoft.com/office/drawing/2008/diagram" xmlns:v="urn:schemas-microsoft-com:vml" xmlns:c="http://schemas.openxmlformats.org/drawingml/2006/chart" xmlns:a14="http://schemas.microsoft.com/office/drawing/2010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7144" y="651566"/>
            <a:ext cx="7777227" cy="1003206"/>
          </a:xfrm>
        </p:spPr>
        <p:txBody>
          <a:bodyPr>
            <a:normAutofit/>
          </a:bodyPr>
          <a:lstStyle/>
          <a:p>
            <a:r>
              <a:rPr lang="sv-SE" dirty="0" err="1" smtClean="0"/>
              <a:t>A different way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" y="-23446"/>
            <a:ext cx="5261454" cy="100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GeoShape"/>
          <p:cNvSpPr txBox="1"/>
          <p:nvPr/>
        </p:nvSpPr>
        <p:spPr>
          <a:xfrm>
            <a:off x="3779294" y="3252664"/>
            <a:ext cx="1520047" cy="1210052"/>
          </a:xfrm>
          <a:prstGeom prst="leftRightArrow">
            <a:avLst/>
          </a:prstGeom>
          <a:solidFill>
            <a:srgbClr val="F49342"/>
          </a:solidFill>
          <a:ln w="25400">
            <a:solidFill>
              <a:srgbClr val="C5763B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>
                <a:solidFill>
                  <a:srgbClr val="FFFFFF"/>
                </a:solidFill>
              </a:rPr>
              <a:t>Route</a:t>
            </a:r>
            <a:endParaRPr lang="zh-CN" altLang="en-US"/>
          </a:p>
        </p:txBody>
      </p:sp>
      <p:sp>
        <p:nvSpPr>
          <p:cNvPr id="1031" name="GeoShape"/>
          <p:cNvSpPr txBox="1"/>
          <p:nvPr/>
        </p:nvSpPr>
        <p:spPr>
          <a:xfrm>
            <a:off x="10411" y="1815080"/>
            <a:ext cx="3748061" cy="3961113"/>
          </a:xfrm>
          <a:prstGeom prst="ellipse">
            <a:avLst/>
          </a:prstGeom>
          <a:solidFill>
            <a:srgbClr val="4F81BC"/>
          </a:solidFill>
          <a:ln w="25400">
            <a:solidFill>
              <a:srgbClr val="6E9CD8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>
                <a:solidFill>
                  <a:srgbClr val="000000"/>
                </a:solidFill>
              </a:rPr>
              <a:t>Destination</a:t>
            </a:r>
            <a:endParaRPr lang="zh-CN" altLang="en-US"/>
          </a:p>
        </p:txBody>
      </p:sp>
      <p:sp>
        <p:nvSpPr>
          <p:cNvPr id="1032" name="GeoShape"/>
          <p:cNvSpPr txBox="1"/>
          <p:nvPr/>
        </p:nvSpPr>
        <p:spPr>
          <a:xfrm>
            <a:off x="5393043" y="1815080"/>
            <a:ext cx="3748061" cy="3961113"/>
          </a:xfrm>
          <a:prstGeom prst="ellipse">
            <a:avLst/>
          </a:prstGeom>
          <a:solidFill>
            <a:srgbClr val="4F81BC"/>
          </a:solidFill>
          <a:ln w="25400">
            <a:solidFill>
              <a:srgbClr val="6E9CD8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>
                <a:solidFill>
                  <a:srgbClr val="000000"/>
                </a:solidFill>
              </a:rPr>
              <a:t>Destination</a:t>
            </a:r>
            <a:endParaRPr lang="zh-CN" altLang="en-US"/>
          </a:p>
        </p:txBody>
      </p:sp>
      <p:sp>
        <p:nvSpPr>
          <p:cNvPr id="1033" name="GeoShape"/>
          <p:cNvSpPr txBox="1"/>
          <p:nvPr/>
        </p:nvSpPr>
        <p:spPr>
          <a:xfrm>
            <a:off x="1427792" y="2286172"/>
            <a:ext cx="1041128" cy="1034233"/>
          </a:xfrm>
          <a:prstGeom prst="roundRect">
            <a:avLst/>
          </a:prstGeom>
          <a:solidFill>
            <a:srgbClr val="D1DE05"/>
          </a:solidFill>
          <a:ln w="25400">
            <a:solidFill>
              <a:srgbClr val="C0B503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/>
              <a:t>Big Airport</a:t>
            </a:r>
            <a:endParaRPr lang="zh-CN" altLang="en-US"/>
          </a:p>
        </p:txBody>
      </p:sp>
      <p:sp>
        <p:nvSpPr>
          <p:cNvPr id="1034" name="GeoShape"/>
          <p:cNvSpPr txBox="1"/>
          <p:nvPr/>
        </p:nvSpPr>
        <p:spPr>
          <a:xfrm>
            <a:off x="6756921" y="4074878"/>
            <a:ext cx="1041128" cy="1034233"/>
          </a:xfrm>
          <a:prstGeom prst="roundRect">
            <a:avLst/>
          </a:prstGeom>
          <a:solidFill>
            <a:srgbClr val="D1DE05"/>
          </a:solidFill>
          <a:ln w="25400">
            <a:solidFill>
              <a:srgbClr val="C0B503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/>
              <a:t>Airport 2</a:t>
            </a:r>
            <a:endParaRPr lang="zh-CN" altLang="en-US"/>
          </a:p>
        </p:txBody>
      </p:sp>
      <p:sp>
        <p:nvSpPr>
          <p:cNvPr id="1035" name="GeoShape"/>
          <p:cNvSpPr txBox="1"/>
          <p:nvPr/>
        </p:nvSpPr>
        <p:spPr>
          <a:xfrm>
            <a:off x="6746510" y="2285656"/>
            <a:ext cx="1041128" cy="1034233"/>
          </a:xfrm>
          <a:prstGeom prst="roundRect">
            <a:avLst/>
          </a:prstGeom>
          <a:solidFill>
            <a:srgbClr val="D1DE05"/>
          </a:solidFill>
          <a:ln w="25400">
            <a:solidFill>
              <a:srgbClr val="C0B503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/>
              <a:t>Airport 1</a:t>
            </a:r>
            <a:endParaRPr lang="zh-CN" altLang="en-US"/>
          </a:p>
        </p:txBody>
      </p:sp>
      <p:sp>
        <p:nvSpPr>
          <p:cNvPr id="1036" name="GeoShape"/>
          <p:cNvSpPr txBox="1"/>
          <p:nvPr/>
        </p:nvSpPr>
        <p:spPr>
          <a:xfrm>
            <a:off x="2843727" y="4685592"/>
            <a:ext cx="3652912" cy="1209536"/>
          </a:xfrm>
          <a:prstGeom prst="leftRightArrow">
            <a:avLst/>
          </a:prstGeom>
          <a:solidFill>
            <a:srgbClr val="56AC01"/>
          </a:solidFill>
          <a:ln w="25400">
            <a:solidFill>
              <a:srgbClr val="428501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>
                <a:solidFill>
                  <a:srgbClr val="FFFFFF"/>
                </a:solidFill>
              </a:rPr>
              <a:t>Marketing</a:t>
            </a:r>
            <a:endParaRPr lang="zh-CN" altLang="en-US"/>
          </a:p>
        </p:txBody>
      </p:sp>
      <p:sp>
        <p:nvSpPr>
          <p:cNvPr id="1037" name="GeoShape"/>
          <p:cNvSpPr txBox="1"/>
          <p:nvPr/>
        </p:nvSpPr>
        <p:spPr>
          <a:xfrm>
            <a:off x="3041541" y="1924190"/>
            <a:ext cx="3246871" cy="1209534"/>
          </a:xfrm>
          <a:prstGeom prst="leftRightArrow">
            <a:avLst/>
          </a:prstGeom>
          <a:solidFill>
            <a:srgbClr val="7C5DA0"/>
          </a:solidFill>
          <a:ln w="25400">
            <a:solidFill>
              <a:srgbClr val="5B4375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>
                <a:solidFill>
                  <a:srgbClr val="FFFFFF"/>
                </a:solidFill>
              </a:rPr>
              <a:t>Sales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gm="http://schemas.openxmlformats.org/drawingml/2006/diagram" xmlns:dsp="http://schemas.microsoft.com/office/drawing/2008/diagram" xmlns:v="urn:schemas-microsoft-com:vml" xmlns:c="http://schemas.openxmlformats.org/drawingml/2006/chart" xmlns:a14="http://schemas.microsoft.com/office/drawing/2010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656184"/>
          </a:xfrm>
        </p:spPr>
        <p:txBody>
          <a:bodyPr>
            <a:normAutofit/>
          </a:bodyPr>
          <a:lstStyle/>
          <a:p>
            <a:r>
              <a:rPr lang="sv-SE" dirty="0" err="1" smtClean="0"/>
              <a:t>Research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5736" y="2637812"/>
            <a:ext cx="6396664" cy="316745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segments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resources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partners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/ airlines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 proposition</a:t>
            </a:r>
            <a:endParaRPr/>
          </a:p>
          <a:p>
            <a:pPr marL="457200" indent="-457200" algn="l">
              <a:buFont typeface="Wingdings" pitchFamily="2" charset="2"/>
              <a:buChar char="q"/>
            </a:pPr>
            <a:endParaRPr/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" y="-23446"/>
            <a:ext cx="5261454" cy="100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gm="http://schemas.openxmlformats.org/drawingml/2006/diagram" xmlns:dsp="http://schemas.microsoft.com/office/drawing/2008/diagram" xmlns:v="urn:schemas-microsoft-com:vml" xmlns:c="http://schemas.openxmlformats.org/drawingml/2006/chart" xmlns:a14="http://schemas.microsoft.com/office/drawing/2010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7144" y="651566"/>
            <a:ext cx="7777227" cy="1003206"/>
          </a:xfrm>
        </p:spPr>
        <p:txBody>
          <a:bodyPr>
            <a:normAutofit/>
          </a:bodyPr>
          <a:lstStyle/>
          <a:p>
            <a:r>
              <a:rPr lang="sv-SE" dirty="0" err="1" smtClean="0"/>
              <a:t>A pilot project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" y="-23446"/>
            <a:ext cx="5261454" cy="100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GeoShape"/>
          <p:cNvSpPr txBox="1"/>
          <p:nvPr/>
        </p:nvSpPr>
        <p:spPr>
          <a:xfrm>
            <a:off x="3779294" y="3252664"/>
            <a:ext cx="1520047" cy="1210052"/>
          </a:xfrm>
          <a:prstGeom prst="leftRightArrow">
            <a:avLst/>
          </a:prstGeom>
          <a:solidFill>
            <a:srgbClr val="F49342"/>
          </a:solidFill>
          <a:ln w="25400">
            <a:solidFill>
              <a:srgbClr val="C5763B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>
                <a:solidFill>
                  <a:srgbClr val="FFFFFF"/>
                </a:solidFill>
              </a:rPr>
              <a:t>Route</a:t>
            </a:r>
            <a:endParaRPr lang="zh-CN" altLang="en-US"/>
          </a:p>
        </p:txBody>
      </p:sp>
      <p:sp>
        <p:nvSpPr>
          <p:cNvPr id="1031" name="GeoShape"/>
          <p:cNvSpPr txBox="1"/>
          <p:nvPr/>
        </p:nvSpPr>
        <p:spPr>
          <a:xfrm>
            <a:off x="10411" y="1815080"/>
            <a:ext cx="3748061" cy="3961113"/>
          </a:xfrm>
          <a:prstGeom prst="ellipse">
            <a:avLst/>
          </a:prstGeom>
          <a:solidFill>
            <a:srgbClr val="4F81BC"/>
          </a:solidFill>
          <a:ln w="25400">
            <a:solidFill>
              <a:srgbClr val="6E9CD8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>
                <a:solidFill>
                  <a:srgbClr val="000000"/>
                </a:solidFill>
              </a:rPr>
              <a:t>Destination</a:t>
            </a:r>
            <a:endParaRPr lang="zh-CN" altLang="en-US"/>
          </a:p>
        </p:txBody>
      </p:sp>
      <p:sp>
        <p:nvSpPr>
          <p:cNvPr id="1032" name="GeoShape"/>
          <p:cNvSpPr txBox="1"/>
          <p:nvPr/>
        </p:nvSpPr>
        <p:spPr>
          <a:xfrm>
            <a:off x="5393043" y="1815080"/>
            <a:ext cx="3748061" cy="3961113"/>
          </a:xfrm>
          <a:prstGeom prst="ellipse">
            <a:avLst/>
          </a:prstGeom>
          <a:solidFill>
            <a:srgbClr val="4F81BC"/>
          </a:solidFill>
          <a:ln w="25400">
            <a:solidFill>
              <a:srgbClr val="6E9CD8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>
                <a:solidFill>
                  <a:srgbClr val="000000"/>
                </a:solidFill>
              </a:rPr>
              <a:t>Destination</a:t>
            </a:r>
            <a:endParaRPr lang="zh-CN" altLang="en-US"/>
          </a:p>
        </p:txBody>
      </p:sp>
      <p:sp>
        <p:nvSpPr>
          <p:cNvPr id="1033" name="GeoShape"/>
          <p:cNvSpPr txBox="1"/>
          <p:nvPr/>
        </p:nvSpPr>
        <p:spPr>
          <a:xfrm>
            <a:off x="1427792" y="2286172"/>
            <a:ext cx="1041128" cy="1272106"/>
          </a:xfrm>
          <a:prstGeom prst="roundRect">
            <a:avLst/>
          </a:prstGeom>
          <a:solidFill>
            <a:srgbClr val="D1DE05"/>
          </a:solidFill>
          <a:ln w="25400">
            <a:solidFill>
              <a:srgbClr val="C0B503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/>
              <a:t>BER</a:t>
            </a:r>
            <a:endParaRPr lang="zh-CN" altLang="en-US"/>
          </a:p>
          <a:p>
            <a:pPr algn="ctr"/>
            <a:r>
              <a:rPr/>
              <a:t>or</a:t>
            </a:r>
          </a:p>
          <a:p>
            <a:pPr algn="ctr"/>
            <a:r>
              <a:rPr/>
              <a:t>FRA</a:t>
            </a:r>
          </a:p>
          <a:p>
            <a:pPr algn="ctr"/>
            <a:r>
              <a:rPr/>
              <a:t>or</a:t>
            </a:r>
          </a:p>
          <a:p>
            <a:pPr algn="ctr"/>
            <a:r>
              <a:rPr/>
              <a:t>DUS</a:t>
            </a:r>
          </a:p>
        </p:txBody>
      </p:sp>
      <p:sp>
        <p:nvSpPr>
          <p:cNvPr id="1034" name="GeoShape"/>
          <p:cNvSpPr txBox="1"/>
          <p:nvPr/>
        </p:nvSpPr>
        <p:spPr>
          <a:xfrm>
            <a:off x="6756921" y="4074878"/>
            <a:ext cx="1041128" cy="1034233"/>
          </a:xfrm>
          <a:prstGeom prst="roundRect">
            <a:avLst/>
          </a:prstGeom>
          <a:solidFill>
            <a:srgbClr val="D1DE05"/>
          </a:solidFill>
          <a:ln w="25400">
            <a:solidFill>
              <a:srgbClr val="C0B503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/>
              <a:t>KSD</a:t>
            </a:r>
            <a:endParaRPr lang="zh-CN" altLang="en-US"/>
          </a:p>
        </p:txBody>
      </p:sp>
      <p:sp>
        <p:nvSpPr>
          <p:cNvPr id="1035" name="GeoShape"/>
          <p:cNvSpPr txBox="1"/>
          <p:nvPr/>
        </p:nvSpPr>
        <p:spPr>
          <a:xfrm>
            <a:off x="6746510" y="2285656"/>
            <a:ext cx="1041128" cy="1034233"/>
          </a:xfrm>
          <a:prstGeom prst="roundRect">
            <a:avLst/>
          </a:prstGeom>
          <a:solidFill>
            <a:srgbClr val="D1DE05"/>
          </a:solidFill>
          <a:ln w="25400">
            <a:solidFill>
              <a:srgbClr val="C0B503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/>
              <a:t>NRK</a:t>
            </a:r>
            <a:endParaRPr lang="zh-CN" altLang="en-US"/>
          </a:p>
        </p:txBody>
      </p:sp>
      <p:sp>
        <p:nvSpPr>
          <p:cNvPr id="1036" name="GeoShape"/>
          <p:cNvSpPr txBox="1"/>
          <p:nvPr/>
        </p:nvSpPr>
        <p:spPr>
          <a:xfrm>
            <a:off x="2843727" y="4685592"/>
            <a:ext cx="3652912" cy="1209536"/>
          </a:xfrm>
          <a:prstGeom prst="leftRightArrow">
            <a:avLst/>
          </a:prstGeom>
          <a:solidFill>
            <a:srgbClr val="56AC01"/>
          </a:solidFill>
          <a:ln w="25400">
            <a:solidFill>
              <a:srgbClr val="428501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>
                <a:solidFill>
                  <a:srgbClr val="FFFFFF"/>
                </a:solidFill>
              </a:rPr>
              <a:t>Marketing</a:t>
            </a:r>
            <a:endParaRPr lang="zh-CN" altLang="en-US"/>
          </a:p>
        </p:txBody>
      </p:sp>
      <p:sp>
        <p:nvSpPr>
          <p:cNvPr id="1037" name="GeoShape"/>
          <p:cNvSpPr txBox="1"/>
          <p:nvPr/>
        </p:nvSpPr>
        <p:spPr>
          <a:xfrm>
            <a:off x="3041541" y="1924190"/>
            <a:ext cx="3246871" cy="1209534"/>
          </a:xfrm>
          <a:prstGeom prst="leftRightArrow">
            <a:avLst/>
          </a:prstGeom>
          <a:solidFill>
            <a:srgbClr val="7C5DA0"/>
          </a:solidFill>
          <a:ln w="25400">
            <a:solidFill>
              <a:srgbClr val="5B4375"/>
            </a:solidFill>
            <a:prstDash val="solid"/>
          </a:ln>
        </p:spPr>
        <p:txBody>
          <a:bodyPr wrap="square" rtlCol="0" anchor="ctr"/>
          <a:lstStyle/>
          <a:p>
            <a:pPr algn="ctr"/>
            <a:r>
              <a:rPr>
                <a:solidFill>
                  <a:srgbClr val="FFFFFF"/>
                </a:solidFill>
              </a:rPr>
              <a:t>Sales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gm="http://schemas.openxmlformats.org/drawingml/2006/diagram" xmlns:dsp="http://schemas.microsoft.com/office/drawing/2008/diagram" xmlns:v="urn:schemas-microsoft-com:vml" xmlns:c="http://schemas.openxmlformats.org/drawingml/2006/chart" xmlns:a14="http://schemas.microsoft.com/office/drawing/2010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22011" y="1014068"/>
            <a:ext cx="7772400" cy="1656184"/>
          </a:xfrm>
        </p:spPr>
        <p:txBody>
          <a:bodyPr>
            <a:normAutofit/>
          </a:bodyPr>
          <a:lstStyle/>
          <a:p>
            <a:r>
              <a:rPr lang="sv-SE" dirty="0" smtClean="0"/>
              <a:t>Value Proposition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1683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"To give our region(s) a gateway for outgoing businessflights and short citybreaks as well as airborn new tourists. With the airport as an active player that will generate new revenues to the region"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" y="-23446"/>
            <a:ext cx="5261454" cy="100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gm="http://schemas.openxmlformats.org/drawingml/2006/diagram" xmlns:dsp="http://schemas.microsoft.com/office/drawing/2008/diagram" xmlns:v="urn:schemas-microsoft-com:vml" xmlns:c="http://schemas.openxmlformats.org/drawingml/2006/chart" xmlns:a14="http://schemas.microsoft.com/office/drawing/2010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656184"/>
          </a:xfrm>
        </p:spPr>
        <p:txBody>
          <a:bodyPr>
            <a:normAutofit/>
          </a:bodyPr>
          <a:lstStyle/>
          <a:p>
            <a:r>
              <a:rPr lang="sv-SE" dirty="0" smtClean="0"/>
              <a:t>Customer Segments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16835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Outgoing business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Outgoing City Breaks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Incoming business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Incoming tourism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" y="-23446"/>
            <a:ext cx="5261454" cy="100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gm="http://schemas.openxmlformats.org/drawingml/2006/diagram" xmlns:dsp="http://schemas.microsoft.com/office/drawing/2008/diagram" xmlns:v="urn:schemas-microsoft-com:vml" xmlns:c="http://schemas.openxmlformats.org/drawingml/2006/chart" xmlns:a14="http://schemas.microsoft.com/office/drawing/2010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656184"/>
          </a:xfrm>
        </p:spPr>
        <p:txBody>
          <a:bodyPr>
            <a:normAutofit/>
          </a:bodyPr>
          <a:lstStyle/>
          <a:p>
            <a:r>
              <a:rPr lang="sv-SE" dirty="0" smtClean="0"/>
              <a:t>Key Resources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5736" y="2637812"/>
            <a:ext cx="6396664" cy="316745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MK Metrics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EUROstat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statistics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Regional surveys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</a:t>
            </a:r>
            <a:endParaRPr/>
          </a:p>
          <a:p>
            <a:pPr marL="457200" indent="-457200" algn="l">
              <a:buFont typeface="Wingdings" pitchFamily="2" charset="2"/>
              <a:buChar char="q"/>
            </a:pPr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Marketing skills</a:t>
            </a:r>
            <a:endParaRPr/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" y="-23446"/>
            <a:ext cx="5261454" cy="100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gm="http://schemas.openxmlformats.org/drawingml/2006/diagram" xmlns:dsp="http://schemas.microsoft.com/office/drawing/2008/diagram" xmlns:v="urn:schemas-microsoft-com:vml" xmlns:c="http://schemas.openxmlformats.org/drawingml/2006/chart" xmlns:a14="http://schemas.microsoft.com/office/drawing/2010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7547</TotalTime>
  <Words>240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Wingdings</vt:lpstr>
      <vt:lpstr>Office-tema</vt:lpstr>
      <vt:lpstr>Baltic Bird WP 5.1 Norrköping April 23-24</vt:lpstr>
      <vt:lpstr>Back Ground </vt:lpstr>
      <vt:lpstr>Thesis</vt:lpstr>
      <vt:lpstr>A different way</vt:lpstr>
      <vt:lpstr>Research</vt:lpstr>
      <vt:lpstr>A pilot project</vt:lpstr>
      <vt:lpstr>Value Proposition</vt:lpstr>
      <vt:lpstr>Customer Segments</vt:lpstr>
      <vt:lpstr>Key Resources</vt:lpstr>
      <vt:lpstr>Key Partners</vt:lpstr>
      <vt:lpstr>Distribution Channels/Airlines</vt:lpstr>
      <vt:lpstr>Cost Structure/Revenue Streams</vt:lpstr>
      <vt:lpstr>Challenge: Distribution Channels</vt:lpstr>
      <vt:lpstr>BUT .....   There is new carrier in town ....  TO BE COTINUED!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Olle Fält</dc:creator>
  <cp:lastModifiedBy>nikki</cp:lastModifiedBy>
  <cp:revision>10</cp:revision>
  <dcterms:created xsi:type="dcterms:W3CDTF">2013-04-03T15:50:02Z</dcterms:created>
  <dcterms:modified xsi:type="dcterms:W3CDTF">2013-09-13T16:58:35Z</dcterms:modified>
</cp:coreProperties>
</file>