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71" r:id="rId4"/>
    <p:sldId id="270" r:id="rId5"/>
    <p:sldId id="272" r:id="rId6"/>
    <p:sldId id="273" r:id="rId7"/>
    <p:sldId id="275" r:id="rId8"/>
    <p:sldId id="277" r:id="rId9"/>
    <p:sldId id="274" r:id="rId10"/>
    <p:sldId id="276"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79AA3E-71F8-4CB5-9138-7D9C2BF41658}" v="260" dt="2022-12-06T21:00:02.219"/>
    <p1510:client id="{9F6BEF74-3B18-05FE-E49E-995D41A3F120}" v="112" dt="2022-12-06T19:41:23.102"/>
    <p1510:client id="{AD0C1B3D-A1D7-BFCA-7F72-1EFB55C1B141}" v="3" dt="2022-12-06T02:53:04.6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2" autoAdjust="0"/>
    <p:restoredTop sz="74771" autoAdjust="0"/>
  </p:normalViewPr>
  <p:slideViewPr>
    <p:cSldViewPr snapToGrid="0">
      <p:cViewPr varScale="1">
        <p:scale>
          <a:sx n="91" d="100"/>
          <a:sy n="91" d="100"/>
        </p:scale>
        <p:origin x="136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港 渡辺" userId="bd7633d6fec13fe0" providerId="LiveId" clId="{331B80AE-5866-4C9B-B078-543BC6809513}"/>
    <pc:docChg chg="custSel modSld">
      <pc:chgData name="港 渡辺" userId="bd7633d6fec13fe0" providerId="LiveId" clId="{331B80AE-5866-4C9B-B078-543BC6809513}" dt="2022-12-06T22:40:12.190" v="481" actId="20577"/>
      <pc:docMkLst>
        <pc:docMk/>
      </pc:docMkLst>
      <pc:sldChg chg="modNotesTx">
        <pc:chgData name="港 渡辺" userId="bd7633d6fec13fe0" providerId="LiveId" clId="{331B80AE-5866-4C9B-B078-543BC6809513}" dt="2022-12-06T22:35:31.139" v="76" actId="20577"/>
        <pc:sldMkLst>
          <pc:docMk/>
          <pc:sldMk cId="109857222" sldId="256"/>
        </pc:sldMkLst>
      </pc:sldChg>
      <pc:sldChg chg="modNotesTx">
        <pc:chgData name="港 渡辺" userId="bd7633d6fec13fe0" providerId="LiveId" clId="{331B80AE-5866-4C9B-B078-543BC6809513}" dt="2022-12-06T22:35:39.826" v="99" actId="20577"/>
        <pc:sldMkLst>
          <pc:docMk/>
          <pc:sldMk cId="2447637657" sldId="257"/>
        </pc:sldMkLst>
      </pc:sldChg>
      <pc:sldChg chg="modNotesTx">
        <pc:chgData name="港 渡辺" userId="bd7633d6fec13fe0" providerId="LiveId" clId="{331B80AE-5866-4C9B-B078-543BC6809513}" dt="2022-12-06T22:36:10.462" v="119"/>
        <pc:sldMkLst>
          <pc:docMk/>
          <pc:sldMk cId="1622348865" sldId="270"/>
        </pc:sldMkLst>
      </pc:sldChg>
      <pc:sldChg chg="modNotesTx">
        <pc:chgData name="港 渡辺" userId="bd7633d6fec13fe0" providerId="LiveId" clId="{331B80AE-5866-4C9B-B078-543BC6809513}" dt="2022-12-06T22:36:21.466" v="133" actId="20577"/>
        <pc:sldMkLst>
          <pc:docMk/>
          <pc:sldMk cId="3831251414" sldId="271"/>
        </pc:sldMkLst>
      </pc:sldChg>
      <pc:sldChg chg="modNotesTx">
        <pc:chgData name="港 渡辺" userId="bd7633d6fec13fe0" providerId="LiveId" clId="{331B80AE-5866-4C9B-B078-543BC6809513}" dt="2022-12-06T22:37:50.996" v="259" actId="20577"/>
        <pc:sldMkLst>
          <pc:docMk/>
          <pc:sldMk cId="4144340130" sldId="273"/>
        </pc:sldMkLst>
      </pc:sldChg>
      <pc:sldChg chg="modNotesTx">
        <pc:chgData name="港 渡辺" userId="bd7633d6fec13fe0" providerId="LiveId" clId="{331B80AE-5866-4C9B-B078-543BC6809513}" dt="2022-12-06T22:39:41.708" v="444" actId="20577"/>
        <pc:sldMkLst>
          <pc:docMk/>
          <pc:sldMk cId="451596037" sldId="274"/>
        </pc:sldMkLst>
      </pc:sldChg>
      <pc:sldChg chg="modNotesTx">
        <pc:chgData name="港 渡辺" userId="bd7633d6fec13fe0" providerId="LiveId" clId="{331B80AE-5866-4C9B-B078-543BC6809513}" dt="2022-12-06T22:38:04.846" v="267" actId="20577"/>
        <pc:sldMkLst>
          <pc:docMk/>
          <pc:sldMk cId="2372320861" sldId="275"/>
        </pc:sldMkLst>
      </pc:sldChg>
      <pc:sldChg chg="modNotesTx">
        <pc:chgData name="港 渡辺" userId="bd7633d6fec13fe0" providerId="LiveId" clId="{331B80AE-5866-4C9B-B078-543BC6809513}" dt="2022-12-06T22:40:12.190" v="481" actId="20577"/>
        <pc:sldMkLst>
          <pc:docMk/>
          <pc:sldMk cId="83094461" sldId="276"/>
        </pc:sldMkLst>
      </pc:sldChg>
      <pc:sldChg chg="modNotesTx">
        <pc:chgData name="港 渡辺" userId="bd7633d6fec13fe0" providerId="LiveId" clId="{331B80AE-5866-4C9B-B078-543BC6809513}" dt="2022-12-06T22:39:07.480" v="358" actId="20577"/>
        <pc:sldMkLst>
          <pc:docMk/>
          <pc:sldMk cId="912102438"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2CB9C2-5F5E-477F-AF3F-A29134C2EDD1}" type="datetimeFigureOut">
              <a:rPr lang="en-CA" smtClean="0"/>
              <a:t>2022-12-06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FB9FF6-C637-4E63-9C8E-859C1C32E3DC}" type="slidenum">
              <a:rPr lang="en-CA" smtClean="0"/>
              <a:t>‹#›</a:t>
            </a:fld>
            <a:endParaRPr lang="en-CA"/>
          </a:p>
        </p:txBody>
      </p:sp>
    </p:spTree>
    <p:extLst>
      <p:ext uri="{BB962C8B-B14F-4D97-AF65-F5344CB8AC3E}">
        <p14:creationId xmlns:p14="http://schemas.microsoft.com/office/powerpoint/2010/main" val="4293968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Introduction</a:t>
            </a:r>
          </a:p>
        </p:txBody>
      </p:sp>
      <p:sp>
        <p:nvSpPr>
          <p:cNvPr id="4" name="Slide Number Placeholder 3"/>
          <p:cNvSpPr>
            <a:spLocks noGrp="1"/>
          </p:cNvSpPr>
          <p:nvPr>
            <p:ph type="sldNum" sz="quarter" idx="5"/>
          </p:nvPr>
        </p:nvSpPr>
        <p:spPr/>
        <p:txBody>
          <a:bodyPr/>
          <a:lstStyle/>
          <a:p>
            <a:fld id="{79FB9FF6-C637-4E63-9C8E-859C1C32E3DC}" type="slidenum">
              <a:rPr lang="en-CA" smtClean="0"/>
              <a:t>1</a:t>
            </a:fld>
            <a:endParaRPr lang="en-CA"/>
          </a:p>
        </p:txBody>
      </p:sp>
    </p:spTree>
    <p:extLst>
      <p:ext uri="{BB962C8B-B14F-4D97-AF65-F5344CB8AC3E}">
        <p14:creationId xmlns:p14="http://schemas.microsoft.com/office/powerpoint/2010/main" val="12256180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For the production test, with only a few pieces of data, the model was able to classify everything correctly, however, the results could vary as number of data input and </a:t>
            </a:r>
            <a:r>
              <a:rPr lang="en-US" sz="1800" b="0" i="0" u="none" strike="noStrike">
                <a:solidFill>
                  <a:srgbClr val="000000"/>
                </a:solidFill>
                <a:effectLst/>
                <a:latin typeface="Arial" panose="020B0604020202020204" pitchFamily="34" charset="0"/>
              </a:rPr>
              <a:t>the complexity increase. </a:t>
            </a:r>
            <a:endParaRPr lang="en-CA" dirty="0"/>
          </a:p>
        </p:txBody>
      </p:sp>
      <p:sp>
        <p:nvSpPr>
          <p:cNvPr id="4" name="Slide Number Placeholder 3"/>
          <p:cNvSpPr>
            <a:spLocks noGrp="1"/>
          </p:cNvSpPr>
          <p:nvPr>
            <p:ph type="sldNum" sz="quarter" idx="5"/>
          </p:nvPr>
        </p:nvSpPr>
        <p:spPr/>
        <p:txBody>
          <a:bodyPr/>
          <a:lstStyle/>
          <a:p>
            <a:fld id="{79FB9FF6-C637-4E63-9C8E-859C1C32E3DC}" type="slidenum">
              <a:rPr lang="en-CA" smtClean="0"/>
              <a:t>10</a:t>
            </a:fld>
            <a:endParaRPr lang="en-CA"/>
          </a:p>
        </p:txBody>
      </p:sp>
    </p:spTree>
    <p:extLst>
      <p:ext uri="{BB962C8B-B14F-4D97-AF65-F5344CB8AC3E}">
        <p14:creationId xmlns:p14="http://schemas.microsoft.com/office/powerpoint/2010/main" val="1242596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Overview of the project</a:t>
            </a:r>
          </a:p>
        </p:txBody>
      </p:sp>
      <p:sp>
        <p:nvSpPr>
          <p:cNvPr id="4" name="Slide Number Placeholder 3"/>
          <p:cNvSpPr>
            <a:spLocks noGrp="1"/>
          </p:cNvSpPr>
          <p:nvPr>
            <p:ph type="sldNum" sz="quarter" idx="5"/>
          </p:nvPr>
        </p:nvSpPr>
        <p:spPr/>
        <p:txBody>
          <a:bodyPr/>
          <a:lstStyle/>
          <a:p>
            <a:fld id="{79FB9FF6-C637-4E63-9C8E-859C1C32E3DC}" type="slidenum">
              <a:rPr lang="en-CA" smtClean="0"/>
              <a:t>2</a:t>
            </a:fld>
            <a:endParaRPr lang="en-CA"/>
          </a:p>
        </p:txBody>
      </p:sp>
    </p:spTree>
    <p:extLst>
      <p:ext uri="{BB962C8B-B14F-4D97-AF65-F5344CB8AC3E}">
        <p14:creationId xmlns:p14="http://schemas.microsoft.com/office/powerpoint/2010/main" val="1436331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*Show the code</a:t>
            </a:r>
          </a:p>
        </p:txBody>
      </p:sp>
      <p:sp>
        <p:nvSpPr>
          <p:cNvPr id="4" name="Slide Number Placeholder 3"/>
          <p:cNvSpPr>
            <a:spLocks noGrp="1"/>
          </p:cNvSpPr>
          <p:nvPr>
            <p:ph type="sldNum" sz="quarter" idx="5"/>
          </p:nvPr>
        </p:nvSpPr>
        <p:spPr/>
        <p:txBody>
          <a:bodyPr/>
          <a:lstStyle/>
          <a:p>
            <a:fld id="{79FB9FF6-C637-4E63-9C8E-859C1C32E3DC}" type="slidenum">
              <a:rPr lang="en-CA" smtClean="0"/>
              <a:t>3</a:t>
            </a:fld>
            <a:endParaRPr lang="en-CA"/>
          </a:p>
        </p:txBody>
      </p:sp>
    </p:spTree>
    <p:extLst>
      <p:ext uri="{BB962C8B-B14F-4D97-AF65-F5344CB8AC3E}">
        <p14:creationId xmlns:p14="http://schemas.microsoft.com/office/powerpoint/2010/main" val="1274426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From requirements 4 and 5 we can notice that using the Term Frequency - Inverse Document Frequency does not change the number of documents, nor the number of unique words, but it downscales the data reducing the total frequency. This algorithm is also important because it takes into consideration the importance of each word on each document.</a:t>
            </a:r>
          </a:p>
          <a:p>
            <a:endParaRPr lang="en-US" sz="1800" b="0" i="0" u="none" strike="noStrike" dirty="0">
              <a:solidFill>
                <a:srgbClr val="000000"/>
              </a:solidFill>
              <a:effectLst/>
              <a:latin typeface="Arial" panose="020B0604020202020204" pitchFamily="34" charset="0"/>
            </a:endParaRPr>
          </a:p>
          <a:p>
            <a:r>
              <a:rPr lang="en-CA" sz="1800" dirty="0">
                <a:effectLst/>
                <a:latin typeface="Arial" panose="020B0604020202020204" pitchFamily="34" charset="0"/>
                <a:ea typeface="Arial" panose="020B0604020202020204" pitchFamily="34" charset="0"/>
              </a:rPr>
              <a:t>This is achieved by considering the weight of TF and IDF. A high weight in TF-IDF means that the term frequency is high in the given document and a low document frequency of the given term in all the other documents. This allowed us to rule out most of the common words while obtaining high weight, unique words and increase the model’s efficiency and accuracy.</a:t>
            </a:r>
            <a:endParaRPr lang="en-CA" dirty="0"/>
          </a:p>
        </p:txBody>
      </p:sp>
      <p:sp>
        <p:nvSpPr>
          <p:cNvPr id="4" name="Slide Number Placeholder 3"/>
          <p:cNvSpPr>
            <a:spLocks noGrp="1"/>
          </p:cNvSpPr>
          <p:nvPr>
            <p:ph type="sldNum" sz="quarter" idx="5"/>
          </p:nvPr>
        </p:nvSpPr>
        <p:spPr/>
        <p:txBody>
          <a:bodyPr/>
          <a:lstStyle/>
          <a:p>
            <a:fld id="{79FB9FF6-C637-4E63-9C8E-859C1C32E3DC}" type="slidenum">
              <a:rPr lang="en-CA" smtClean="0"/>
              <a:t>4</a:t>
            </a:fld>
            <a:endParaRPr lang="en-CA"/>
          </a:p>
        </p:txBody>
      </p:sp>
    </p:spTree>
    <p:extLst>
      <p:ext uri="{BB962C8B-B14F-4D97-AF65-F5344CB8AC3E}">
        <p14:creationId xmlns:p14="http://schemas.microsoft.com/office/powerpoint/2010/main" val="388618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Arial" panose="020B0604020202020204" pitchFamily="34" charset="0"/>
              </a:rPr>
              <a:t>From the cross-validation test, we can notice that the classifier model is very good; all its scores were higher than 90%</a:t>
            </a:r>
            <a:endParaRPr lang="en-CA" dirty="0"/>
          </a:p>
        </p:txBody>
      </p:sp>
      <p:sp>
        <p:nvSpPr>
          <p:cNvPr id="4" name="Slide Number Placeholder 3"/>
          <p:cNvSpPr>
            <a:spLocks noGrp="1"/>
          </p:cNvSpPr>
          <p:nvPr>
            <p:ph type="sldNum" sz="quarter" idx="5"/>
          </p:nvPr>
        </p:nvSpPr>
        <p:spPr/>
        <p:txBody>
          <a:bodyPr/>
          <a:lstStyle/>
          <a:p>
            <a:fld id="{79FB9FF6-C637-4E63-9C8E-859C1C32E3DC}" type="slidenum">
              <a:rPr lang="en-CA" smtClean="0"/>
              <a:t>5</a:t>
            </a:fld>
            <a:endParaRPr lang="en-CA"/>
          </a:p>
        </p:txBody>
      </p:sp>
    </p:spTree>
    <p:extLst>
      <p:ext uri="{BB962C8B-B14F-4D97-AF65-F5344CB8AC3E}">
        <p14:creationId xmlns:p14="http://schemas.microsoft.com/office/powerpoint/2010/main" val="3639485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CA" dirty="0"/>
              <a:t>Here is the confusion matrix using the test data. As we can see, the number of False Negative is only 2, which indicates the model’s performance is optimal</a:t>
            </a:r>
          </a:p>
        </p:txBody>
      </p:sp>
      <p:sp>
        <p:nvSpPr>
          <p:cNvPr id="4" name="Slide Number Placeholder 3"/>
          <p:cNvSpPr>
            <a:spLocks noGrp="1"/>
          </p:cNvSpPr>
          <p:nvPr>
            <p:ph type="sldNum" sz="quarter" idx="5"/>
          </p:nvPr>
        </p:nvSpPr>
        <p:spPr/>
        <p:txBody>
          <a:bodyPr/>
          <a:lstStyle/>
          <a:p>
            <a:fld id="{79FB9FF6-C637-4E63-9C8E-859C1C32E3DC}" type="slidenum">
              <a:rPr lang="en-CA" smtClean="0"/>
              <a:t>6</a:t>
            </a:fld>
            <a:endParaRPr lang="en-CA"/>
          </a:p>
        </p:txBody>
      </p:sp>
    </p:spTree>
    <p:extLst>
      <p:ext uri="{BB962C8B-B14F-4D97-AF65-F5344CB8AC3E}">
        <p14:creationId xmlns:p14="http://schemas.microsoft.com/office/powerpoint/2010/main" val="1854495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200" b="0" i="0" u="none" strike="noStrike" dirty="0">
                <a:solidFill>
                  <a:srgbClr val="000000"/>
                </a:solidFill>
                <a:effectLst/>
                <a:latin typeface="Arial" panose="020B0604020202020204" pitchFamily="34" charset="0"/>
              </a:rPr>
              <a:t>From in fact, for the test data the accuracy was even higher and the confusion matrix supports the conclusion that the model is good. W</a:t>
            </a:r>
            <a:endParaRPr lang="en-US" sz="1800" b="0" dirty="0">
              <a:effectLst/>
            </a:endParaRPr>
          </a:p>
          <a:p>
            <a:br>
              <a:rPr lang="en-US" sz="1800" dirty="0"/>
            </a:br>
            <a:endParaRPr lang="en-CA" dirty="0"/>
          </a:p>
          <a:p>
            <a:endParaRPr lang="en-CA" dirty="0"/>
          </a:p>
        </p:txBody>
      </p:sp>
      <p:sp>
        <p:nvSpPr>
          <p:cNvPr id="4" name="Slide Number Placeholder 3"/>
          <p:cNvSpPr>
            <a:spLocks noGrp="1"/>
          </p:cNvSpPr>
          <p:nvPr>
            <p:ph type="sldNum" sz="quarter" idx="5"/>
          </p:nvPr>
        </p:nvSpPr>
        <p:spPr/>
        <p:txBody>
          <a:bodyPr/>
          <a:lstStyle/>
          <a:p>
            <a:fld id="{79FB9FF6-C637-4E63-9C8E-859C1C32E3DC}" type="slidenum">
              <a:rPr lang="en-CA" smtClean="0"/>
              <a:t>7</a:t>
            </a:fld>
            <a:endParaRPr lang="en-CA"/>
          </a:p>
        </p:txBody>
      </p:sp>
    </p:spTree>
    <p:extLst>
      <p:ext uri="{BB962C8B-B14F-4D97-AF65-F5344CB8AC3E}">
        <p14:creationId xmlns:p14="http://schemas.microsoft.com/office/powerpoint/2010/main" val="2257971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These are the example that we have came up with to test our model </a:t>
            </a:r>
          </a:p>
          <a:p>
            <a:r>
              <a:rPr lang="en-CA" dirty="0"/>
              <a:t>*Proceeds to give an overview and the actual class (spam or not spam)</a:t>
            </a:r>
          </a:p>
        </p:txBody>
      </p:sp>
      <p:sp>
        <p:nvSpPr>
          <p:cNvPr id="4" name="Slide Number Placeholder 3"/>
          <p:cNvSpPr>
            <a:spLocks noGrp="1"/>
          </p:cNvSpPr>
          <p:nvPr>
            <p:ph type="sldNum" sz="quarter" idx="5"/>
          </p:nvPr>
        </p:nvSpPr>
        <p:spPr/>
        <p:txBody>
          <a:bodyPr/>
          <a:lstStyle/>
          <a:p>
            <a:fld id="{79FB9FF6-C637-4E63-9C8E-859C1C32E3DC}" type="slidenum">
              <a:rPr lang="en-CA" smtClean="0"/>
              <a:t>8</a:t>
            </a:fld>
            <a:endParaRPr lang="en-CA"/>
          </a:p>
        </p:txBody>
      </p:sp>
    </p:spTree>
    <p:extLst>
      <p:ext uri="{BB962C8B-B14F-4D97-AF65-F5344CB8AC3E}">
        <p14:creationId xmlns:p14="http://schemas.microsoft.com/office/powerpoint/2010/main" val="4827181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confusion matrix using the production data. We achieve an optimal performance when there’s no False Negative predictions.</a:t>
            </a:r>
          </a:p>
        </p:txBody>
      </p:sp>
      <p:sp>
        <p:nvSpPr>
          <p:cNvPr id="4" name="Slide Number Placeholder 3"/>
          <p:cNvSpPr>
            <a:spLocks noGrp="1"/>
          </p:cNvSpPr>
          <p:nvPr>
            <p:ph type="sldNum" sz="quarter" idx="5"/>
          </p:nvPr>
        </p:nvSpPr>
        <p:spPr/>
        <p:txBody>
          <a:bodyPr/>
          <a:lstStyle/>
          <a:p>
            <a:fld id="{79FB9FF6-C637-4E63-9C8E-859C1C32E3DC}" type="slidenum">
              <a:rPr lang="en-CA" smtClean="0"/>
              <a:t>9</a:t>
            </a:fld>
            <a:endParaRPr lang="en-CA"/>
          </a:p>
        </p:txBody>
      </p:sp>
    </p:spTree>
    <p:extLst>
      <p:ext uri="{BB962C8B-B14F-4D97-AF65-F5344CB8AC3E}">
        <p14:creationId xmlns:p14="http://schemas.microsoft.com/office/powerpoint/2010/main" val="263385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277329" y="640080"/>
            <a:ext cx="6274590" cy="4018341"/>
          </a:xfrm>
          <a:noFill/>
        </p:spPr>
        <p:txBody>
          <a:bodyPr>
            <a:normAutofit/>
          </a:bodyPr>
          <a:lstStyle/>
          <a:p>
            <a:pPr algn="l"/>
            <a:r>
              <a:rPr lang="en-US" sz="6600" dirty="0">
                <a:latin typeface="+mn-lt"/>
                <a:cs typeface="Calibri Light"/>
              </a:rPr>
              <a:t>Spam detector:</a:t>
            </a:r>
            <a:br>
              <a:rPr lang="en-US" sz="6600" dirty="0">
                <a:latin typeface="+mn-lt"/>
                <a:cs typeface="Calibri Light"/>
              </a:rPr>
            </a:br>
            <a:r>
              <a:rPr lang="en-US" sz="4000" i="1" dirty="0">
                <a:latin typeface="+mn-lt"/>
                <a:cs typeface="Calibri"/>
              </a:rPr>
              <a:t>Roar-Katy Perry</a:t>
            </a:r>
            <a:br>
              <a:rPr lang="en-US" sz="2800" dirty="0">
                <a:cs typeface="Calibri"/>
              </a:rPr>
            </a:br>
            <a:r>
              <a:rPr lang="en-US" sz="2800" dirty="0">
                <a:latin typeface="+mn-lt"/>
                <a:cs typeface="Calibri"/>
              </a:rPr>
              <a:t>Team 5</a:t>
            </a:r>
            <a:endParaRPr lang="en-US" sz="6600" dirty="0">
              <a:latin typeface="+mn-lt"/>
            </a:endParaRPr>
          </a:p>
        </p:txBody>
      </p:sp>
      <p:sp>
        <p:nvSpPr>
          <p:cNvPr id="3" name="Subtitle 2"/>
          <p:cNvSpPr>
            <a:spLocks noGrp="1"/>
          </p:cNvSpPr>
          <p:nvPr>
            <p:ph type="subTitle" idx="1"/>
          </p:nvPr>
        </p:nvSpPr>
        <p:spPr>
          <a:xfrm>
            <a:off x="5277329" y="4796852"/>
            <a:ext cx="6274590" cy="1421068"/>
          </a:xfrm>
          <a:noFill/>
        </p:spPr>
        <p:txBody>
          <a:bodyPr vert="horz" lIns="91440" tIns="45720" rIns="91440" bIns="45720" rtlCol="0">
            <a:normAutofit/>
          </a:bodyPr>
          <a:lstStyle/>
          <a:p>
            <a:pPr algn="l"/>
            <a:r>
              <a:rPr lang="en-CA" sz="1800" b="0" i="0" u="none" strike="noStrike" dirty="0">
                <a:solidFill>
                  <a:srgbClr val="000000"/>
                </a:solidFill>
                <a:effectLst/>
              </a:rPr>
              <a:t>Song Malisa Se(301233051), Matheus Teixeira (301236904), Viet Nguyen Hoang (301228010), Yi-Lin “Aaron” Lou (301226659), Yin-Siang Mao (301180968)</a:t>
            </a:r>
            <a:endParaRPr lang="en-US" dirty="0">
              <a:cs typeface="Calibri"/>
            </a:endParaRPr>
          </a:p>
          <a:p>
            <a:pPr algn="l"/>
            <a:endParaRPr lang="en-US" dirty="0">
              <a:cs typeface="Calibri"/>
            </a:endParaRPr>
          </a:p>
        </p:txBody>
      </p:sp>
      <p:pic>
        <p:nvPicPr>
          <p:cNvPr id="4" name="Picture 3">
            <a:extLst>
              <a:ext uri="{FF2B5EF4-FFF2-40B4-BE49-F238E27FC236}">
                <a16:creationId xmlns:a16="http://schemas.microsoft.com/office/drawing/2014/main" id="{8C9E8CBD-0D88-D664-51FC-1627475A2589}"/>
              </a:ext>
            </a:extLst>
          </p:cNvPr>
          <p:cNvPicPr>
            <a:picLocks noChangeAspect="1"/>
          </p:cNvPicPr>
          <p:nvPr/>
        </p:nvPicPr>
        <p:blipFill rotWithShape="1">
          <a:blip r:embed="rId3"/>
          <a:srcRect b="3119"/>
          <a:stretch/>
        </p:blipFill>
        <p:spPr>
          <a:xfrm>
            <a:off x="1" y="10"/>
            <a:ext cx="4654296" cy="685799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3A4A2A-4D4F-4739-6E17-C206B3653282}"/>
              </a:ext>
            </a:extLst>
          </p:cNvPr>
          <p:cNvSpPr txBox="1"/>
          <p:nvPr/>
        </p:nvSpPr>
        <p:spPr>
          <a:xfrm>
            <a:off x="1265130" y="763242"/>
            <a:ext cx="10146082" cy="584775"/>
          </a:xfrm>
          <a:prstGeom prst="rect">
            <a:avLst/>
          </a:prstGeom>
          <a:noFill/>
        </p:spPr>
        <p:txBody>
          <a:bodyPr wrap="square" rtlCol="0">
            <a:spAutoFit/>
          </a:bodyPr>
          <a:lstStyle/>
          <a:p>
            <a:r>
              <a:rPr lang="en-US" sz="3200" b="1" kern="1200" dirty="0">
                <a:latin typeface="+mj-lt"/>
                <a:ea typeface="+mj-ea"/>
                <a:cs typeface="+mj-cs"/>
              </a:rPr>
              <a:t>Findings: </a:t>
            </a:r>
            <a:r>
              <a:rPr lang="en-US" sz="3200" b="0" i="0" u="none" strike="noStrike" dirty="0">
                <a:effectLst/>
                <a:latin typeface="+mn-lt"/>
              </a:rPr>
              <a:t>Requirement 11 - Production Test</a:t>
            </a:r>
            <a:endParaRPr lang="en-CA" sz="3200" dirty="0"/>
          </a:p>
        </p:txBody>
      </p:sp>
      <p:pic>
        <p:nvPicPr>
          <p:cNvPr id="7" name="Content Placeholder 6">
            <a:extLst>
              <a:ext uri="{FF2B5EF4-FFF2-40B4-BE49-F238E27FC236}">
                <a16:creationId xmlns:a16="http://schemas.microsoft.com/office/drawing/2014/main" id="{29800977-1938-F7E2-E1B3-3B4942029C0E}"/>
              </a:ext>
            </a:extLst>
          </p:cNvPr>
          <p:cNvPicPr>
            <a:picLocks noGrp="1" noChangeAspect="1"/>
          </p:cNvPicPr>
          <p:nvPr>
            <p:ph idx="1"/>
          </p:nvPr>
        </p:nvPicPr>
        <p:blipFill>
          <a:blip r:embed="rId3"/>
          <a:stretch>
            <a:fillRect/>
          </a:stretch>
        </p:blipFill>
        <p:spPr>
          <a:xfrm>
            <a:off x="658495" y="1874676"/>
            <a:ext cx="10875010" cy="3482236"/>
          </a:xfrm>
        </p:spPr>
      </p:pic>
    </p:spTree>
    <p:extLst>
      <p:ext uri="{BB962C8B-B14F-4D97-AF65-F5344CB8AC3E}">
        <p14:creationId xmlns:p14="http://schemas.microsoft.com/office/powerpoint/2010/main" val="83094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E8CBD-0D88-D664-51FC-1627475A2589}"/>
              </a:ext>
            </a:extLst>
          </p:cNvPr>
          <p:cNvPicPr>
            <a:picLocks noChangeAspect="1"/>
          </p:cNvPicPr>
          <p:nvPr/>
        </p:nvPicPr>
        <p:blipFill rotWithShape="1">
          <a:blip r:embed="rId2">
            <a:alphaModFix amt="50000"/>
          </a:blip>
          <a:srcRect t="18139" r="-1" b="44876"/>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dirty="0">
                <a:solidFill>
                  <a:srgbClr val="FFFFFF"/>
                </a:solidFill>
                <a:latin typeface="+mn-lt"/>
                <a:cs typeface="Calibri Light"/>
              </a:rPr>
              <a:t>Thank you!</a:t>
            </a:r>
            <a:br>
              <a:rPr lang="en-US" dirty="0">
                <a:solidFill>
                  <a:srgbClr val="FFFFFF"/>
                </a:solidFill>
                <a:latin typeface="+mn-lt"/>
                <a:cs typeface="Calibri Light"/>
              </a:rPr>
            </a:br>
            <a:r>
              <a:rPr lang="en-US" sz="2800" dirty="0">
                <a:solidFill>
                  <a:srgbClr val="FFFFFF"/>
                </a:solidFill>
                <a:latin typeface="+mn-lt"/>
                <a:cs typeface="Calibri Light"/>
              </a:rPr>
              <a:t>Questions?</a:t>
            </a:r>
            <a:endParaRPr lang="en-US" sz="2800" dirty="0">
              <a:solidFill>
                <a:srgbClr val="FFFFFF"/>
              </a:solidFill>
              <a:latin typeface="+mn-lt"/>
            </a:endParaRPr>
          </a:p>
        </p:txBody>
      </p:sp>
    </p:spTree>
    <p:extLst>
      <p:ext uri="{BB962C8B-B14F-4D97-AF65-F5344CB8AC3E}">
        <p14:creationId xmlns:p14="http://schemas.microsoft.com/office/powerpoint/2010/main" val="188676307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8AACBC-7206-16EF-AF69-4C4C8992505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Overview</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Content Placeholder 2">
            <a:extLst>
              <a:ext uri="{FF2B5EF4-FFF2-40B4-BE49-F238E27FC236}">
                <a16:creationId xmlns:a16="http://schemas.microsoft.com/office/drawing/2014/main" id="{3778DABC-7CDC-9A0E-55B4-FEC809D44AB5}"/>
              </a:ext>
            </a:extLst>
          </p:cNvPr>
          <p:cNvSpPr>
            <a:spLocks noGrp="1"/>
          </p:cNvSpPr>
          <p:nvPr>
            <p:ph idx="1"/>
          </p:nvPr>
        </p:nvSpPr>
        <p:spPr>
          <a:xfrm>
            <a:off x="4447308" y="591344"/>
            <a:ext cx="6906491" cy="5585619"/>
          </a:xfrm>
        </p:spPr>
        <p:txBody>
          <a:bodyPr anchor="ctr">
            <a:normAutofit/>
          </a:bodyPr>
          <a:lstStyle/>
          <a:p>
            <a:r>
              <a:rPr lang="en-US" dirty="0"/>
              <a:t>Spam detector for Katy Perry’s music video “Roar” on YouTube</a:t>
            </a:r>
          </a:p>
          <a:p>
            <a:r>
              <a:rPr lang="en-US" dirty="0"/>
              <a:t>Natural Language Processing</a:t>
            </a:r>
          </a:p>
          <a:p>
            <a:r>
              <a:rPr lang="en-US" dirty="0"/>
              <a:t>Bag of Words</a:t>
            </a:r>
          </a:p>
          <a:p>
            <a:r>
              <a:rPr lang="en-US" dirty="0"/>
              <a:t>Naïve Bayes Classifier</a:t>
            </a:r>
          </a:p>
          <a:p>
            <a:r>
              <a:rPr lang="en-US" dirty="0"/>
              <a:t>Spam = 1, non-spam = 0</a:t>
            </a:r>
          </a:p>
          <a:p>
            <a:endParaRPr lang="en-US" dirty="0"/>
          </a:p>
        </p:txBody>
      </p:sp>
    </p:spTree>
    <p:extLst>
      <p:ext uri="{BB962C8B-B14F-4D97-AF65-F5344CB8AC3E}">
        <p14:creationId xmlns:p14="http://schemas.microsoft.com/office/powerpoint/2010/main" val="24476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C9E8CBD-0D88-D664-51FC-1627475A2589}"/>
              </a:ext>
            </a:extLst>
          </p:cNvPr>
          <p:cNvPicPr>
            <a:picLocks noChangeAspect="1"/>
          </p:cNvPicPr>
          <p:nvPr/>
        </p:nvPicPr>
        <p:blipFill rotWithShape="1">
          <a:blip r:embed="rId3">
            <a:alphaModFix amt="50000"/>
          </a:blip>
          <a:srcRect t="18139" r="-1" b="44876"/>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latin typeface="+mn-lt"/>
                <a:cs typeface="Calibri Light"/>
              </a:rPr>
              <a:t>Code Demo</a:t>
            </a:r>
            <a:endParaRPr lang="en-US">
              <a:solidFill>
                <a:srgbClr val="FFFFFF"/>
              </a:solidFill>
              <a:latin typeface="+mn-lt"/>
            </a:endParaRPr>
          </a:p>
        </p:txBody>
      </p:sp>
    </p:spTree>
    <p:extLst>
      <p:ext uri="{BB962C8B-B14F-4D97-AF65-F5344CB8AC3E}">
        <p14:creationId xmlns:p14="http://schemas.microsoft.com/office/powerpoint/2010/main" val="383125141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478E-243E-9279-0592-4FFCA103018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Findings: </a:t>
            </a:r>
            <a:r>
              <a:rPr lang="en-US" sz="2400" b="0" i="0" u="none" strike="noStrike" dirty="0">
                <a:solidFill>
                  <a:srgbClr val="000000"/>
                </a:solidFill>
                <a:effectLst/>
                <a:latin typeface="+mn-lt"/>
              </a:rPr>
              <a:t>Requirements 4 and 5 - Highlights on the transformed data</a:t>
            </a:r>
            <a:endParaRPr lang="en-US" sz="2400" kern="1200" dirty="0">
              <a:solidFill>
                <a:schemeClr val="tx1"/>
              </a:solidFill>
              <a:latin typeface="+mn-lt"/>
              <a:ea typeface="+mj-ea"/>
              <a:cs typeface="+mj-cs"/>
            </a:endParaRPr>
          </a:p>
        </p:txBody>
      </p:sp>
      <p:pic>
        <p:nvPicPr>
          <p:cNvPr id="5" name="Content Placeholder 4" descr="Table&#10;&#10;Description automatically generated">
            <a:extLst>
              <a:ext uri="{FF2B5EF4-FFF2-40B4-BE49-F238E27FC236}">
                <a16:creationId xmlns:a16="http://schemas.microsoft.com/office/drawing/2014/main" id="{76866E10-6079-D6BA-D297-59E85E7638AE}"/>
              </a:ext>
            </a:extLst>
          </p:cNvPr>
          <p:cNvPicPr>
            <a:picLocks noGrp="1" noChangeAspect="1"/>
          </p:cNvPicPr>
          <p:nvPr>
            <p:ph idx="1"/>
          </p:nvPr>
        </p:nvPicPr>
        <p:blipFill>
          <a:blip r:embed="rId3"/>
          <a:stretch>
            <a:fillRect/>
          </a:stretch>
        </p:blipFill>
        <p:spPr>
          <a:xfrm>
            <a:off x="1321005" y="1863801"/>
            <a:ext cx="9549989" cy="4440746"/>
          </a:xfrm>
          <a:prstGeom prst="rect">
            <a:avLst/>
          </a:prstGeom>
        </p:spPr>
      </p:pic>
      <p:sp>
        <p:nvSpPr>
          <p:cNvPr id="7" name="Oval 6">
            <a:extLst>
              <a:ext uri="{FF2B5EF4-FFF2-40B4-BE49-F238E27FC236}">
                <a16:creationId xmlns:a16="http://schemas.microsoft.com/office/drawing/2014/main" id="{F5339CBB-DB9B-CFE6-DD9C-DF7B2D46932C}"/>
              </a:ext>
            </a:extLst>
          </p:cNvPr>
          <p:cNvSpPr/>
          <p:nvPr/>
        </p:nvSpPr>
        <p:spPr>
          <a:xfrm>
            <a:off x="4876800" y="5525729"/>
            <a:ext cx="1435510" cy="4031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Oval 7">
            <a:extLst>
              <a:ext uri="{FF2B5EF4-FFF2-40B4-BE49-F238E27FC236}">
                <a16:creationId xmlns:a16="http://schemas.microsoft.com/office/drawing/2014/main" id="{6C16BB7F-8E87-4372-54EE-053DC97FF10A}"/>
              </a:ext>
            </a:extLst>
          </p:cNvPr>
          <p:cNvSpPr/>
          <p:nvPr/>
        </p:nvSpPr>
        <p:spPr>
          <a:xfrm>
            <a:off x="8057535" y="5525728"/>
            <a:ext cx="1435510" cy="40312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622348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478E-243E-9279-0592-4FFCA103018A}"/>
              </a:ext>
            </a:extLst>
          </p:cNvPr>
          <p:cNvSpPr>
            <a:spLocks noGrp="1"/>
          </p:cNvSpPr>
          <p:nvPr>
            <p:ph type="title"/>
          </p:nvPr>
        </p:nvSpPr>
        <p:spPr>
          <a:xfrm>
            <a:off x="838199" y="291090"/>
            <a:ext cx="10515599" cy="932688"/>
          </a:xfrm>
        </p:spPr>
        <p:txBody>
          <a:bodyPr vert="horz" lIns="91440" tIns="45720" rIns="91440" bIns="45720" rtlCol="0" anchor="b">
            <a:normAutofit/>
          </a:bodyPr>
          <a:lstStyle/>
          <a:p>
            <a:r>
              <a:rPr lang="en-US" sz="5400" kern="1200" dirty="0">
                <a:solidFill>
                  <a:schemeClr val="tx1"/>
                </a:solidFill>
                <a:latin typeface="+mj-lt"/>
                <a:ea typeface="+mj-ea"/>
                <a:cs typeface="+mj-cs"/>
              </a:rPr>
              <a:t>Findings: </a:t>
            </a:r>
            <a:r>
              <a:rPr lang="en-US" sz="2800" b="0" i="0" u="none" strike="noStrike" dirty="0">
                <a:solidFill>
                  <a:srgbClr val="000000"/>
                </a:solidFill>
                <a:effectLst/>
                <a:latin typeface="+mn-lt"/>
              </a:rPr>
              <a:t>Requirement 9 - Cross-Validation (5-fold) and scoring</a:t>
            </a:r>
            <a:endParaRPr lang="en-US" sz="2800" kern="1200" dirty="0">
              <a:solidFill>
                <a:schemeClr val="tx1"/>
              </a:solidFill>
              <a:latin typeface="+mn-lt"/>
              <a:ea typeface="+mj-ea"/>
              <a:cs typeface="+mj-cs"/>
            </a:endParaRPr>
          </a:p>
        </p:txBody>
      </p:sp>
      <p:pic>
        <p:nvPicPr>
          <p:cNvPr id="9" name="Content Placeholder 8">
            <a:extLst>
              <a:ext uri="{FF2B5EF4-FFF2-40B4-BE49-F238E27FC236}">
                <a16:creationId xmlns:a16="http://schemas.microsoft.com/office/drawing/2014/main" id="{529C60FA-977B-54F5-B39D-DD9E7757A1F5}"/>
              </a:ext>
            </a:extLst>
          </p:cNvPr>
          <p:cNvPicPr>
            <a:picLocks noGrp="1" noChangeAspect="1"/>
          </p:cNvPicPr>
          <p:nvPr>
            <p:ph idx="1"/>
          </p:nvPr>
        </p:nvPicPr>
        <p:blipFill>
          <a:blip r:embed="rId3"/>
          <a:stretch>
            <a:fillRect/>
          </a:stretch>
        </p:blipFill>
        <p:spPr>
          <a:xfrm>
            <a:off x="2924594" y="1490597"/>
            <a:ext cx="6170717" cy="4885151"/>
          </a:xfrm>
        </p:spPr>
      </p:pic>
    </p:spTree>
    <p:extLst>
      <p:ext uri="{BB962C8B-B14F-4D97-AF65-F5344CB8AC3E}">
        <p14:creationId xmlns:p14="http://schemas.microsoft.com/office/powerpoint/2010/main" val="38431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478E-243E-9279-0592-4FFCA103018A}"/>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2800" b="1" kern="1200" dirty="0">
                <a:latin typeface="+mj-lt"/>
                <a:ea typeface="+mj-ea"/>
                <a:cs typeface="+mj-cs"/>
              </a:rPr>
              <a:t>Findings: </a:t>
            </a:r>
            <a:r>
              <a:rPr lang="en-US" sz="2800" b="0" i="0" u="none" strike="noStrike" dirty="0">
                <a:effectLst/>
                <a:latin typeface="+mn-lt"/>
              </a:rPr>
              <a:t>Requirement 10 - Confusion matrix, using test data</a:t>
            </a:r>
            <a:endParaRPr lang="en-US" sz="2800" kern="1200" dirty="0">
              <a:latin typeface="+mn-lt"/>
              <a:ea typeface="+mj-ea"/>
              <a:cs typeface="+mj-cs"/>
            </a:endParaRPr>
          </a:p>
        </p:txBody>
      </p:sp>
      <p:sp>
        <p:nvSpPr>
          <p:cNvPr id="10" name="Content Placeholder 9">
            <a:extLst>
              <a:ext uri="{FF2B5EF4-FFF2-40B4-BE49-F238E27FC236}">
                <a16:creationId xmlns:a16="http://schemas.microsoft.com/office/drawing/2014/main" id="{C3AA09CE-3B05-D994-9DA0-6297A9D61914}"/>
              </a:ext>
            </a:extLst>
          </p:cNvPr>
          <p:cNvSpPr>
            <a:spLocks noGrp="1"/>
          </p:cNvSpPr>
          <p:nvPr>
            <p:ph idx="1"/>
          </p:nvPr>
        </p:nvSpPr>
        <p:spPr>
          <a:xfrm>
            <a:off x="648929" y="2480154"/>
            <a:ext cx="3505494" cy="3042748"/>
          </a:xfrm>
        </p:spPr>
        <p:txBody>
          <a:bodyPr>
            <a:normAutofit fontScale="70000" lnSpcReduction="20000"/>
          </a:bodyPr>
          <a:lstStyle/>
          <a:p>
            <a:pPr rtl="0">
              <a:lnSpc>
                <a:spcPct val="220000"/>
              </a:lnSpc>
              <a:spcBef>
                <a:spcPts val="0"/>
              </a:spcBef>
              <a:spcAft>
                <a:spcPts val="0"/>
              </a:spcAft>
            </a:pPr>
            <a:r>
              <a:rPr lang="en-CA" b="0" i="0" u="none" strike="noStrike" dirty="0">
                <a:solidFill>
                  <a:srgbClr val="000000"/>
                </a:solidFill>
                <a:effectLst/>
                <a:latin typeface="Arial" panose="020B0604020202020204" pitchFamily="34" charset="0"/>
              </a:rPr>
              <a:t>True positive: 34</a:t>
            </a:r>
            <a:endParaRPr lang="en-CA" b="0" dirty="0">
              <a:effectLst/>
            </a:endParaRPr>
          </a:p>
          <a:p>
            <a:pPr rtl="0">
              <a:lnSpc>
                <a:spcPct val="220000"/>
              </a:lnSpc>
              <a:spcBef>
                <a:spcPts val="0"/>
              </a:spcBef>
              <a:spcAft>
                <a:spcPts val="0"/>
              </a:spcAft>
            </a:pPr>
            <a:r>
              <a:rPr lang="en-CA" b="0" i="0" u="none" strike="noStrike" dirty="0">
                <a:solidFill>
                  <a:srgbClr val="000000"/>
                </a:solidFill>
                <a:effectLst/>
                <a:latin typeface="Arial" panose="020B0604020202020204" pitchFamily="34" charset="0"/>
              </a:rPr>
              <a:t>False negative: 2</a:t>
            </a:r>
            <a:endParaRPr lang="en-CA" b="0" dirty="0">
              <a:effectLst/>
            </a:endParaRPr>
          </a:p>
          <a:p>
            <a:pPr rtl="0">
              <a:lnSpc>
                <a:spcPct val="220000"/>
              </a:lnSpc>
              <a:spcBef>
                <a:spcPts val="0"/>
              </a:spcBef>
              <a:spcAft>
                <a:spcPts val="0"/>
              </a:spcAft>
            </a:pPr>
            <a:r>
              <a:rPr lang="en-CA" b="0" i="0" u="none" strike="noStrike" dirty="0">
                <a:solidFill>
                  <a:srgbClr val="000000"/>
                </a:solidFill>
                <a:effectLst/>
                <a:latin typeface="Arial" panose="020B0604020202020204" pitchFamily="34" charset="0"/>
              </a:rPr>
              <a:t>False Positive: 5</a:t>
            </a:r>
            <a:endParaRPr lang="en-CA" b="0" dirty="0">
              <a:effectLst/>
            </a:endParaRPr>
          </a:p>
          <a:p>
            <a:pPr rtl="0">
              <a:lnSpc>
                <a:spcPct val="220000"/>
              </a:lnSpc>
              <a:spcBef>
                <a:spcPts val="0"/>
              </a:spcBef>
              <a:spcAft>
                <a:spcPts val="0"/>
              </a:spcAft>
            </a:pPr>
            <a:r>
              <a:rPr lang="en-CA" b="0" i="0" u="none" strike="noStrike" dirty="0">
                <a:solidFill>
                  <a:srgbClr val="000000"/>
                </a:solidFill>
                <a:effectLst/>
                <a:latin typeface="Arial" panose="020B0604020202020204" pitchFamily="34" charset="0"/>
              </a:rPr>
              <a:t>True negative: 47</a:t>
            </a:r>
            <a:endParaRPr lang="en-CA" b="0" dirty="0">
              <a:effectLst/>
            </a:endParaRPr>
          </a:p>
          <a:p>
            <a:pPr marL="0" indent="0">
              <a:buNone/>
            </a:pPr>
            <a:br>
              <a:rPr lang="en-CA" sz="1400" dirty="0"/>
            </a:br>
            <a:endParaRPr lang="en-US" sz="2000" dirty="0"/>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7BA84886-723E-675F-574D-A09158720156}"/>
              </a:ext>
            </a:extLst>
          </p:cNvPr>
          <p:cNvPicPr>
            <a:picLocks noChangeAspect="1"/>
          </p:cNvPicPr>
          <p:nvPr/>
        </p:nvPicPr>
        <p:blipFill>
          <a:blip r:embed="rId3"/>
          <a:stretch>
            <a:fillRect/>
          </a:stretch>
        </p:blipFill>
        <p:spPr>
          <a:xfrm>
            <a:off x="5531881" y="807593"/>
            <a:ext cx="5767293" cy="5239568"/>
          </a:xfrm>
          <a:prstGeom prst="rect">
            <a:avLst/>
          </a:prstGeom>
          <a:effectLst/>
        </p:spPr>
      </p:pic>
    </p:spTree>
    <p:extLst>
      <p:ext uri="{BB962C8B-B14F-4D97-AF65-F5344CB8AC3E}">
        <p14:creationId xmlns:p14="http://schemas.microsoft.com/office/powerpoint/2010/main" val="4144340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24F00BD-ED20-8C8B-5110-EA1FFC47E3B3}"/>
              </a:ext>
            </a:extLst>
          </p:cNvPr>
          <p:cNvPicPr>
            <a:picLocks noGrp="1" noChangeAspect="1"/>
          </p:cNvPicPr>
          <p:nvPr>
            <p:ph idx="1"/>
          </p:nvPr>
        </p:nvPicPr>
        <p:blipFill>
          <a:blip r:embed="rId3"/>
          <a:stretch>
            <a:fillRect/>
          </a:stretch>
        </p:blipFill>
        <p:spPr>
          <a:xfrm>
            <a:off x="643467" y="1793240"/>
            <a:ext cx="10905066" cy="3271519"/>
          </a:xfrm>
          <a:prstGeom prst="rect">
            <a:avLst/>
          </a:prstGeom>
        </p:spPr>
      </p:pic>
      <p:sp>
        <p:nvSpPr>
          <p:cNvPr id="6" name="TextBox 5">
            <a:extLst>
              <a:ext uri="{FF2B5EF4-FFF2-40B4-BE49-F238E27FC236}">
                <a16:creationId xmlns:a16="http://schemas.microsoft.com/office/drawing/2014/main" id="{E63A4A2A-4D4F-4739-6E17-C206B3653282}"/>
              </a:ext>
            </a:extLst>
          </p:cNvPr>
          <p:cNvSpPr txBox="1"/>
          <p:nvPr/>
        </p:nvSpPr>
        <p:spPr>
          <a:xfrm>
            <a:off x="1265130" y="763242"/>
            <a:ext cx="10146082" cy="584775"/>
          </a:xfrm>
          <a:prstGeom prst="rect">
            <a:avLst/>
          </a:prstGeom>
          <a:noFill/>
        </p:spPr>
        <p:txBody>
          <a:bodyPr wrap="square" rtlCol="0">
            <a:spAutoFit/>
          </a:bodyPr>
          <a:lstStyle/>
          <a:p>
            <a:r>
              <a:rPr lang="en-US" sz="3200" b="1" kern="1200" dirty="0">
                <a:latin typeface="+mj-lt"/>
                <a:ea typeface="+mj-ea"/>
                <a:cs typeface="+mj-cs"/>
              </a:rPr>
              <a:t>Findings: </a:t>
            </a:r>
            <a:r>
              <a:rPr lang="en-US" sz="3200" b="0" i="0" u="none" strike="noStrike" dirty="0">
                <a:effectLst/>
                <a:latin typeface="+mn-lt"/>
              </a:rPr>
              <a:t>Requirement 10 - Confusion matrix, using test data</a:t>
            </a:r>
            <a:endParaRPr lang="en-CA" sz="3200" dirty="0"/>
          </a:p>
        </p:txBody>
      </p:sp>
    </p:spTree>
    <p:extLst>
      <p:ext uri="{BB962C8B-B14F-4D97-AF65-F5344CB8AC3E}">
        <p14:creationId xmlns:p14="http://schemas.microsoft.com/office/powerpoint/2010/main" val="237232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63A4A2A-4D4F-4739-6E17-C206B3653282}"/>
              </a:ext>
            </a:extLst>
          </p:cNvPr>
          <p:cNvSpPr txBox="1"/>
          <p:nvPr/>
        </p:nvSpPr>
        <p:spPr>
          <a:xfrm>
            <a:off x="1265130" y="763242"/>
            <a:ext cx="10146082" cy="584775"/>
          </a:xfrm>
          <a:prstGeom prst="rect">
            <a:avLst/>
          </a:prstGeom>
          <a:noFill/>
        </p:spPr>
        <p:txBody>
          <a:bodyPr wrap="square" rtlCol="0">
            <a:spAutoFit/>
          </a:bodyPr>
          <a:lstStyle/>
          <a:p>
            <a:r>
              <a:rPr lang="en-US" sz="3200" b="1" kern="1200" dirty="0">
                <a:latin typeface="+mj-lt"/>
                <a:ea typeface="+mj-ea"/>
                <a:cs typeface="+mj-cs"/>
              </a:rPr>
              <a:t>Production: New Comments to be Classified</a:t>
            </a:r>
            <a:endParaRPr lang="en-CA" sz="3200" dirty="0"/>
          </a:p>
        </p:txBody>
      </p:sp>
      <p:pic>
        <p:nvPicPr>
          <p:cNvPr id="7" name="Content Placeholder 6">
            <a:extLst>
              <a:ext uri="{FF2B5EF4-FFF2-40B4-BE49-F238E27FC236}">
                <a16:creationId xmlns:a16="http://schemas.microsoft.com/office/drawing/2014/main" id="{5E0D1191-98A2-1FCA-CAC1-8D8B23FD62FA}"/>
              </a:ext>
            </a:extLst>
          </p:cNvPr>
          <p:cNvPicPr>
            <a:picLocks noGrp="1" noChangeAspect="1"/>
          </p:cNvPicPr>
          <p:nvPr>
            <p:ph idx="1"/>
          </p:nvPr>
        </p:nvPicPr>
        <p:blipFill>
          <a:blip r:embed="rId3"/>
          <a:stretch>
            <a:fillRect/>
          </a:stretch>
        </p:blipFill>
        <p:spPr>
          <a:xfrm>
            <a:off x="281482" y="2146179"/>
            <a:ext cx="11629036" cy="2981194"/>
          </a:xfrm>
        </p:spPr>
      </p:pic>
    </p:spTree>
    <p:extLst>
      <p:ext uri="{BB962C8B-B14F-4D97-AF65-F5344CB8AC3E}">
        <p14:creationId xmlns:p14="http://schemas.microsoft.com/office/powerpoint/2010/main" val="912102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478E-243E-9279-0592-4FFCA103018A}"/>
              </a:ext>
            </a:extLst>
          </p:cNvPr>
          <p:cNvSpPr>
            <a:spLocks noGrp="1"/>
          </p:cNvSpPr>
          <p:nvPr>
            <p:ph type="title"/>
          </p:nvPr>
        </p:nvSpPr>
        <p:spPr>
          <a:xfrm>
            <a:off x="648929" y="629266"/>
            <a:ext cx="3505495" cy="1622321"/>
          </a:xfrm>
        </p:spPr>
        <p:txBody>
          <a:bodyPr vert="horz" lIns="91440" tIns="45720" rIns="91440" bIns="45720" rtlCol="0">
            <a:normAutofit/>
          </a:bodyPr>
          <a:lstStyle/>
          <a:p>
            <a:r>
              <a:rPr lang="en-US" sz="2800" b="1" kern="1200" dirty="0">
                <a:latin typeface="+mj-lt"/>
                <a:ea typeface="+mj-ea"/>
                <a:cs typeface="+mj-cs"/>
              </a:rPr>
              <a:t>Findings: </a:t>
            </a:r>
            <a:r>
              <a:rPr lang="en-US" sz="2800" b="0" i="0" u="none" strike="noStrike" dirty="0">
                <a:effectLst/>
                <a:latin typeface="+mn-lt"/>
              </a:rPr>
              <a:t>Requirement 11 - Production Test</a:t>
            </a:r>
            <a:endParaRPr lang="en-US" sz="2800" kern="1200" dirty="0">
              <a:latin typeface="+mn-lt"/>
              <a:ea typeface="+mj-ea"/>
              <a:cs typeface="+mj-cs"/>
            </a:endParaRPr>
          </a:p>
        </p:txBody>
      </p:sp>
      <p:sp>
        <p:nvSpPr>
          <p:cNvPr id="10" name="Content Placeholder 9">
            <a:extLst>
              <a:ext uri="{FF2B5EF4-FFF2-40B4-BE49-F238E27FC236}">
                <a16:creationId xmlns:a16="http://schemas.microsoft.com/office/drawing/2014/main" id="{C3AA09CE-3B05-D994-9DA0-6297A9D61914}"/>
              </a:ext>
            </a:extLst>
          </p:cNvPr>
          <p:cNvSpPr>
            <a:spLocks noGrp="1"/>
          </p:cNvSpPr>
          <p:nvPr>
            <p:ph idx="1"/>
          </p:nvPr>
        </p:nvSpPr>
        <p:spPr>
          <a:xfrm>
            <a:off x="648931" y="2438400"/>
            <a:ext cx="3505494" cy="3785419"/>
          </a:xfrm>
        </p:spPr>
        <p:txBody>
          <a:bodyPr>
            <a:normAutofit/>
          </a:bodyPr>
          <a:lstStyle/>
          <a:p>
            <a:pPr rtl="0">
              <a:lnSpc>
                <a:spcPct val="200000"/>
              </a:lnSpc>
              <a:spcBef>
                <a:spcPts val="0"/>
              </a:spcBef>
              <a:spcAft>
                <a:spcPts val="0"/>
              </a:spcAft>
            </a:pPr>
            <a:r>
              <a:rPr lang="en-CA" sz="2000" b="0" i="0" u="none" strike="noStrike" dirty="0">
                <a:solidFill>
                  <a:srgbClr val="000000"/>
                </a:solidFill>
                <a:effectLst/>
                <a:latin typeface="Arial" panose="020B0604020202020204" pitchFamily="34" charset="0"/>
              </a:rPr>
              <a:t>True positive: 5</a:t>
            </a:r>
            <a:endParaRPr lang="en-CA" sz="2000" b="0" dirty="0">
              <a:effectLst/>
            </a:endParaRPr>
          </a:p>
          <a:p>
            <a:pPr rtl="0">
              <a:lnSpc>
                <a:spcPct val="200000"/>
              </a:lnSpc>
              <a:spcBef>
                <a:spcPts val="0"/>
              </a:spcBef>
              <a:spcAft>
                <a:spcPts val="0"/>
              </a:spcAft>
            </a:pPr>
            <a:r>
              <a:rPr lang="en-CA" sz="2000" b="0" i="0" u="none" strike="noStrike" dirty="0">
                <a:solidFill>
                  <a:srgbClr val="000000"/>
                </a:solidFill>
                <a:effectLst/>
                <a:latin typeface="Arial" panose="020B0604020202020204" pitchFamily="34" charset="0"/>
              </a:rPr>
              <a:t>False negative: 0</a:t>
            </a:r>
            <a:endParaRPr lang="en-CA" sz="2000" b="0" dirty="0">
              <a:effectLst/>
            </a:endParaRPr>
          </a:p>
          <a:p>
            <a:pPr rtl="0">
              <a:lnSpc>
                <a:spcPct val="200000"/>
              </a:lnSpc>
              <a:spcBef>
                <a:spcPts val="0"/>
              </a:spcBef>
              <a:spcAft>
                <a:spcPts val="0"/>
              </a:spcAft>
            </a:pPr>
            <a:r>
              <a:rPr lang="en-CA" sz="2000" b="0" i="0" u="none" strike="noStrike" dirty="0">
                <a:solidFill>
                  <a:srgbClr val="000000"/>
                </a:solidFill>
                <a:effectLst/>
                <a:latin typeface="Arial" panose="020B0604020202020204" pitchFamily="34" charset="0"/>
              </a:rPr>
              <a:t>False Positive: 0</a:t>
            </a:r>
            <a:endParaRPr lang="en-CA" sz="2000" b="0" dirty="0">
              <a:effectLst/>
            </a:endParaRPr>
          </a:p>
          <a:p>
            <a:pPr rtl="0">
              <a:lnSpc>
                <a:spcPct val="200000"/>
              </a:lnSpc>
              <a:spcBef>
                <a:spcPts val="0"/>
              </a:spcBef>
              <a:spcAft>
                <a:spcPts val="0"/>
              </a:spcAft>
            </a:pPr>
            <a:r>
              <a:rPr lang="en-CA" sz="2000" b="0" i="0" u="none" strike="noStrike" dirty="0">
                <a:solidFill>
                  <a:srgbClr val="000000"/>
                </a:solidFill>
                <a:effectLst/>
                <a:latin typeface="Arial" panose="020B0604020202020204" pitchFamily="34" charset="0"/>
              </a:rPr>
              <a:t>True negative: 4</a:t>
            </a:r>
            <a:endParaRPr lang="en-CA" sz="2000" b="0" dirty="0">
              <a:effectLst/>
            </a:endParaRPr>
          </a:p>
          <a:p>
            <a:pPr marL="0" indent="0">
              <a:buNone/>
            </a:pPr>
            <a:br>
              <a:rPr lang="en-CA" sz="1400" dirty="0"/>
            </a:br>
            <a:br>
              <a:rPr lang="en-CA" sz="2000" dirty="0"/>
            </a:br>
            <a:endParaRPr lang="en-US" sz="2000" dirty="0"/>
          </a:p>
        </p:txBody>
      </p:sp>
      <p:sp>
        <p:nvSpPr>
          <p:cNvPr id="20" name="Rectangle 19">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84ACE524-1C90-82CA-CD67-BA7A50E95AE2}"/>
              </a:ext>
            </a:extLst>
          </p:cNvPr>
          <p:cNvPicPr>
            <a:picLocks noChangeAspect="1"/>
          </p:cNvPicPr>
          <p:nvPr/>
        </p:nvPicPr>
        <p:blipFill>
          <a:blip r:embed="rId3"/>
          <a:stretch>
            <a:fillRect/>
          </a:stretch>
        </p:blipFill>
        <p:spPr>
          <a:xfrm>
            <a:off x="5626001" y="809216"/>
            <a:ext cx="5654209" cy="5239568"/>
          </a:xfrm>
          <a:prstGeom prst="rect">
            <a:avLst/>
          </a:prstGeom>
          <a:effectLst/>
        </p:spPr>
      </p:pic>
    </p:spTree>
    <p:extLst>
      <p:ext uri="{BB962C8B-B14F-4D97-AF65-F5344CB8AC3E}">
        <p14:creationId xmlns:p14="http://schemas.microsoft.com/office/powerpoint/2010/main" val="45159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256</TotalTime>
  <Words>499</Words>
  <Application>Microsoft Office PowerPoint</Application>
  <PresentationFormat>Widescreen</PresentationFormat>
  <Paragraphs>51</Paragraphs>
  <Slides>11</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Spam detector: Roar-Katy Perry Team 5</vt:lpstr>
      <vt:lpstr>Overview</vt:lpstr>
      <vt:lpstr>Code Demo</vt:lpstr>
      <vt:lpstr>Findings: Requirements 4 and 5 - Highlights on the transformed data</vt:lpstr>
      <vt:lpstr>Findings: Requirement 9 - Cross-Validation (5-fold) and scoring</vt:lpstr>
      <vt:lpstr>Findings: Requirement 10 - Confusion matrix, using test data</vt:lpstr>
      <vt:lpstr>PowerPoint Presentation</vt:lpstr>
      <vt:lpstr>PowerPoint Presentation</vt:lpstr>
      <vt:lpstr>Findings: Requirement 11 - Production Test</vt:lpstr>
      <vt:lpstr>PowerPoint Presentation</vt:lpstr>
      <vt:lpstr>Thank you! 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Erin Lou</dc:creator>
  <cp:lastModifiedBy>港 渡辺</cp:lastModifiedBy>
  <cp:revision>6</cp:revision>
  <dcterms:created xsi:type="dcterms:W3CDTF">2022-11-29T19:43:09Z</dcterms:created>
  <dcterms:modified xsi:type="dcterms:W3CDTF">2022-12-06T22:40:12Z</dcterms:modified>
</cp:coreProperties>
</file>