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16" r:id="rId7"/>
    <p:sldId id="320" r:id="rId8"/>
    <p:sldId id="317" r:id="rId9"/>
    <p:sldId id="321" r:id="rId10"/>
    <p:sldId id="322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62691-074F-E5E1-CB71-17F8EC2BF3F2}" v="6" dt="2024-12-08T20:52:43.754"/>
    <p1510:client id="{7C424F4F-DFC6-DBB5-E330-DE730ED5257A}" v="257" dt="2024-12-09T04:48:39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352" y="5255330"/>
            <a:ext cx="7816197" cy="3200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>
                <a:ea typeface="+mj-lt"/>
                <a:cs typeface="+mj-lt"/>
              </a:rPr>
              <a:t>Predicting Used Car Prices in North America</a:t>
            </a:r>
            <a:endParaRPr lang="en-US" sz="4000" dirty="0"/>
          </a:p>
          <a:p>
            <a:pPr algn="just"/>
            <a:r>
              <a:rPr lang="en-US" sz="4000" dirty="0"/>
              <a:t>Group - 6</a:t>
            </a:r>
          </a:p>
          <a:p>
            <a:pPr marL="285750" indent="-285750">
              <a:buFont typeface="Arial"/>
              <a:buChar char="•"/>
            </a:pPr>
            <a:endParaRPr lang="en-US" sz="4000" dirty="0"/>
          </a:p>
          <a:p>
            <a:pPr marL="285750" indent="-285750">
              <a:buFont typeface="Arial"/>
              <a:buChar char="•"/>
            </a:pPr>
            <a:endParaRPr lang="en-US" sz="4000" dirty="0"/>
          </a:p>
          <a:p>
            <a:pPr marL="285750" indent="-285750">
              <a:buFont typeface="Arial"/>
              <a:buChar char="•"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2" y="379884"/>
            <a:ext cx="7336631" cy="5653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latin typeface="Times New Roman"/>
                <a:ea typeface="+mn-lt"/>
                <a:cs typeface="+mn-lt"/>
              </a:rPr>
              <a:t>Why?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Many websites in North America offer car price prediction services, but they require users to provide personal information and often use it to market products or services.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Our Solution:</a:t>
            </a:r>
            <a:endParaRPr lang="en-US" sz="16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Focus solely on accurately predicting car prices based on available data.</a:t>
            </a:r>
            <a:endParaRPr lang="en-US" sz="16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Address the issue of fluctuating market trends by ensuring the model adapts to provide accurate and reliable predictions.</a:t>
            </a:r>
            <a:endParaRPr lang="en-US" sz="1600">
              <a:latin typeface="Times New Roman"/>
              <a:cs typeface="Times New Roman"/>
            </a:endParaRPr>
          </a:p>
          <a:p>
            <a:endParaRPr lang="en-US" sz="1600" b="1" dirty="0">
              <a:latin typeface="Times New Roman"/>
              <a:ea typeface="+mn-lt"/>
              <a:cs typeface="+mn-lt"/>
            </a:endParaRP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Scope: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Develop CNN models for accurate predictions.</a:t>
            </a: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Explore autoencoders for feature extraction.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Evaluate performance with metrics like MAE, RMSE, and R².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45" y="2608959"/>
            <a:ext cx="6116400" cy="33688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2000" b="1" dirty="0">
                <a:ea typeface="+mj-lt"/>
                <a:cs typeface="+mj-lt"/>
              </a:rPr>
              <a:t>Source:</a:t>
            </a:r>
            <a:br>
              <a:rPr lang="en-US" sz="2000" b="1" dirty="0">
                <a:ea typeface="+mj-lt"/>
                <a:cs typeface="+mj-lt"/>
              </a:rPr>
            </a:br>
            <a:endParaRPr lang="en-US" sz="2000" dirty="0"/>
          </a:p>
          <a:p>
            <a:pPr algn="just"/>
            <a:r>
              <a:rPr lang="en-US" sz="2000" dirty="0">
                <a:ea typeface="+mj-lt"/>
                <a:cs typeface="+mj-lt"/>
              </a:rPr>
              <a:t>Kaggle’s "Used Car Auction Prices" dataset.</a:t>
            </a:r>
            <a:br>
              <a:rPr lang="en-US" sz="2000" dirty="0">
                <a:ea typeface="+mj-lt"/>
                <a:cs typeface="+mj-lt"/>
              </a:rPr>
            </a:br>
            <a:endParaRPr lang="en-US" sz="2000" dirty="0"/>
          </a:p>
          <a:p>
            <a:pPr algn="just"/>
            <a:r>
              <a:rPr lang="en-US" sz="2000" b="1" dirty="0">
                <a:ea typeface="+mj-lt"/>
                <a:cs typeface="+mj-lt"/>
              </a:rPr>
              <a:t>Size and Features:</a:t>
            </a:r>
            <a:endParaRPr lang="en-US" sz="2000" dirty="0"/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ea typeface="+mj-lt"/>
                <a:cs typeface="+mj-lt"/>
              </a:rPr>
              <a:t>Size:</a:t>
            </a:r>
            <a:r>
              <a:rPr lang="en-US" sz="2000" dirty="0">
                <a:ea typeface="+mj-lt"/>
                <a:cs typeface="+mj-lt"/>
              </a:rPr>
              <a:t> 558,811 entries, 16 features.</a:t>
            </a:r>
            <a:endParaRPr lang="en-US" sz="2000" dirty="0"/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ea typeface="+mj-lt"/>
                <a:cs typeface="+mj-lt"/>
              </a:rPr>
              <a:t>Features:</a:t>
            </a:r>
            <a:endParaRPr lang="en-US" sz="2000" dirty="0"/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ea typeface="+mj-lt"/>
                <a:cs typeface="+mj-lt"/>
              </a:rPr>
              <a:t>Numerical:</a:t>
            </a:r>
            <a:r>
              <a:rPr lang="en-US" sz="2000" dirty="0">
                <a:ea typeface="+mj-lt"/>
                <a:cs typeface="+mj-lt"/>
              </a:rPr>
              <a:t> Year, odometer, selling price.</a:t>
            </a:r>
            <a:endParaRPr lang="en-US" sz="2000" dirty="0"/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ea typeface="+mj-lt"/>
                <a:cs typeface="+mj-lt"/>
              </a:rPr>
              <a:t>Categorical:</a:t>
            </a:r>
            <a:r>
              <a:rPr lang="en-US" sz="2000" dirty="0">
                <a:ea typeface="+mj-lt"/>
                <a:cs typeface="+mj-lt"/>
              </a:rPr>
              <a:t> Make, model, transmission.</a:t>
            </a:r>
            <a:endParaRPr lang="en-US" sz="2000"/>
          </a:p>
          <a:p>
            <a:pPr algn="just"/>
            <a:endParaRPr lang="en-US" sz="2000" b="1" dirty="0">
              <a:ea typeface="+mj-lt"/>
              <a:cs typeface="+mj-lt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1F0AE-A27B-1604-03AA-83AF85FE4B3B}"/>
              </a:ext>
            </a:extLst>
          </p:cNvPr>
          <p:cNvSpPr txBox="1"/>
          <p:nvPr/>
        </p:nvSpPr>
        <p:spPr>
          <a:xfrm>
            <a:off x="5105078" y="96138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</a:t>
            </a:r>
            <a:r>
              <a:rPr lang="en-US" sz="2400" b="1" err="1">
                <a:solidFill>
                  <a:schemeClr val="bg1"/>
                </a:solidFill>
              </a:rPr>
              <a:t>DataSet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F8329-E0C5-E119-3B09-3D04404258BB}"/>
              </a:ext>
            </a:extLst>
          </p:cNvPr>
          <p:cNvSpPr txBox="1"/>
          <p:nvPr/>
        </p:nvSpPr>
        <p:spPr>
          <a:xfrm>
            <a:off x="7846412" y="2609270"/>
            <a:ext cx="377904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cap="all" dirty="0">
                <a:solidFill>
                  <a:srgbClr val="FFFFFF"/>
                </a:solidFill>
                <a:cs typeface="Segoe UI"/>
              </a:rPr>
              <a:t>Key Challenges:</a:t>
            </a:r>
            <a:r>
              <a:rPr lang="en-US" sz="2000" dirty="0">
                <a:cs typeface="Segoe UI"/>
              </a:rPr>
              <a:t>​</a:t>
            </a:r>
          </a:p>
          <a:p>
            <a:pPr algn="just"/>
            <a:r>
              <a:rPr lang="en-US" sz="2000" dirty="0">
                <a:cs typeface="Segoe UI"/>
              </a:rPr>
              <a:t>​</a:t>
            </a:r>
          </a:p>
          <a:p>
            <a:pPr marL="228600" indent="-228600" algn="just">
              <a:buFont typeface="Arial,Sans-Serif"/>
              <a:buChar char="•"/>
            </a:pPr>
            <a:r>
              <a:rPr lang="en-US" sz="2000" cap="all" dirty="0">
                <a:solidFill>
                  <a:srgbClr val="FFFFFF"/>
                </a:solidFill>
                <a:cs typeface="Arial"/>
              </a:rPr>
              <a:t>Missing values in key columns (e.g., 10,301 missing in </a:t>
            </a:r>
            <a:r>
              <a:rPr lang="en-US" sz="2000" cap="all" dirty="0">
                <a:solidFill>
                  <a:srgbClr val="FFFFFF"/>
                </a:solidFill>
                <a:latin typeface="Consolas"/>
                <a:cs typeface="Arial"/>
              </a:rPr>
              <a:t>make</a:t>
            </a:r>
            <a:r>
              <a:rPr lang="en-US" sz="2000" cap="all" dirty="0">
                <a:solidFill>
                  <a:srgbClr val="FFFFFF"/>
                </a:solidFill>
                <a:cs typeface="Arial"/>
              </a:rPr>
              <a:t>, 11,794 in </a:t>
            </a:r>
            <a:r>
              <a:rPr lang="en-US" sz="2000" cap="all" dirty="0">
                <a:solidFill>
                  <a:srgbClr val="FFFFFF"/>
                </a:solidFill>
                <a:latin typeface="Consolas"/>
                <a:cs typeface="Arial"/>
              </a:rPr>
              <a:t>condition</a:t>
            </a:r>
            <a:r>
              <a:rPr lang="en-US" sz="2000" cap="all" dirty="0">
                <a:solidFill>
                  <a:srgbClr val="FFFFFF"/>
                </a:solidFill>
                <a:cs typeface="Arial"/>
              </a:rPr>
              <a:t>).</a:t>
            </a:r>
            <a:r>
              <a:rPr lang="en-US" sz="2000" dirty="0">
                <a:cs typeface="Arial"/>
              </a:rPr>
              <a:t>​</a:t>
            </a:r>
          </a:p>
          <a:p>
            <a:pPr marL="228600" indent="-228600" algn="just">
              <a:buFont typeface="Arial,Sans-Serif"/>
              <a:buChar char="•"/>
            </a:pPr>
            <a:r>
              <a:rPr lang="en-US" sz="2000" cap="all" dirty="0">
                <a:solidFill>
                  <a:srgbClr val="FFFFFF"/>
                </a:solidFill>
                <a:cs typeface="Arial"/>
              </a:rPr>
              <a:t>High variability in categorical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040A-6DB2-40BE-AF5C-74CF6F41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BA83281-348A-64CD-F3D6-7A7A829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63" y="36298"/>
            <a:ext cx="3890963" cy="3395663"/>
          </a:xfrm>
          <a:prstGeom prst="rect">
            <a:avLst/>
          </a:prstGeom>
        </p:spPr>
      </p:pic>
      <p:pic>
        <p:nvPicPr>
          <p:cNvPr id="6" name="Picture 5" descr="A graph of a distribution of selling price&#10;&#10;Description automatically generated">
            <a:extLst>
              <a:ext uri="{FF2B5EF4-FFF2-40B4-BE49-F238E27FC236}">
                <a16:creationId xmlns:a16="http://schemas.microsoft.com/office/drawing/2014/main" id="{E283B94B-C5C3-EC6E-7C4B-745C2956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1" y="6124"/>
            <a:ext cx="5007429" cy="3144611"/>
          </a:xfrm>
          <a:prstGeom prst="rect">
            <a:avLst/>
          </a:prstGeom>
        </p:spPr>
      </p:pic>
      <p:pic>
        <p:nvPicPr>
          <p:cNvPr id="7" name="Picture 6" descr="A graph of loss and model loss&#10;&#10;Description automatically generated">
            <a:extLst>
              <a:ext uri="{FF2B5EF4-FFF2-40B4-BE49-F238E27FC236}">
                <a16:creationId xmlns:a16="http://schemas.microsoft.com/office/drawing/2014/main" id="{1DD027DA-F4A6-1ABD-7104-A5B6F82B2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09" y="3721553"/>
            <a:ext cx="9719583" cy="31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6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2" y="-975361"/>
            <a:ext cx="6412375" cy="268962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Methodology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6E61C-E91E-4465-ED16-A8AB6BA47A83}"/>
              </a:ext>
            </a:extLst>
          </p:cNvPr>
          <p:cNvSpPr txBox="1"/>
          <p:nvPr/>
        </p:nvSpPr>
        <p:spPr>
          <a:xfrm>
            <a:off x="211931" y="1712119"/>
            <a:ext cx="539829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Convolutional Neural Network (CNN):</a:t>
            </a:r>
          </a:p>
          <a:p>
            <a:pPr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Purpose:</a:t>
            </a:r>
            <a:r>
              <a:rPr lang="en-US" dirty="0">
                <a:latin typeface="Times New Roman"/>
                <a:cs typeface="Times New Roman"/>
              </a:rPr>
              <a:t> To predict car prices based on numerical and categorical data.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Architecture: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Convolutional layers for pattern extraction.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Dropout layers to prevent overfitting.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Dense layers for regression output.</a:t>
            </a:r>
          </a:p>
          <a:p>
            <a:r>
              <a:rPr lang="en-US" b="1" dirty="0">
                <a:latin typeface="Times New Roman"/>
                <a:cs typeface="Times New Roman"/>
              </a:rPr>
              <a:t>Training Details:</a:t>
            </a:r>
          </a:p>
          <a:p>
            <a:pPr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Optimizer:</a:t>
            </a:r>
            <a:r>
              <a:rPr lang="en-US" dirty="0">
                <a:latin typeface="Times New Roman"/>
                <a:cs typeface="Times New Roman"/>
              </a:rPr>
              <a:t> Adam</a:t>
            </a:r>
          </a:p>
          <a:p>
            <a:pPr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Loss Function:</a:t>
            </a:r>
            <a:r>
              <a:rPr lang="en-US" dirty="0">
                <a:latin typeface="Times New Roman"/>
                <a:cs typeface="Times New Roman"/>
              </a:rPr>
              <a:t> Mean Squared Error (MSE)</a:t>
            </a:r>
          </a:p>
          <a:p>
            <a:pPr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Batch Size:</a:t>
            </a:r>
            <a:r>
              <a:rPr lang="en-US" dirty="0">
                <a:latin typeface="Times New Roman"/>
                <a:cs typeface="Times New Roman"/>
              </a:rPr>
              <a:t> 32</a:t>
            </a:r>
          </a:p>
          <a:p>
            <a:pPr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Epochs:</a:t>
            </a:r>
            <a:r>
              <a:rPr lang="en-US" dirty="0">
                <a:latin typeface="Times New Roman"/>
                <a:cs typeface="Times New Roman"/>
              </a:rPr>
              <a:t> 50 with early stopping (patience: 10 epochs).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90B86-5F44-890F-F8BE-740B1E408E50}"/>
              </a:ext>
            </a:extLst>
          </p:cNvPr>
          <p:cNvSpPr txBox="1"/>
          <p:nvPr/>
        </p:nvSpPr>
        <p:spPr>
          <a:xfrm>
            <a:off x="6093619" y="1712118"/>
            <a:ext cx="537448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Feature Extraction with Autoencoders:</a:t>
            </a:r>
          </a:p>
          <a:p>
            <a:pPr>
              <a:buFont typeface="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Used autoencoders to extract hierarchical features for CNN input.</a:t>
            </a:r>
          </a:p>
          <a:p>
            <a:pPr marL="228600" indent="-228600">
              <a:buFont typeface=""/>
              <a:buChar char="•"/>
            </a:pPr>
            <a:r>
              <a:rPr lang="en-US" sz="1600" b="1" dirty="0">
                <a:latin typeface="Times New Roman"/>
                <a:cs typeface="Times New Roman"/>
              </a:rPr>
              <a:t>Architecture:</a:t>
            </a:r>
          </a:p>
          <a:p>
            <a:pPr marL="228600" lvl="1" indent="-228600">
              <a:buFont typeface="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Filters: [32, 16, 8]</a:t>
            </a:r>
          </a:p>
          <a:p>
            <a:pPr marL="228600" lvl="1" indent="-228600">
              <a:buFont typeface="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Kernel Size: 3</a:t>
            </a:r>
          </a:p>
          <a:p>
            <a:pPr marL="228600" lvl="1" indent="-228600">
              <a:buFont typeface="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Encoded output reduced feature dimensions to one-third.</a:t>
            </a:r>
          </a:p>
          <a:p>
            <a:r>
              <a:rPr lang="en-US" sz="1600" b="1" dirty="0">
                <a:latin typeface="Times New Roman"/>
                <a:cs typeface="Times New Roman"/>
              </a:rPr>
              <a:t>Training Details:</a:t>
            </a:r>
          </a:p>
          <a:p>
            <a:pPr>
              <a:buFont typeface=""/>
              <a:buChar char="•"/>
            </a:pPr>
            <a:r>
              <a:rPr lang="en-US" sz="1600" b="1" dirty="0">
                <a:latin typeface="Times New Roman"/>
                <a:cs typeface="Times New Roman"/>
              </a:rPr>
              <a:t>Learning Rate:</a:t>
            </a:r>
            <a:r>
              <a:rPr lang="en-US" sz="1600" dirty="0">
                <a:latin typeface="Times New Roman"/>
                <a:cs typeface="Times New Roman"/>
              </a:rPr>
              <a:t> 0.001</a:t>
            </a:r>
          </a:p>
          <a:p>
            <a:pPr>
              <a:buFont typeface=""/>
              <a:buChar char="•"/>
            </a:pPr>
            <a:r>
              <a:rPr lang="en-US" sz="1600" b="1" dirty="0">
                <a:latin typeface="Times New Roman"/>
                <a:cs typeface="Times New Roman"/>
              </a:rPr>
              <a:t>Epochs:</a:t>
            </a:r>
            <a:r>
              <a:rPr lang="en-US" sz="1600" dirty="0">
                <a:latin typeface="Times New Roman"/>
                <a:cs typeface="Times New Roman"/>
              </a:rPr>
              <a:t> 50 with early stopping.</a:t>
            </a:r>
          </a:p>
          <a:p>
            <a:pPr>
              <a:buFont typeface=""/>
              <a:buChar char="•"/>
            </a:pPr>
            <a:r>
              <a:rPr lang="en-US" sz="1600" b="1" dirty="0">
                <a:latin typeface="Times New Roman"/>
                <a:cs typeface="Times New Roman"/>
              </a:rPr>
              <a:t>Batch Size:</a:t>
            </a:r>
            <a:r>
              <a:rPr lang="en-US" sz="1600" dirty="0">
                <a:latin typeface="Times New Roman"/>
                <a:cs typeface="Times New Roman"/>
              </a:rPr>
              <a:t> 64</a:t>
            </a:r>
          </a:p>
          <a:p>
            <a:r>
              <a:rPr lang="en-US" sz="1600" b="1" dirty="0">
                <a:latin typeface="Times New Roman"/>
                <a:cs typeface="Times New Roman"/>
              </a:rPr>
              <a:t>Metrics:</a:t>
            </a:r>
          </a:p>
          <a:p>
            <a:pPr>
              <a:buFont typeface="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Compared CNN trained on original data vs. CNN using encoded features.</a:t>
            </a:r>
          </a:p>
          <a:p>
            <a:pPr>
              <a:buFont typeface="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Observed that unsupervised feature extraction requires further fine-tuning to outperform direct training.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1E7CAF-2A7C-4687-D8F4-0059093B15B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40498101"/>
              </p:ext>
            </p:extLst>
          </p:nvPr>
        </p:nvGraphicFramePr>
        <p:xfrm>
          <a:off x="637704" y="878403"/>
          <a:ext cx="6864477" cy="31089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88159">
                  <a:extLst>
                    <a:ext uri="{9D8B030D-6E8A-4147-A177-3AD203B41FA5}">
                      <a16:colId xmlns:a16="http://schemas.microsoft.com/office/drawing/2014/main" val="3080677400"/>
                    </a:ext>
                  </a:extLst>
                </a:gridCol>
                <a:gridCol w="2288159">
                  <a:extLst>
                    <a:ext uri="{9D8B030D-6E8A-4147-A177-3AD203B41FA5}">
                      <a16:colId xmlns:a16="http://schemas.microsoft.com/office/drawing/2014/main" val="163604827"/>
                    </a:ext>
                  </a:extLst>
                </a:gridCol>
                <a:gridCol w="2288159">
                  <a:extLst>
                    <a:ext uri="{9D8B030D-6E8A-4147-A177-3AD203B41FA5}">
                      <a16:colId xmlns:a16="http://schemas.microsoft.com/office/drawing/2014/main" val="3639040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R²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7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Filters: 64, Kernel: 3, Dropout: 0.2, LR: 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195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Filters: 32, Kernel: 5, Dropout: 0.3, LR: 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41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Filters: 128, Kernel: 3, Dropout: 0.1, LR: 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489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0C3B89-8E25-CB4E-0CED-B68C56B232E5}"/>
              </a:ext>
            </a:extLst>
          </p:cNvPr>
          <p:cNvSpPr txBox="1"/>
          <p:nvPr/>
        </p:nvSpPr>
        <p:spPr>
          <a:xfrm>
            <a:off x="636373" y="4920049"/>
            <a:ext cx="49674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CNN Configurations and Performance:</a:t>
            </a:r>
          </a:p>
          <a:p>
            <a:r>
              <a:rPr lang="en-US" b="1"/>
              <a:t>Impact of Autoencoders:</a:t>
            </a:r>
          </a:p>
          <a:p>
            <a:pPr>
              <a:buFont typeface=""/>
              <a:buChar char="•"/>
            </a:pPr>
            <a:r>
              <a:rPr lang="en-US"/>
              <a:t>R² Score with autoencoder features: </a:t>
            </a:r>
            <a:r>
              <a:rPr lang="en-US" b="1"/>
              <a:t>0.2322</a:t>
            </a:r>
            <a:r>
              <a:rPr lang="en-US"/>
              <a:t>.</a:t>
            </a:r>
          </a:p>
          <a:p>
            <a:pPr>
              <a:buFont typeface=""/>
              <a:buChar char="•"/>
            </a:pPr>
            <a:r>
              <a:rPr lang="en-US"/>
              <a:t>Compressed features retained less variance, reducing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537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25B33-7C1F-65FD-22DF-42D841537D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96731" y="1578071"/>
            <a:ext cx="9151456" cy="23897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CNN models performed well with proper parameter tuning.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Autoencoders offer potential for feature extraction but require optimization.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Insights highlight the importance of balancing feature reduction and retention.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ea typeface="+mn-lt"/>
                <a:cs typeface="+mn-lt"/>
              </a:rPr>
              <a:t>Future Work: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Explore advanced architectures like Transformers.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Refine autoencoder designs for better feature extraction.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Investigate hybrid methods for improving predictions.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1AA7A-EBA2-FD9F-D40B-A88EB488022E}"/>
              </a:ext>
            </a:extLst>
          </p:cNvPr>
          <p:cNvSpPr txBox="1"/>
          <p:nvPr/>
        </p:nvSpPr>
        <p:spPr>
          <a:xfrm>
            <a:off x="3910914" y="60548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3823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Predicting Used Car Prices in North America Group - 6    </vt:lpstr>
      <vt:lpstr>PowerPoint Presentation</vt:lpstr>
      <vt:lpstr>Source:  Kaggle’s "Used Car Auction Prices" dataset.  Size and Features: Size: 558,811 entries, 16 features. Features: Numerical: Year, odometer, selling price. Categorical: Make, model, transmission.   </vt:lpstr>
      <vt:lpstr>PowerPoint Presentation</vt:lpstr>
      <vt:lpstr>Methodology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150</cp:revision>
  <dcterms:created xsi:type="dcterms:W3CDTF">2024-12-04T18:49:09Z</dcterms:created>
  <dcterms:modified xsi:type="dcterms:W3CDTF">2024-12-09T04:50:00Z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