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74" r:id="rId7"/>
    <p:sldId id="275" r:id="rId8"/>
    <p:sldId id="266" r:id="rId9"/>
    <p:sldId id="267" r:id="rId10"/>
    <p:sldId id="268" r:id="rId11"/>
    <p:sldId id="269" r:id="rId12"/>
    <p:sldId id="276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BBD05-08B2-6834-8F0C-7EF474C56106}" v="79" dt="2024-10-12T17:15:36.560"/>
    <p1510:client id="{08497DD5-376C-520F-FD02-AE9348C39736}" v="208" dt="2024-10-12T16:03:24.971"/>
    <p1510:client id="{0EB69DAB-8FBB-49CA-7FAD-594C7A5CB231}" v="61" dt="2024-10-12T22:14:22.313"/>
    <p1510:client id="{27F0A9FC-5198-4682-8CEA-38CAF0D134AC}" v="1364" dt="2024-10-13T01:10:17.033"/>
    <p1510:client id="{408903E5-7239-D855-0D56-CAE6F5BACF33}" v="10" dt="2024-10-12T23:58:06.257"/>
    <p1510:client id="{437B4C88-12A3-4045-823B-BE104694C224}" v="102" dt="2024-10-13T03:14:00.642"/>
    <p1510:client id="{4B1E0CD2-1BE2-F6DB-0937-11CB4317FD4D}" v="142" dt="2024-10-12T20:48:03.713"/>
    <p1510:client id="{7A727147-7EF9-5280-98CA-04A36A595656}" v="466" dt="2024-10-13T01:27:52.045"/>
    <p1510:client id="{83FDBBBC-79C7-E394-30F8-99E3EFE20DAB}" v="26" dt="2024-10-12T21:25:23.676"/>
    <p1510:client id="{8A657FB1-3C71-0F73-3B6E-6FD7F38144F2}" v="375" dt="2024-10-12T21:11:56.040"/>
    <p1510:client id="{8F442AF3-C574-7FF9-363C-889F5B79BAB5}" v="46" dt="2024-10-12T21:11:00.311"/>
    <p1510:client id="{8FED2F33-1AB8-E4D3-566E-B63BCDFC8C64}" v="25" dt="2024-10-13T02:27:52.524"/>
    <p1510:client id="{ADC03921-DE42-7BE4-FF8C-0AD44435BB60}" v="3" dt="2024-10-13T01:36:19.245"/>
    <p1510:client id="{D4BFA936-4DCC-54EC-604F-9FB818EA6EF2}" v="95" dt="2024-10-12T23:56:41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bstract technological connection">
            <a:extLst>
              <a:ext uri="{FF2B5EF4-FFF2-40B4-BE49-F238E27FC236}">
                <a16:creationId xmlns:a16="http://schemas.microsoft.com/office/drawing/2014/main" id="{4E860C46-E578-B5F7-00F5-2D254C65C7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" y="63944"/>
            <a:ext cx="1219155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 descr="Geometric graphic background molecule and communication">
            <a:extLst>
              <a:ext uri="{FF2B5EF4-FFF2-40B4-BE49-F238E27FC236}">
                <a16:creationId xmlns:a16="http://schemas.microsoft.com/office/drawing/2014/main" id="{D6EDA445-FE9B-7BA6-4B7C-D48DC3F45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5678" cy="69219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7" y="1643460"/>
            <a:ext cx="8551333" cy="2589873"/>
          </a:xfrm>
          <a:solidFill>
            <a:schemeClr val="bg1">
              <a:lumMod val="95000"/>
              <a:lumOff val="5000"/>
              <a:alpha val="34000"/>
            </a:schemeClr>
          </a:solidFill>
          <a:ln>
            <a:noFill/>
          </a:ln>
          <a:effectLst>
            <a:outerShdw blurRad="254000" dist="50800" dir="5400000" algn="ctr" rotWithShape="0">
              <a:srgbClr val="000000">
                <a:alpha val="0"/>
              </a:srgbClr>
            </a:outerShdw>
          </a:effectLst>
        </p:spPr>
        <p:txBody>
          <a:bodyPr anchor="b">
            <a:noAutofit/>
          </a:bodyPr>
          <a:lstStyle/>
          <a:p>
            <a:r>
              <a:rPr lang="en-CA" sz="11500" b="1" i="0">
                <a:ln w="9525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OCR A Extended"/>
              </a:rPr>
              <a:t>Hive Data </a:t>
            </a:r>
            <a:r>
              <a:rPr lang="en-CA" sz="11500" b="1">
                <a:ln w="9525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OCR A Extended"/>
              </a:rPr>
              <a:t>Warehouse</a:t>
            </a:r>
            <a:endParaRPr lang="en-US" sz="3600" b="1">
              <a:ln w="9525">
                <a:solidFill>
                  <a:schemeClr val="tx1">
                    <a:lumMod val="9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 descr="Apache Hive">
            <a:extLst>
              <a:ext uri="{FF2B5EF4-FFF2-40B4-BE49-F238E27FC236}">
                <a16:creationId xmlns:a16="http://schemas.microsoft.com/office/drawing/2014/main" id="{045D6ABE-40E1-C209-0D80-47F86284A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87" y="355033"/>
            <a:ext cx="874743" cy="780588"/>
          </a:xfrm>
          <a:prstGeom prst="rect">
            <a:avLst/>
          </a:prstGeom>
          <a:noFill/>
        </p:spPr>
      </p:pic>
      <p:grpSp>
        <p:nvGrpSpPr>
          <p:cNvPr id="25" name="Group 30">
            <a:extLst>
              <a:ext uri="{FF2B5EF4-FFF2-40B4-BE49-F238E27FC236}">
                <a16:creationId xmlns:a16="http://schemas.microsoft.com/office/drawing/2014/main" id="{AE6797C7-2CFE-2CD8-6606-FF81FC13EFFD}"/>
              </a:ext>
            </a:extLst>
          </p:cNvPr>
          <p:cNvGrpSpPr/>
          <p:nvPr/>
        </p:nvGrpSpPr>
        <p:grpSpPr>
          <a:xfrm>
            <a:off x="1282909" y="4682193"/>
            <a:ext cx="2107932" cy="798899"/>
            <a:chOff x="0" y="0"/>
            <a:chExt cx="5039843" cy="1885952"/>
          </a:xfrm>
        </p:grpSpPr>
        <p:grpSp>
          <p:nvGrpSpPr>
            <p:cNvPr id="26" name="Group 31">
              <a:extLst>
                <a:ext uri="{FF2B5EF4-FFF2-40B4-BE49-F238E27FC236}">
                  <a16:creationId xmlns:a16="http://schemas.microsoft.com/office/drawing/2014/main" id="{1A8AFF46-9969-DFC6-D48B-968682418E71}"/>
                </a:ext>
              </a:extLst>
            </p:cNvPr>
            <p:cNvGrpSpPr/>
            <p:nvPr/>
          </p:nvGrpSpPr>
          <p:grpSpPr>
            <a:xfrm>
              <a:off x="262914" y="282688"/>
              <a:ext cx="4776929" cy="1603264"/>
              <a:chOff x="0" y="0"/>
              <a:chExt cx="2995120" cy="1005241"/>
            </a:xfrm>
          </p:grpSpPr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07D9BC7A-A346-0479-E212-0A7F0D105455}"/>
                  </a:ext>
                </a:extLst>
              </p:cNvPr>
              <p:cNvSpPr/>
              <p:nvPr/>
            </p:nvSpPr>
            <p:spPr>
              <a:xfrm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l="l" t="t" r="r" b="b"/>
                <a:pathLst>
                  <a:path w="2931620" h="94174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3E2B03B9-5D92-1796-3C9E-87DD27DDFD5B}"/>
                  </a:ext>
                </a:extLst>
              </p:cNvPr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l="l" t="t" r="r" b="b"/>
                <a:pathLst>
                  <a:path w="2995120" h="1005241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7" name="Group 34">
              <a:extLst>
                <a:ext uri="{FF2B5EF4-FFF2-40B4-BE49-F238E27FC236}">
                  <a16:creationId xmlns:a16="http://schemas.microsoft.com/office/drawing/2014/main" id="{0DE226D7-C1EE-BB19-F178-F150A67D49D9}"/>
                </a:ext>
              </a:extLst>
            </p:cNvPr>
            <p:cNvGrpSpPr/>
            <p:nvPr/>
          </p:nvGrpSpPr>
          <p:grpSpPr>
            <a:xfrm>
              <a:off x="0" y="0"/>
              <a:ext cx="4776929" cy="1603264"/>
              <a:chOff x="0" y="0"/>
              <a:chExt cx="2995120" cy="1005241"/>
            </a:xfrm>
          </p:grpSpPr>
          <p:sp>
            <p:nvSpPr>
              <p:cNvPr id="28" name="Freeform 35">
                <a:extLst>
                  <a:ext uri="{FF2B5EF4-FFF2-40B4-BE49-F238E27FC236}">
                    <a16:creationId xmlns:a16="http://schemas.microsoft.com/office/drawing/2014/main" id="{B559D4EB-93DB-87FB-E179-B78133B51606}"/>
                  </a:ext>
                </a:extLst>
              </p:cNvPr>
              <p:cNvSpPr/>
              <p:nvPr/>
            </p:nvSpPr>
            <p:spPr>
              <a:xfrm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l="l" t="t" r="r" b="b"/>
                <a:pathLst>
                  <a:path w="2931620" h="94174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r>
                  <a:rPr lang="en-CA" sz="3200" b="1" i="0">
                    <a:solidFill>
                      <a:srgbClr val="000000"/>
                    </a:solidFill>
                    <a:effectLst/>
                    <a:latin typeface="OCR A Extended" panose="02010509020102010303" pitchFamily="50" charset="0"/>
                  </a:rPr>
                  <a:t>Apache</a:t>
                </a:r>
              </a:p>
              <a:p>
                <a:endParaRPr lang="en-CA"/>
              </a:p>
            </p:txBody>
          </p:sp>
          <p:sp>
            <p:nvSpPr>
              <p:cNvPr id="29" name="Freeform 36">
                <a:extLst>
                  <a:ext uri="{FF2B5EF4-FFF2-40B4-BE49-F238E27FC236}">
                    <a16:creationId xmlns:a16="http://schemas.microsoft.com/office/drawing/2014/main" id="{F7D73276-4385-C7B4-C6AD-84CB8A663566}"/>
                  </a:ext>
                </a:extLst>
              </p:cNvPr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l="l" t="t" r="r" b="b"/>
                <a:pathLst>
                  <a:path w="2995120" h="1005241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CA"/>
              </a:p>
            </p:txBody>
          </p:sp>
        </p:grp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A31013BF-5CF4-7C5F-6D78-7EA4A1F73C95}"/>
              </a:ext>
            </a:extLst>
          </p:cNvPr>
          <p:cNvGrpSpPr/>
          <p:nvPr/>
        </p:nvGrpSpPr>
        <p:grpSpPr>
          <a:xfrm>
            <a:off x="8693200" y="4622319"/>
            <a:ext cx="2107931" cy="798898"/>
            <a:chOff x="0" y="0"/>
            <a:chExt cx="5039843" cy="1885952"/>
          </a:xfrm>
        </p:grpSpPr>
        <p:grpSp>
          <p:nvGrpSpPr>
            <p:cNvPr id="33" name="Group 31">
              <a:extLst>
                <a:ext uri="{FF2B5EF4-FFF2-40B4-BE49-F238E27FC236}">
                  <a16:creationId xmlns:a16="http://schemas.microsoft.com/office/drawing/2014/main" id="{F7032F89-42ED-E3A2-0530-6CFEF59BBE1B}"/>
                </a:ext>
              </a:extLst>
            </p:cNvPr>
            <p:cNvGrpSpPr/>
            <p:nvPr/>
          </p:nvGrpSpPr>
          <p:grpSpPr>
            <a:xfrm>
              <a:off x="262914" y="282688"/>
              <a:ext cx="4776929" cy="1603264"/>
              <a:chOff x="0" y="0"/>
              <a:chExt cx="2995120" cy="1005241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14A5C454-9C55-C3F6-55FC-A3A4E8CDF97E}"/>
                  </a:ext>
                </a:extLst>
              </p:cNvPr>
              <p:cNvSpPr/>
              <p:nvPr/>
            </p:nvSpPr>
            <p:spPr>
              <a:xfrm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l="l" t="t" r="r" b="b"/>
                <a:pathLst>
                  <a:path w="2931620" h="94174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FF981D1-CC38-E0B8-2475-D8DDB57DFC28}"/>
                  </a:ext>
                </a:extLst>
              </p:cNvPr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l="l" t="t" r="r" b="b"/>
                <a:pathLst>
                  <a:path w="2995120" h="1005241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D185614F-6403-A255-145C-A271EB55D24F}"/>
                </a:ext>
              </a:extLst>
            </p:cNvPr>
            <p:cNvGrpSpPr/>
            <p:nvPr/>
          </p:nvGrpSpPr>
          <p:grpSpPr>
            <a:xfrm>
              <a:off x="0" y="0"/>
              <a:ext cx="4776929" cy="1603265"/>
              <a:chOff x="0" y="0"/>
              <a:chExt cx="2995120" cy="1005241"/>
            </a:xfrm>
          </p:grpSpPr>
          <p:sp>
            <p:nvSpPr>
              <p:cNvPr id="35" name="Freeform 35">
                <a:extLst>
                  <a:ext uri="{FF2B5EF4-FFF2-40B4-BE49-F238E27FC236}">
                    <a16:creationId xmlns:a16="http://schemas.microsoft.com/office/drawing/2014/main" id="{7A7A3893-B638-3749-3455-227529AF4EA2}"/>
                  </a:ext>
                </a:extLst>
              </p:cNvPr>
              <p:cNvSpPr/>
              <p:nvPr/>
            </p:nvSpPr>
            <p:spPr>
              <a:xfrm>
                <a:off x="31751" y="31752"/>
                <a:ext cx="2931620" cy="941741"/>
              </a:xfrm>
              <a:custGeom>
                <a:avLst/>
                <a:gdLst/>
                <a:ahLst/>
                <a:cxnLst/>
                <a:rect l="l" t="t" r="r" b="b"/>
                <a:pathLst>
                  <a:path w="2931620" h="94174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r>
                  <a:rPr lang="en-CA" sz="3200" b="1">
                    <a:solidFill>
                      <a:srgbClr val="000000"/>
                    </a:solidFill>
                    <a:latin typeface="OCR A Extended" panose="02010509020102010303" pitchFamily="50" charset="0"/>
                  </a:rPr>
                  <a:t>Group 3</a:t>
                </a:r>
                <a:endParaRPr lang="en-CA" sz="3200" b="1" i="0">
                  <a:solidFill>
                    <a:srgbClr val="000000"/>
                  </a:solidFill>
                  <a:effectLst/>
                  <a:latin typeface="OCR A Extended" panose="02010509020102010303" pitchFamily="50" charset="0"/>
                </a:endParaRPr>
              </a:p>
              <a:p>
                <a:endParaRPr lang="en-CA"/>
              </a:p>
            </p:txBody>
          </p:sp>
          <p:sp>
            <p:nvSpPr>
              <p:cNvPr id="36" name="Freeform 36">
                <a:extLst>
                  <a:ext uri="{FF2B5EF4-FFF2-40B4-BE49-F238E27FC236}">
                    <a16:creationId xmlns:a16="http://schemas.microsoft.com/office/drawing/2014/main" id="{80C7C359-B499-3BA8-E8BA-3408F616F8B7}"/>
                  </a:ext>
                </a:extLst>
              </p:cNvPr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l="l" t="t" r="r" b="b"/>
                <a:pathLst>
                  <a:path w="2995120" h="1005241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CA"/>
              </a:p>
            </p:txBody>
          </p:sp>
        </p:grpSp>
      </p:grpSp>
      <p:grpSp>
        <p:nvGrpSpPr>
          <p:cNvPr id="39" name="Group 30">
            <a:extLst>
              <a:ext uri="{FF2B5EF4-FFF2-40B4-BE49-F238E27FC236}">
                <a16:creationId xmlns:a16="http://schemas.microsoft.com/office/drawing/2014/main" id="{1767AF59-51FB-D6AD-F7E6-5F2BDDA0F293}"/>
              </a:ext>
            </a:extLst>
          </p:cNvPr>
          <p:cNvGrpSpPr/>
          <p:nvPr/>
        </p:nvGrpSpPr>
        <p:grpSpPr>
          <a:xfrm>
            <a:off x="5042034" y="4682193"/>
            <a:ext cx="2107931" cy="798898"/>
            <a:chOff x="0" y="0"/>
            <a:chExt cx="5039843" cy="1885952"/>
          </a:xfrm>
        </p:grpSpPr>
        <p:grpSp>
          <p:nvGrpSpPr>
            <p:cNvPr id="40" name="Group 31">
              <a:extLst>
                <a:ext uri="{FF2B5EF4-FFF2-40B4-BE49-F238E27FC236}">
                  <a16:creationId xmlns:a16="http://schemas.microsoft.com/office/drawing/2014/main" id="{5DA03274-AB7F-DC83-76D0-028E5B96A6A0}"/>
                </a:ext>
              </a:extLst>
            </p:cNvPr>
            <p:cNvGrpSpPr/>
            <p:nvPr/>
          </p:nvGrpSpPr>
          <p:grpSpPr>
            <a:xfrm>
              <a:off x="262914" y="282688"/>
              <a:ext cx="4776929" cy="1603264"/>
              <a:chOff x="0" y="0"/>
              <a:chExt cx="2995120" cy="1005241"/>
            </a:xfrm>
          </p:grpSpPr>
          <p:sp>
            <p:nvSpPr>
              <p:cNvPr id="44" name="Freeform 32">
                <a:extLst>
                  <a:ext uri="{FF2B5EF4-FFF2-40B4-BE49-F238E27FC236}">
                    <a16:creationId xmlns:a16="http://schemas.microsoft.com/office/drawing/2014/main" id="{71A1344F-9CA0-B96C-4B75-077A7E38333C}"/>
                  </a:ext>
                </a:extLst>
              </p:cNvPr>
              <p:cNvSpPr/>
              <p:nvPr/>
            </p:nvSpPr>
            <p:spPr>
              <a:xfrm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l="l" t="t" r="r" b="b"/>
                <a:pathLst>
                  <a:path w="2931620" h="94174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09CBD9F1-8F8B-FD15-01CD-9EE3FE538ECE}"/>
                  </a:ext>
                </a:extLst>
              </p:cNvPr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l="l" t="t" r="r" b="b"/>
                <a:pathLst>
                  <a:path w="2995120" h="1005241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41" name="Group 34">
              <a:extLst>
                <a:ext uri="{FF2B5EF4-FFF2-40B4-BE49-F238E27FC236}">
                  <a16:creationId xmlns:a16="http://schemas.microsoft.com/office/drawing/2014/main" id="{1B6CDA46-BBEB-1603-7C3C-96315848AAEB}"/>
                </a:ext>
              </a:extLst>
            </p:cNvPr>
            <p:cNvGrpSpPr/>
            <p:nvPr/>
          </p:nvGrpSpPr>
          <p:grpSpPr>
            <a:xfrm>
              <a:off x="0" y="0"/>
              <a:ext cx="4776929" cy="1603265"/>
              <a:chOff x="0" y="0"/>
              <a:chExt cx="2995120" cy="1005241"/>
            </a:xfrm>
          </p:grpSpPr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071A411B-4D21-5540-BA71-70FD204D1F50}"/>
                  </a:ext>
                </a:extLst>
              </p:cNvPr>
              <p:cNvSpPr/>
              <p:nvPr/>
            </p:nvSpPr>
            <p:spPr>
              <a:xfrm>
                <a:off x="31751" y="31752"/>
                <a:ext cx="2931620" cy="941741"/>
              </a:xfrm>
              <a:custGeom>
                <a:avLst/>
                <a:gdLst/>
                <a:ahLst/>
                <a:cxnLst/>
                <a:rect l="l" t="t" r="r" b="b"/>
                <a:pathLst>
                  <a:path w="2931620" h="94174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r>
                  <a:rPr lang="en-US" sz="3200" b="1" i="0">
                    <a:solidFill>
                      <a:srgbClr val="000000"/>
                    </a:solidFill>
                    <a:effectLst/>
                    <a:latin typeface="OCR A Extended" panose="02010509020102010303" pitchFamily="50" charset="0"/>
                  </a:rPr>
                  <a:t>COMP251</a:t>
                </a:r>
                <a:r>
                  <a:rPr lang="en-US" sz="3200" b="1" i="0">
                    <a:solidFill>
                      <a:srgbClr val="000000"/>
                    </a:solidFill>
                    <a:effectLst/>
                    <a:latin typeface="WordVisi_MSFontService"/>
                  </a:rPr>
                  <a:t> </a:t>
                </a:r>
                <a:endParaRPr lang="en-CA" sz="3200" b="1" i="0">
                  <a:solidFill>
                    <a:srgbClr val="000000"/>
                  </a:solidFill>
                  <a:effectLst/>
                  <a:latin typeface="OCR A Extended" panose="02010509020102010303" pitchFamily="50" charset="0"/>
                </a:endParaRPr>
              </a:p>
              <a:p>
                <a:endParaRPr lang="en-CA"/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664A568F-4D4B-CA51-BB63-E58463F171D1}"/>
                  </a:ext>
                </a:extLst>
              </p:cNvPr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l="l" t="t" r="r" b="b"/>
                <a:pathLst>
                  <a:path w="2995120" h="1005241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59971" y="348343"/>
            <a:ext cx="9808029" cy="1099457"/>
          </a:xfrm>
        </p:spPr>
        <p:txBody>
          <a:bodyPr anchor="b">
            <a:normAutofit/>
          </a:bodyPr>
          <a:lstStyle/>
          <a:p>
            <a:r>
              <a:rPr lang="en-CA" b="0" i="0">
                <a:effectLst/>
                <a:latin typeface="Arial"/>
                <a:cs typeface="Arial"/>
              </a:rPr>
              <a:t>Key Competitors</a:t>
            </a:r>
            <a:endParaRPr lang="en-CA">
              <a:latin typeface="Arial"/>
              <a:cs typeface="Arial"/>
            </a:endParaRPr>
          </a:p>
        </p:txBody>
      </p:sp>
      <p:sp>
        <p:nvSpPr>
          <p:cNvPr id="31" name="Content Placeholder 13"/>
          <p:cNvSpPr>
            <a:spLocks noGrp="1"/>
          </p:cNvSpPr>
          <p:nvPr>
            <p:ph sz="half" idx="1"/>
          </p:nvPr>
        </p:nvSpPr>
        <p:spPr>
          <a:xfrm>
            <a:off x="729342" y="1836512"/>
            <a:ext cx="7837715" cy="42594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/>
              <a:t>Google </a:t>
            </a:r>
            <a:r>
              <a:rPr lang="en-US" b="1" err="1"/>
              <a:t>BigQuery</a:t>
            </a:r>
            <a:r>
              <a:rPr lang="en-US"/>
              <a:t>: A fully managed, serverless data warehouse optimized for real-time analytics, offering superior performance and scalability compared to Apache Hive, which is better for batch processing.</a:t>
            </a:r>
          </a:p>
          <a:p>
            <a:r>
              <a:rPr lang="en-US" b="1"/>
              <a:t>Amazon Redshift</a:t>
            </a:r>
            <a:r>
              <a:rPr lang="en-US"/>
              <a:t>: Uses MPP architecture with columnar storage for fast queries, better for structured data and scalability, while Hive remains cost-effective for batch jobs.</a:t>
            </a:r>
          </a:p>
          <a:p>
            <a:r>
              <a:rPr lang="en-US" b="1"/>
              <a:t>Snowflake</a:t>
            </a:r>
            <a:r>
              <a:rPr lang="en-US"/>
              <a:t>: Cloud-based platform with elastic scaling and real-time analytics, outpacing Hive in ease of use and performance, but Hive is more cost-efficient in Hadoop setups.</a:t>
            </a:r>
          </a:p>
          <a:p>
            <a:r>
              <a:rPr lang="en-US" b="1"/>
              <a:t>Databricks Lakehouse</a:t>
            </a:r>
            <a:r>
              <a:rPr lang="en-US"/>
              <a:t>: Combines data lakes and warehouses for real-time analytics and machine learning, superior to Hive in advanced analytics, though Hive is better for batch processing.</a:t>
            </a:r>
          </a:p>
          <a:p>
            <a:endParaRPr lang="en-US" sz="1400"/>
          </a:p>
          <a:p>
            <a:endParaRPr lang="en-US" sz="1400"/>
          </a:p>
        </p:txBody>
      </p:sp>
      <p:pic>
        <p:nvPicPr>
          <p:cNvPr id="2" name="Picture 1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51078BF5-5890-F408-AF91-4BB35A1F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944" y="2119540"/>
            <a:ext cx="2950798" cy="3040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423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>
                <a:effectLst/>
                <a:latin typeface="Arial" panose="020B0604020202020204" pitchFamily="34" charset="0"/>
              </a:rPr>
              <a:t>Pricing Structure</a:t>
            </a:r>
            <a:endParaRPr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Open-Source Benefits:</a:t>
            </a:r>
            <a:r>
              <a:rPr lang="en-US">
                <a:ea typeface="+mn-lt"/>
                <a:cs typeface="+mn-lt"/>
              </a:rPr>
              <a:t> No licensing fees, customizable, community-driven support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On-Premise Costs:</a:t>
            </a:r>
            <a:r>
              <a:rPr lang="en-US">
                <a:ea typeface="+mn-lt"/>
                <a:cs typeface="+mn-lt"/>
              </a:rPr>
              <a:t> Hardware, operational (power/cooling), and skilled personnel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Cloud Deployment Costs:</a:t>
            </a:r>
            <a:r>
              <a:rPr lang="en-US">
                <a:ea typeface="+mn-lt"/>
                <a:cs typeface="+mn-lt"/>
              </a:rPr>
              <a:t> Compute, storage, and data transfer fees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Hybrid Deployment Costs:</a:t>
            </a:r>
            <a:r>
              <a:rPr lang="en-US">
                <a:ea typeface="+mn-lt"/>
                <a:cs typeface="+mn-lt"/>
              </a:rPr>
              <a:t> Integration costs between on-premise and cloud, offers flexibility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Personnel &amp; Training:</a:t>
            </a:r>
            <a:r>
              <a:rPr lang="en-US">
                <a:ea typeface="+mn-lt"/>
                <a:cs typeface="+mn-lt"/>
              </a:rPr>
              <a:t> Requires skilled IT staff, investment in training for optimal performance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Comparative Cost Analysis:</a:t>
            </a:r>
            <a:r>
              <a:rPr lang="en-US">
                <a:ea typeface="+mn-lt"/>
                <a:cs typeface="+mn-lt"/>
              </a:rPr>
              <a:t> Cheaper than proprietary tools, but consider total cost of ownership (TCO)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6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>
                <a:effectLst/>
                <a:latin typeface="Arial" panose="020B0604020202020204" pitchFamily="34" charset="0"/>
              </a:rPr>
              <a:t>Conclusion</a:t>
            </a:r>
            <a:endParaRPr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Role in Big Data:</a:t>
            </a:r>
            <a:r>
              <a:rPr lang="en-US"/>
              <a:t> Bridges traditional databases and modern distributed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Scalability:</a:t>
            </a:r>
            <a:r>
              <a:rPr lang="en-US"/>
              <a:t> Handles large-scale batch processing with Hadoop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Flexible Deployment:</a:t>
            </a:r>
            <a:r>
              <a:rPr lang="en-US"/>
              <a:t> Supports on-premise, cloud, and hybrid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ETL/ELT Capabilities:</a:t>
            </a:r>
            <a:r>
              <a:rPr lang="en-US"/>
              <a:t> Robust data transformation and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Cost-Efficient:</a:t>
            </a:r>
            <a:r>
              <a:rPr lang="en-US"/>
              <a:t> Open-source nature reduces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Challenges:</a:t>
            </a:r>
            <a:r>
              <a:rPr lang="en-US"/>
              <a:t> Competitors like </a:t>
            </a:r>
            <a:r>
              <a:rPr lang="en-US" err="1"/>
              <a:t>BigQuery</a:t>
            </a:r>
            <a:r>
              <a:rPr lang="en-US"/>
              <a:t>, Redshift, and Snowflake offer real-time analytics and ease of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Key Strength:</a:t>
            </a:r>
            <a:r>
              <a:rPr lang="en-US"/>
              <a:t> Ideal for batch-oriented, large-scale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86684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G</a:t>
            </a:r>
            <a:r>
              <a:rPr lang="en-CA" err="1">
                <a:latin typeface="Arial" panose="020B0604020202020204" pitchFamily="34" charset="0"/>
              </a:rPr>
              <a:t>roup</a:t>
            </a:r>
            <a:r>
              <a:rPr lang="en-CA">
                <a:latin typeface="Arial" panose="020B0604020202020204" pitchFamily="34" charset="0"/>
              </a:rPr>
              <a:t> 3</a:t>
            </a:r>
            <a:endParaRPr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/>
              <a:t>Bernice Meghan </a:t>
            </a:r>
            <a:r>
              <a:rPr lang="en-CA" err="1"/>
              <a:t>Chinthamalla</a:t>
            </a:r>
            <a:r>
              <a:rPr lang="en-CA"/>
              <a:t> (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301284811)</a:t>
            </a:r>
            <a:endParaRPr lang="en-CA">
              <a:latin typeface="Calibri"/>
              <a:cs typeface="Calibri"/>
            </a:endParaRPr>
          </a:p>
          <a:p>
            <a:r>
              <a:rPr lang="en-CA"/>
              <a:t>Erick Torres (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301250235)</a:t>
            </a:r>
            <a:endParaRPr lang="en-CA">
              <a:latin typeface="Calibri"/>
              <a:cs typeface="Calibri"/>
            </a:endParaRPr>
          </a:p>
          <a:p>
            <a:r>
              <a:rPr lang="en-CA"/>
              <a:t>Matheus Vinicius Ferreira Figueiredo Teixeira (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301236904)</a:t>
            </a:r>
            <a:endParaRPr lang="en-CA">
              <a:latin typeface="Calibri"/>
              <a:cs typeface="Calibri"/>
            </a:endParaRPr>
          </a:p>
          <a:p>
            <a:r>
              <a:rPr lang="en-CA"/>
              <a:t>Tessa Mathew (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301296178)</a:t>
            </a:r>
            <a:endParaRPr lang="en-CA">
              <a:latin typeface="Calibri"/>
              <a:cs typeface="Calibri"/>
            </a:endParaRPr>
          </a:p>
          <a:p>
            <a:r>
              <a:rPr lang="en-US" err="1"/>
              <a:t>Thejus</a:t>
            </a:r>
            <a:r>
              <a:rPr lang="en-US"/>
              <a:t> Shaji (301301078)</a:t>
            </a:r>
          </a:p>
          <a:p>
            <a:r>
              <a:rPr lang="en-US"/>
              <a:t>Arunima </a:t>
            </a:r>
            <a:r>
              <a:rPr lang="en-US" err="1"/>
              <a:t>Jagalpriyakumari</a:t>
            </a:r>
            <a:r>
              <a:rPr lang="en-US"/>
              <a:t> (301274653)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>
                <a:effectLst/>
                <a:latin typeface="Arial" panose="020B0604020202020204" pitchFamily="34" charset="0"/>
              </a:rPr>
              <a:t>Agenda</a:t>
            </a:r>
            <a:endParaRPr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>
                <a:effectLst/>
                <a:latin typeface="Arial"/>
                <a:cs typeface="Arial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>
                <a:effectLst/>
                <a:latin typeface="Arial"/>
                <a:cs typeface="Arial"/>
              </a:rPr>
              <a:t>Overall </a:t>
            </a:r>
            <a:r>
              <a:rPr lang="en-US">
                <a:latin typeface="Arial"/>
                <a:cs typeface="Arial"/>
              </a:rPr>
              <a:t>A</a:t>
            </a:r>
            <a:r>
              <a:rPr lang="en-US" b="0" i="0">
                <a:effectLst/>
                <a:latin typeface="Arial"/>
                <a:cs typeface="Arial"/>
              </a:rPr>
              <a:t>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>
                <a:effectLst/>
                <a:latin typeface="Arial"/>
                <a:cs typeface="Arial"/>
              </a:rPr>
              <a:t>Key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>
                <a:effectLst/>
                <a:latin typeface="Arial"/>
                <a:cs typeface="Arial"/>
              </a:rPr>
              <a:t>Cloud/On-premise (Hybrid) Capabilities</a:t>
            </a:r>
            <a:endParaRPr lang="en-US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>
                <a:effectLst/>
                <a:latin typeface="Arial"/>
                <a:cs typeface="Arial"/>
              </a:rPr>
              <a:t>ELT/ETL and </a:t>
            </a:r>
            <a:r>
              <a:rPr lang="en-US">
                <a:latin typeface="Arial"/>
                <a:cs typeface="Arial"/>
              </a:rPr>
              <a:t>D</a:t>
            </a:r>
            <a:r>
              <a:rPr lang="en-US" b="0" i="0">
                <a:effectLst/>
                <a:latin typeface="Arial"/>
                <a:cs typeface="Arial"/>
              </a:rPr>
              <a:t>ata </a:t>
            </a:r>
            <a:r>
              <a:rPr lang="en-US">
                <a:latin typeface="Arial"/>
                <a:cs typeface="Arial"/>
              </a:rPr>
              <a:t>T</a:t>
            </a:r>
            <a:r>
              <a:rPr lang="en-US" b="0" i="0">
                <a:effectLst/>
                <a:latin typeface="Arial"/>
                <a:cs typeface="Arial"/>
              </a:rPr>
              <a:t>ransformation </a:t>
            </a:r>
            <a:r>
              <a:rPr lang="en-US">
                <a:latin typeface="Arial"/>
                <a:cs typeface="Arial"/>
              </a:rPr>
              <a:t>C</a:t>
            </a:r>
            <a:r>
              <a:rPr lang="en-US" b="0" i="0">
                <a:effectLst/>
                <a:latin typeface="Arial"/>
                <a:cs typeface="Arial"/>
              </a:rPr>
              <a:t>apabilities</a:t>
            </a:r>
            <a:endParaRPr lang="en-US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>
                <a:effectLst/>
                <a:latin typeface="Arial"/>
                <a:cs typeface="Arial"/>
              </a:rPr>
              <a:t>Security </a:t>
            </a:r>
            <a:r>
              <a:rPr lang="en-US">
                <a:latin typeface="Arial"/>
                <a:cs typeface="Arial"/>
              </a:rPr>
              <a:t>O</a:t>
            </a:r>
            <a:r>
              <a:rPr lang="en-US" b="0" i="0">
                <a:effectLst/>
                <a:latin typeface="Arial"/>
                <a:cs typeface="Arial"/>
              </a:rPr>
              <a:t>ptions</a:t>
            </a:r>
            <a:endParaRPr lang="en-US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>
                <a:effectLst/>
                <a:latin typeface="Arial"/>
                <a:cs typeface="Arial"/>
              </a:rPr>
              <a:t>Key </a:t>
            </a:r>
            <a:r>
              <a:rPr lang="en-US">
                <a:latin typeface="Arial"/>
                <a:cs typeface="Arial"/>
              </a:rPr>
              <a:t>C</a:t>
            </a:r>
            <a:r>
              <a:rPr lang="en-US" b="0" i="0">
                <a:effectLst/>
                <a:latin typeface="Arial"/>
                <a:cs typeface="Arial"/>
              </a:rPr>
              <a:t>ompetitors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>
                <a:effectLst/>
                <a:latin typeface="Arial"/>
                <a:cs typeface="Arial"/>
              </a:rPr>
              <a:t>Pricing </a:t>
            </a:r>
            <a:r>
              <a:rPr lang="en-US">
                <a:latin typeface="Arial"/>
                <a:cs typeface="Arial"/>
              </a:rPr>
              <a:t>S</a:t>
            </a:r>
            <a:r>
              <a:rPr lang="en-US" b="0" i="0">
                <a:effectLst/>
                <a:latin typeface="Arial"/>
                <a:cs typeface="Arial"/>
              </a:rPr>
              <a:t>tructure</a:t>
            </a:r>
            <a:endParaRPr lang="en-US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>
                <a:effectLst/>
                <a:latin typeface="Arial"/>
                <a:cs typeface="Arial"/>
              </a:rPr>
              <a:t>Conclusion</a:t>
            </a:r>
            <a:endParaRPr lang="en-CA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648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7429" y="265788"/>
            <a:ext cx="5761654" cy="653143"/>
          </a:xfrm>
        </p:spPr>
        <p:txBody>
          <a:bodyPr/>
          <a:lstStyle/>
          <a:p>
            <a:r>
              <a:rPr lang="en-CA">
                <a:latin typeface="Arial"/>
                <a:cs typeface="Arial"/>
              </a:rPr>
              <a:t>INTRODUCTION</a:t>
            </a:r>
            <a:endParaRPr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4348" y="1346953"/>
            <a:ext cx="6105924" cy="23501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Apache Hive Overview: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Data warehouse &amp; ETL tool with SQL-like interface for Hadoop (HDFS)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Integrates seamlessly with Hadoop for distributed storage and processing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Uses HiveQL for querying petabytes of data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Translates SQL queries into MapReduce, Tez, or Spark jobs</a:t>
            </a:r>
            <a:endParaRPr lang="en-US" sz="1600"/>
          </a:p>
          <a:p>
            <a:endParaRPr lang="en-US" sz="160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5BFCBA6B-94CE-FA41-F656-C3E459F87CDC}"/>
              </a:ext>
            </a:extLst>
          </p:cNvPr>
          <p:cNvSpPr txBox="1">
            <a:spLocks/>
          </p:cNvSpPr>
          <p:nvPr/>
        </p:nvSpPr>
        <p:spPr>
          <a:xfrm>
            <a:off x="291573" y="4236926"/>
            <a:ext cx="6355374" cy="2225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Key Features of Apache Hive: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Fast:</a:t>
            </a:r>
            <a:r>
              <a:rPr lang="en-US" sz="1600">
                <a:ea typeface="+mn-lt"/>
                <a:cs typeface="+mn-lt"/>
              </a:rPr>
              <a:t> Built for massive dataset batch processing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Familiar:</a:t>
            </a:r>
            <a:r>
              <a:rPr lang="en-US" sz="1600">
                <a:ea typeface="+mn-lt"/>
                <a:cs typeface="+mn-lt"/>
              </a:rPr>
              <a:t> SQL-like interface reduces the learning curve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Scalable:</a:t>
            </a:r>
            <a:r>
              <a:rPr lang="en-US" sz="1600">
                <a:ea typeface="+mn-lt"/>
                <a:cs typeface="+mn-lt"/>
              </a:rPr>
              <a:t> Handles large data volumes and grows with organizational needs</a:t>
            </a:r>
            <a:endParaRPr lang="en-US" sz="1600"/>
          </a:p>
          <a:p>
            <a:endParaRPr lang="en-US" sz="160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D32C3778-DC2C-0139-D9A5-78A585918D82}"/>
              </a:ext>
            </a:extLst>
          </p:cNvPr>
          <p:cNvSpPr txBox="1">
            <a:spLocks/>
          </p:cNvSpPr>
          <p:nvPr/>
        </p:nvSpPr>
        <p:spPr>
          <a:xfrm>
            <a:off x="6781259" y="1346953"/>
            <a:ext cx="5004031" cy="26707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Components &amp; Capabilities: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Architecture: </a:t>
            </a:r>
            <a:r>
              <a:rPr lang="en-US" err="1">
                <a:ea typeface="+mn-lt"/>
                <a:cs typeface="+mn-lt"/>
              </a:rPr>
              <a:t>Metastore</a:t>
            </a:r>
            <a:r>
              <a:rPr lang="en-US">
                <a:ea typeface="+mn-lt"/>
                <a:cs typeface="+mn-lt"/>
              </a:rPr>
              <a:t>, Execution Engine, HiveQL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ETL/ELT support for data transformation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Security: Authentication, authorization, and encryption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Competitors: Google </a:t>
            </a:r>
            <a:r>
              <a:rPr lang="en-US" err="1">
                <a:ea typeface="+mn-lt"/>
                <a:cs typeface="+mn-lt"/>
              </a:rPr>
              <a:t>BigQuery</a:t>
            </a:r>
            <a:r>
              <a:rPr lang="en-US">
                <a:ea typeface="+mn-lt"/>
                <a:cs typeface="+mn-lt"/>
              </a:rPr>
              <a:t>, Amazon Redshift, Snowflake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Flexible deployment: Cloud, on-premise, or hybrid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8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316787" y="859971"/>
            <a:ext cx="3122613" cy="1273629"/>
          </a:xfrm>
        </p:spPr>
        <p:txBody>
          <a:bodyPr anchor="b">
            <a:normAutofit/>
          </a:bodyPr>
          <a:lstStyle/>
          <a:p>
            <a:r>
              <a:rPr lang="en-CA"/>
              <a:t>A</a:t>
            </a:r>
            <a:r>
              <a:rPr lang="en-CA" b="0" i="0">
                <a:effectLst/>
              </a:rPr>
              <a:t>rchitecture </a:t>
            </a:r>
            <a:endParaRPr lang="en-CA"/>
          </a:p>
        </p:txBody>
      </p:sp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6847154" y="2133600"/>
            <a:ext cx="4550188" cy="2873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s-ES" sz="2000" err="1">
                <a:ea typeface="+mn-lt"/>
                <a:cs typeface="+mn-lt"/>
              </a:rPr>
              <a:t>There</a:t>
            </a:r>
            <a:r>
              <a:rPr lang="es-ES" sz="2000">
                <a:ea typeface="+mn-lt"/>
                <a:cs typeface="+mn-lt"/>
              </a:rPr>
              <a:t> are 4 </a:t>
            </a:r>
            <a:r>
              <a:rPr lang="es-ES" sz="2000" err="1">
                <a:ea typeface="+mn-lt"/>
                <a:cs typeface="+mn-lt"/>
              </a:rPr>
              <a:t>main</a:t>
            </a:r>
            <a:r>
              <a:rPr lang="es-ES" sz="2000">
                <a:ea typeface="+mn-lt"/>
                <a:cs typeface="+mn-lt"/>
              </a:rPr>
              <a:t> blocks, </a:t>
            </a:r>
            <a:r>
              <a:rPr lang="es-ES" sz="2000" err="1">
                <a:ea typeface="+mn-lt"/>
                <a:cs typeface="+mn-lt"/>
              </a:rPr>
              <a:t>each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one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with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their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own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components</a:t>
            </a:r>
            <a:r>
              <a:rPr lang="es-ES" sz="2000">
                <a:ea typeface="+mn-lt"/>
                <a:cs typeface="+mn-lt"/>
              </a:rPr>
              <a:t> and </a:t>
            </a:r>
            <a:r>
              <a:rPr lang="es-ES" sz="2000" err="1">
                <a:ea typeface="+mn-lt"/>
                <a:cs typeface="+mn-lt"/>
              </a:rPr>
              <a:t>their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key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technologies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such</a:t>
            </a:r>
            <a:r>
              <a:rPr lang="es-ES" sz="2000">
                <a:ea typeface="+mn-lt"/>
                <a:cs typeface="+mn-lt"/>
              </a:rPr>
              <a:t> as:</a:t>
            </a:r>
            <a:endParaRPr lang="es-ES" sz="2000" err="1">
              <a:ea typeface="+mn-lt"/>
              <a:cs typeface="+mn-lt"/>
            </a:endParaRPr>
          </a:p>
          <a:p>
            <a:pPr marL="342900" indent="-342900">
              <a:spcAft>
                <a:spcPts val="600"/>
              </a:spcAft>
              <a:buChar char="•"/>
            </a:pPr>
            <a:r>
              <a:rPr lang="es-ES" sz="2000">
                <a:ea typeface="+mn-lt"/>
                <a:cs typeface="+mn-lt"/>
              </a:rPr>
              <a:t>HDFS</a:t>
            </a:r>
          </a:p>
          <a:p>
            <a:pPr marL="342900" indent="-342900">
              <a:spcAft>
                <a:spcPts val="600"/>
              </a:spcAft>
              <a:buChar char="•"/>
            </a:pPr>
            <a:r>
              <a:rPr lang="es-ES" sz="2000">
                <a:ea typeface="+mn-lt"/>
                <a:cs typeface="+mn-lt"/>
              </a:rPr>
              <a:t>HQL</a:t>
            </a:r>
          </a:p>
          <a:p>
            <a:pPr marL="342900" indent="-342900">
              <a:spcAft>
                <a:spcPts val="600"/>
              </a:spcAft>
              <a:buChar char="•"/>
            </a:pPr>
            <a:r>
              <a:rPr lang="es-ES" sz="2000">
                <a:ea typeface="+mn-lt"/>
                <a:cs typeface="+mn-lt"/>
              </a:rPr>
              <a:t>HiveServer2</a:t>
            </a:r>
          </a:p>
          <a:p>
            <a:pPr marL="342900" indent="-342900">
              <a:spcAft>
                <a:spcPts val="600"/>
              </a:spcAft>
              <a:buChar char="•"/>
            </a:pPr>
            <a:r>
              <a:rPr lang="es-ES" sz="2000" err="1">
                <a:ea typeface="+mn-lt"/>
                <a:cs typeface="+mn-lt"/>
              </a:rPr>
              <a:t>Beeline</a:t>
            </a:r>
            <a:r>
              <a:rPr lang="es-ES" sz="2000">
                <a:ea typeface="+mn-lt"/>
                <a:cs typeface="+mn-lt"/>
              </a:rPr>
              <a:t> Shell </a:t>
            </a:r>
          </a:p>
          <a:p>
            <a:pPr marL="342900" indent="-342900">
              <a:spcAft>
                <a:spcPts val="600"/>
              </a:spcAft>
              <a:buChar char="•"/>
            </a:pPr>
            <a:r>
              <a:rPr lang="es-ES" sz="2000" err="1">
                <a:ea typeface="+mn-lt"/>
                <a:cs typeface="+mn-lt"/>
              </a:rPr>
              <a:t>Hive</a:t>
            </a:r>
            <a:r>
              <a:rPr lang="es-ES" sz="2000">
                <a:ea typeface="+mn-lt"/>
                <a:cs typeface="+mn-lt"/>
              </a:rPr>
              <a:t> </a:t>
            </a:r>
            <a:r>
              <a:rPr lang="es-ES" sz="2000" err="1">
                <a:ea typeface="+mn-lt"/>
                <a:cs typeface="+mn-lt"/>
              </a:rPr>
              <a:t>Metastore</a:t>
            </a:r>
            <a:endParaRPr lang="es-ES" sz="200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C6676D-B3AF-0CFE-8F38-1F99537A0B1B}"/>
              </a:ext>
            </a:extLst>
          </p:cNvPr>
          <p:cNvSpPr/>
          <p:nvPr/>
        </p:nvSpPr>
        <p:spPr>
          <a:xfrm>
            <a:off x="1186543" y="522514"/>
            <a:ext cx="4895848" cy="5668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A1FAC34-20A1-752B-1BB7-39B7FB82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22" y="424543"/>
            <a:ext cx="4456067" cy="5780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513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CA" sz="3200" b="0" i="0">
                <a:effectLst/>
                <a:latin typeface="Arial"/>
                <a:cs typeface="Arial"/>
              </a:rPr>
              <a:t>Key Components</a:t>
            </a:r>
            <a:r>
              <a:rPr lang="en-CA" sz="3200">
                <a:latin typeface="Arial"/>
                <a:cs typeface="Arial"/>
              </a:rPr>
              <a:t> </a:t>
            </a:r>
            <a:endParaRPr lang="en-US" sz="3200"/>
          </a:p>
        </p:txBody>
      </p:sp>
      <p:pic>
        <p:nvPicPr>
          <p:cNvPr id="16" name="Picture 15" descr="A diagram of a network&#10;&#10;Description automatically generated">
            <a:extLst>
              <a:ext uri="{FF2B5EF4-FFF2-40B4-BE49-F238E27FC236}">
                <a16:creationId xmlns:a16="http://schemas.microsoft.com/office/drawing/2014/main" id="{EDD2D777-9BAC-6E22-10C7-1320A6B7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093" y="1165462"/>
            <a:ext cx="4659825" cy="38215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FD35D6-B101-34BB-9009-71DC0A165704}"/>
              </a:ext>
            </a:extLst>
          </p:cNvPr>
          <p:cNvSpPr txBox="1"/>
          <p:nvPr/>
        </p:nvSpPr>
        <p:spPr>
          <a:xfrm>
            <a:off x="334371" y="1164609"/>
            <a:ext cx="72810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HiveServer2: </a:t>
            </a:r>
            <a:r>
              <a:rPr lang="en-US">
                <a:ea typeface="+mn-lt"/>
                <a:cs typeface="+mn-lt"/>
              </a:rPr>
              <a:t> is a service that allows clients to submit Hive queries and retrieve results. It acts as a central gateway for query execution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346DF-3CA1-8D9F-8116-CE475ECF9875}"/>
              </a:ext>
            </a:extLst>
          </p:cNvPr>
          <p:cNvSpPr txBox="1"/>
          <p:nvPr/>
        </p:nvSpPr>
        <p:spPr>
          <a:xfrm>
            <a:off x="334370" y="2199563"/>
            <a:ext cx="70877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Hive Query Language :</a:t>
            </a:r>
            <a:r>
              <a:rPr lang="en-US">
                <a:ea typeface="+mn-lt"/>
                <a:cs typeface="+mn-lt"/>
              </a:rPr>
              <a:t>HQL is a SQL-like language designed for querying and managing data in Hive. HQL abstracts the complexities of MapReduce programming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13C09-3B84-FC1E-7E4E-982C2D410C59}"/>
              </a:ext>
            </a:extLst>
          </p:cNvPr>
          <p:cNvSpPr txBox="1"/>
          <p:nvPr/>
        </p:nvSpPr>
        <p:spPr>
          <a:xfrm>
            <a:off x="334369" y="3518847"/>
            <a:ext cx="72469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Hive </a:t>
            </a:r>
            <a:r>
              <a:rPr lang="en-US" b="1" err="1"/>
              <a:t>Metastore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>
                <a:ea typeface="+mn-lt"/>
                <a:cs typeface="+mn-lt"/>
              </a:rPr>
              <a:t>is the central repository for storing metadata, including table definitions, schemas, and partition details. It plays a crucial role in enabling Hive to manage and optimize queries by providing necessary schema information 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BE813-0DFC-48A1-A900-F9B58BE56BB8}"/>
              </a:ext>
            </a:extLst>
          </p:cNvPr>
          <p:cNvSpPr txBox="1"/>
          <p:nvPr/>
        </p:nvSpPr>
        <p:spPr>
          <a:xfrm>
            <a:off x="334369" y="5111087"/>
            <a:ext cx="66669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Hive Beeline Shell: </a:t>
            </a:r>
            <a:r>
              <a:rPr lang="en-US">
                <a:ea typeface="+mn-lt"/>
                <a:cs typeface="+mn-lt"/>
              </a:rPr>
              <a:t> is a command-line shell used to interact with HiveServer2. Beeline is the preferred CLI for Hive due to its enhanced functionality and secure integration with HiveServer2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3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8330" y="321502"/>
            <a:ext cx="10469670" cy="339246"/>
          </a:xfrm>
        </p:spPr>
        <p:txBody>
          <a:bodyPr>
            <a:normAutofit fontScale="90000"/>
          </a:bodyPr>
          <a:lstStyle/>
          <a:p>
            <a:r>
              <a:rPr lang="en-CA" b="0" i="0">
                <a:effectLst/>
                <a:latin typeface="Arial" panose="020B0604020202020204" pitchFamily="34" charset="0"/>
              </a:rPr>
              <a:t>Cloud/On-premise (Hybrid) capabilities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FBC6-1261-FF07-2C1D-2E7F8A14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08" y="660478"/>
            <a:ext cx="11765186" cy="6051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b="1"/>
              <a:t>Cloud Capabilities</a:t>
            </a:r>
            <a:endParaRPr lang="en-US"/>
          </a:p>
          <a:p>
            <a:pPr marL="0" indent="0">
              <a:buNone/>
            </a:pPr>
            <a:r>
              <a:rPr lang="en-US"/>
              <a:t>    &gt; </a:t>
            </a:r>
            <a:r>
              <a:rPr lang="en-US" b="1"/>
              <a:t>Scalability</a:t>
            </a:r>
            <a:r>
              <a:rPr lang="en-US"/>
              <a:t>: Easily adapts to workload demands.</a:t>
            </a:r>
          </a:p>
          <a:p>
            <a:pPr marL="0" indent="0">
              <a:buNone/>
            </a:pPr>
            <a:r>
              <a:rPr lang="en-US"/>
              <a:t>    &gt; </a:t>
            </a:r>
            <a:r>
              <a:rPr lang="en-US" b="1">
                <a:ea typeface="+mn-lt"/>
                <a:cs typeface="+mn-lt"/>
              </a:rPr>
              <a:t>Managed Services</a:t>
            </a:r>
            <a:r>
              <a:rPr lang="en-US" b="1"/>
              <a:t>:</a:t>
            </a:r>
            <a:r>
              <a:rPr lang="en-US"/>
              <a:t>  </a:t>
            </a:r>
            <a:r>
              <a:rPr lang="en-US">
                <a:ea typeface="+mn-lt"/>
                <a:cs typeface="+mn-lt"/>
              </a:rPr>
              <a:t>Cloud providers offer streamlined setup and maintenance (e.g., AWS EMR, Azure HDInsight).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   &gt; </a:t>
            </a:r>
            <a:r>
              <a:rPr lang="en-US" b="1">
                <a:ea typeface="+mn-lt"/>
                <a:cs typeface="+mn-lt"/>
              </a:rPr>
              <a:t>Cost-Effective</a:t>
            </a:r>
            <a:r>
              <a:rPr lang="en-US">
                <a:ea typeface="+mn-lt"/>
                <a:cs typeface="+mn-lt"/>
              </a:rPr>
              <a:t>: Pay-as-you-go model for compute and storage resources.</a:t>
            </a:r>
          </a:p>
          <a:p>
            <a:r>
              <a:rPr lang="en-US" sz="2400" b="1">
                <a:ea typeface="+mn-lt"/>
                <a:cs typeface="+mn-lt"/>
              </a:rPr>
              <a:t>On-Premise Capabilities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  &gt; </a:t>
            </a:r>
            <a:r>
              <a:rPr lang="en-US" b="1">
                <a:ea typeface="+mn-lt"/>
                <a:cs typeface="+mn-lt"/>
              </a:rPr>
              <a:t>Data Security</a:t>
            </a:r>
            <a:r>
              <a:rPr lang="en-US">
                <a:ea typeface="+mn-lt"/>
                <a:cs typeface="+mn-lt"/>
              </a:rPr>
              <a:t>: Total control over data and hardware, ideal for sensitive information.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  &gt; </a:t>
            </a:r>
            <a:r>
              <a:rPr lang="en-US" b="1">
                <a:ea typeface="+mn-lt"/>
                <a:cs typeface="+mn-lt"/>
              </a:rPr>
              <a:t>Customization</a:t>
            </a:r>
            <a:r>
              <a:rPr lang="en-US">
                <a:ea typeface="+mn-lt"/>
                <a:cs typeface="+mn-lt"/>
              </a:rPr>
              <a:t>: Tailored infrastructure to meet specific organizational needs.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  &gt; </a:t>
            </a:r>
            <a:r>
              <a:rPr lang="en-US" b="1">
                <a:ea typeface="+mn-lt"/>
                <a:cs typeface="+mn-lt"/>
              </a:rPr>
              <a:t>Legacy Integration</a:t>
            </a:r>
            <a:r>
              <a:rPr lang="en-US">
                <a:ea typeface="+mn-lt"/>
                <a:cs typeface="+mn-lt"/>
              </a:rPr>
              <a:t>: Seamless integration with existing on-premise systems.</a:t>
            </a:r>
          </a:p>
          <a:p>
            <a:pPr marL="342900" indent="-342900"/>
            <a:r>
              <a:rPr lang="en-US" sz="2400" b="1">
                <a:ea typeface="+mn-lt"/>
                <a:cs typeface="+mn-lt"/>
              </a:rPr>
              <a:t>Hybrid Capabilities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   &gt; Data Flexibility</a:t>
            </a:r>
            <a:r>
              <a:rPr lang="en-US">
                <a:ea typeface="+mn-lt"/>
                <a:cs typeface="+mn-lt"/>
              </a:rPr>
              <a:t>: Secure data stays on-premise, with cloud handling scalable processing.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   &gt; Cost Flexibility</a:t>
            </a:r>
            <a:r>
              <a:rPr lang="en-US">
                <a:ea typeface="+mn-lt"/>
                <a:cs typeface="+mn-lt"/>
              </a:rPr>
              <a:t>: Optimized costs, using cloud resources for peak processing needs.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   &gt; Disaster Recovery</a:t>
            </a:r>
            <a:r>
              <a:rPr lang="en-US">
                <a:ea typeface="+mn-lt"/>
                <a:cs typeface="+mn-lt"/>
              </a:rPr>
              <a:t>: Cloud for backups, enabling business continuity.</a:t>
            </a:r>
          </a:p>
          <a:p>
            <a:pPr marL="342900" indent="-342900"/>
            <a:endParaRPr lang="en-US" sz="2400">
              <a:ea typeface="+mn-lt"/>
              <a:cs typeface="+mn-lt"/>
            </a:endParaRPr>
          </a:p>
          <a:p>
            <a:pPr marL="342900" indent="-342900"/>
            <a:endParaRPr lang="en-US" sz="2400" b="1">
              <a:ea typeface="+mn-lt"/>
              <a:cs typeface="+mn-lt"/>
            </a:endParaRPr>
          </a:p>
          <a:p>
            <a:pPr marL="342900" indent="-342900"/>
            <a:endParaRPr lang="en-US" sz="24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855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CA" b="0" i="0">
                <a:effectLst/>
              </a:rPr>
              <a:t>ELT/ETL and Data Transformation </a:t>
            </a:r>
            <a:r>
              <a:rPr lang="en-CA"/>
              <a:t>C</a:t>
            </a:r>
            <a:r>
              <a:rPr lang="en-CA" b="0" i="0">
                <a:effectLst/>
              </a:rPr>
              <a:t>apabilities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6769-3EEF-11DE-47F0-ECB08D0E4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5400" y="3428999"/>
            <a:ext cx="5257800" cy="2984384"/>
          </a:xfrm>
          <a:solidFill>
            <a:schemeClr val="accent4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sz="1700" b="1"/>
              <a:t>Limitations</a:t>
            </a:r>
            <a:endParaRPr lang="en-US" sz="1700"/>
          </a:p>
          <a:p>
            <a:pPr lvl="1"/>
            <a:r>
              <a:rPr lang="en-US" sz="1700"/>
              <a:t>May have slower performance compared to specialized ETL tools for certain operations</a:t>
            </a:r>
          </a:p>
          <a:p>
            <a:pPr lvl="1"/>
            <a:endParaRPr lang="en-US" sz="1700"/>
          </a:p>
          <a:p>
            <a:pPr lvl="1"/>
            <a:r>
              <a:rPr lang="en-US" sz="1700"/>
              <a:t>Complex transformations might require multiple steps or custom UDFs</a:t>
            </a:r>
          </a:p>
          <a:p>
            <a:pPr lvl="1"/>
            <a:endParaRPr lang="en-US" sz="1700"/>
          </a:p>
          <a:p>
            <a:pPr lvl="1"/>
            <a:r>
              <a:rPr lang="en-US" sz="1700"/>
              <a:t>Lacks native support for real-time or streaming transformations (requires tools like Apache Spark or </a:t>
            </a:r>
            <a:r>
              <a:rPr lang="en-US" sz="1700" err="1"/>
              <a:t>Flink</a:t>
            </a:r>
            <a:r>
              <a:rPr lang="en-US" sz="1700"/>
              <a:t>)</a:t>
            </a:r>
          </a:p>
          <a:p>
            <a:endParaRPr lang="en-CA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524000" y="3428999"/>
            <a:ext cx="3505200" cy="2984383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CA" sz="1700" b="1"/>
              <a:t>Capabilities</a:t>
            </a:r>
            <a:endParaRPr lang="en-CA" sz="1700"/>
          </a:p>
          <a:p>
            <a:pPr lvl="1"/>
            <a:r>
              <a:rPr lang="en-CA" sz="1700" b="1"/>
              <a:t>Standard Functions</a:t>
            </a:r>
          </a:p>
          <a:p>
            <a:pPr lvl="1"/>
            <a:endParaRPr lang="en-CA" sz="1700"/>
          </a:p>
          <a:p>
            <a:pPr lvl="1"/>
            <a:r>
              <a:rPr lang="en-CA" sz="1700" b="1"/>
              <a:t>User-Defined Functions (UDFs)</a:t>
            </a:r>
          </a:p>
          <a:p>
            <a:pPr lvl="1"/>
            <a:endParaRPr lang="en-CA" sz="1700" b="1"/>
          </a:p>
          <a:p>
            <a:pPr lvl="1"/>
            <a:r>
              <a:rPr lang="en-CA" sz="1700" b="1"/>
              <a:t>Window Functions</a:t>
            </a:r>
            <a:endParaRPr lang="en-CA" sz="1700"/>
          </a:p>
          <a:p>
            <a:pPr lvl="1"/>
            <a:endParaRPr lang="en-CA" sz="1700" b="1"/>
          </a:p>
          <a:p>
            <a:pPr lvl="1"/>
            <a:r>
              <a:rPr lang="en-CA" sz="1700" b="1"/>
              <a:t>Complex Data Types</a:t>
            </a:r>
            <a:endParaRPr lang="en-CA" sz="1700"/>
          </a:p>
          <a:p>
            <a:endParaRPr sz="170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C9E7C354-35CA-8035-CFC6-02909C4BE581}"/>
              </a:ext>
            </a:extLst>
          </p:cNvPr>
          <p:cNvSpPr txBox="1">
            <a:spLocks/>
          </p:cNvSpPr>
          <p:nvPr/>
        </p:nvSpPr>
        <p:spPr>
          <a:xfrm>
            <a:off x="1524000" y="1602996"/>
            <a:ext cx="8839200" cy="182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/>
              <a:t>Manages </a:t>
            </a:r>
            <a:r>
              <a:rPr lang="en-US" sz="1700" b="1"/>
              <a:t>ETL/ELT processes</a:t>
            </a:r>
            <a:r>
              <a:rPr lang="en-US" sz="1700"/>
              <a:t> for structured, semi-structured, and unstructured data</a:t>
            </a:r>
          </a:p>
          <a:p>
            <a:r>
              <a:rPr lang="en-US" sz="1700" b="1"/>
              <a:t>Schema Flexibility</a:t>
            </a:r>
            <a:r>
              <a:rPr lang="en-US" sz="1700"/>
              <a:t>: Processes diverse data types with schema-on-read</a:t>
            </a:r>
          </a:p>
          <a:p>
            <a:r>
              <a:rPr lang="en-US" sz="1700" b="1"/>
              <a:t>Wide Input Formats</a:t>
            </a:r>
            <a:r>
              <a:rPr lang="en-US" sz="1700"/>
              <a:t>: Extracts data from relational databases, flat files, HDFS, and 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368302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 anchor="b">
            <a:normAutofit/>
          </a:bodyPr>
          <a:lstStyle/>
          <a:p>
            <a:r>
              <a:rPr lang="en-CA" b="0" i="0">
                <a:effectLst/>
              </a:rPr>
              <a:t>Security Options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6769-3EEF-11DE-47F0-ECB08D0E4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1" y="2362200"/>
            <a:ext cx="4800598" cy="4051183"/>
          </a:xfrm>
          <a:solidFill>
            <a:schemeClr val="accent3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>
            <a:normAutofit fontScale="92500"/>
          </a:bodyPr>
          <a:lstStyle/>
          <a:p>
            <a:r>
              <a:rPr lang="en-CA"/>
              <a:t>Data Masking &amp; Encryption</a:t>
            </a:r>
          </a:p>
          <a:p>
            <a:pPr lvl="1"/>
            <a:r>
              <a:rPr lang="en-CA"/>
              <a:t>Hashing Functions</a:t>
            </a:r>
          </a:p>
          <a:p>
            <a:pPr lvl="2"/>
            <a:r>
              <a:rPr lang="en-US" b="1"/>
              <a:t>md5</a:t>
            </a:r>
            <a:r>
              <a:rPr lang="en-US"/>
              <a:t>, </a:t>
            </a:r>
            <a:r>
              <a:rPr lang="en-US" b="1"/>
              <a:t>sha1</a:t>
            </a:r>
            <a:r>
              <a:rPr lang="en-US"/>
              <a:t>, </a:t>
            </a:r>
            <a:r>
              <a:rPr lang="en-US" b="1"/>
              <a:t>sha2</a:t>
            </a:r>
            <a:r>
              <a:rPr lang="en-US"/>
              <a:t> to secure data</a:t>
            </a:r>
            <a:endParaRPr lang="en-CA"/>
          </a:p>
          <a:p>
            <a:pPr lvl="1">
              <a:spcBef>
                <a:spcPts val="1800"/>
              </a:spcBef>
            </a:pPr>
            <a:r>
              <a:rPr lang="en-CA"/>
              <a:t>Masking Functions</a:t>
            </a:r>
          </a:p>
          <a:p>
            <a:pPr lvl="2"/>
            <a:r>
              <a:rPr lang="en-CA"/>
              <a:t>Uses HDFS permissions (POSIX, ACLs)</a:t>
            </a:r>
          </a:p>
          <a:p>
            <a:pPr lvl="1">
              <a:spcBef>
                <a:spcPts val="1800"/>
              </a:spcBef>
            </a:pPr>
            <a:r>
              <a:rPr lang="en-CA"/>
              <a:t>Encryption Functions</a:t>
            </a:r>
          </a:p>
          <a:p>
            <a:pPr lvl="2"/>
            <a:r>
              <a:rPr lang="en-CA" b="1" err="1"/>
              <a:t>aes_encrypt</a:t>
            </a:r>
            <a:r>
              <a:rPr lang="en-CA"/>
              <a:t>, </a:t>
            </a:r>
            <a:r>
              <a:rPr lang="en-CA" b="1" err="1"/>
              <a:t>aes_decrypt</a:t>
            </a:r>
            <a:r>
              <a:rPr lang="en-CA"/>
              <a:t> for data protection</a:t>
            </a:r>
          </a:p>
          <a:p>
            <a:pPr lvl="1">
              <a:spcBef>
                <a:spcPts val="1800"/>
              </a:spcBef>
            </a:pPr>
            <a:r>
              <a:rPr lang="en-CA"/>
              <a:t>Additional Tools</a:t>
            </a:r>
            <a:endParaRPr lang="en-US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/>
              <a:t>Apache Sentry</a:t>
            </a:r>
            <a:r>
              <a:rPr lang="en-US"/>
              <a:t>, </a:t>
            </a:r>
            <a:r>
              <a:rPr lang="en-US" b="1"/>
              <a:t>Apache Ranger</a:t>
            </a:r>
            <a:r>
              <a:rPr lang="en-US"/>
              <a:t> for advanced authorization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/>
              <a:t>HDFS Encryption</a:t>
            </a:r>
            <a:r>
              <a:rPr lang="en-US"/>
              <a:t> for securing data at rest</a:t>
            </a:r>
            <a:endParaRPr lang="en-CA"/>
          </a:p>
          <a:p>
            <a:endParaRPr lang="en-CA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371600" y="2362200"/>
            <a:ext cx="4800593" cy="4051183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92500"/>
          </a:bodyPr>
          <a:lstStyle/>
          <a:p>
            <a:r>
              <a:rPr lang="en-CA"/>
              <a:t>Authorization Modes</a:t>
            </a:r>
          </a:p>
          <a:p>
            <a:pPr lvl="1"/>
            <a:r>
              <a:rPr lang="en-CA"/>
              <a:t>Legacy </a:t>
            </a:r>
            <a:r>
              <a:rPr lang="en-CA" err="1"/>
              <a:t>ModeBasic</a:t>
            </a:r>
            <a:endParaRPr lang="en-CA"/>
          </a:p>
          <a:p>
            <a:pPr lvl="2"/>
            <a:r>
              <a:rPr lang="en-CA"/>
              <a:t> permissions, limited security</a:t>
            </a:r>
          </a:p>
          <a:p>
            <a:pPr lvl="1">
              <a:spcBef>
                <a:spcPts val="1800"/>
              </a:spcBef>
            </a:pPr>
            <a:r>
              <a:rPr lang="en-CA"/>
              <a:t>Storage-Based Mode</a:t>
            </a:r>
          </a:p>
          <a:p>
            <a:pPr lvl="2"/>
            <a:r>
              <a:rPr lang="en-CA"/>
              <a:t>Uses HDFS permissions (POSIX, ACLs)</a:t>
            </a:r>
          </a:p>
          <a:p>
            <a:pPr lvl="1">
              <a:spcBef>
                <a:spcPts val="2400"/>
              </a:spcBef>
            </a:pPr>
            <a:r>
              <a:rPr lang="en-CA"/>
              <a:t>SQL Standard-Based Mode</a:t>
            </a:r>
          </a:p>
          <a:p>
            <a:pPr lvl="2"/>
            <a:r>
              <a:rPr lang="en-CA"/>
              <a:t>Fine-grained control with GRANT/REVOKE statements</a:t>
            </a:r>
            <a:endParaRPr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C9E7C354-35CA-8035-CFC6-02909C4BE581}"/>
              </a:ext>
            </a:extLst>
          </p:cNvPr>
          <p:cNvSpPr txBox="1">
            <a:spLocks/>
          </p:cNvSpPr>
          <p:nvPr/>
        </p:nvSpPr>
        <p:spPr>
          <a:xfrm>
            <a:off x="1371601" y="1219202"/>
            <a:ext cx="9601200" cy="10667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numCol="2" spcCol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Authentication</a:t>
            </a:r>
            <a:endParaRPr lang="en-US"/>
          </a:p>
          <a:p>
            <a:pPr lvl="1"/>
            <a:r>
              <a:rPr lang="en-US" b="1" err="1"/>
              <a:t>Metastore</a:t>
            </a:r>
            <a:endParaRPr lang="en-US" b="1"/>
          </a:p>
          <a:p>
            <a:pPr lvl="2"/>
            <a:r>
              <a:rPr lang="en-US" b="1"/>
              <a:t>Kerberos</a:t>
            </a:r>
          </a:p>
          <a:p>
            <a:pPr lvl="1"/>
            <a:endParaRPr lang="en-US" b="1"/>
          </a:p>
          <a:p>
            <a:pPr lvl="1"/>
            <a:r>
              <a:rPr lang="en-US" b="1"/>
              <a:t>HiveServer2</a:t>
            </a:r>
            <a:endParaRPr lang="en-US"/>
          </a:p>
          <a:p>
            <a:pPr marL="1062990" lvl="2" indent="-285750"/>
            <a:r>
              <a:rPr lang="en-US" b="1"/>
              <a:t>Kerberos</a:t>
            </a:r>
            <a:r>
              <a:rPr lang="en-US"/>
              <a:t>, </a:t>
            </a:r>
            <a:r>
              <a:rPr lang="en-US" b="1"/>
              <a:t>LDAP</a:t>
            </a:r>
            <a:r>
              <a:rPr lang="en-US"/>
              <a:t>, </a:t>
            </a:r>
            <a:r>
              <a:rPr lang="en-US" b="1"/>
              <a:t>PAM</a:t>
            </a:r>
            <a:r>
              <a:rPr lang="en-US"/>
              <a:t>, and </a:t>
            </a:r>
            <a:r>
              <a:rPr lang="en-US" b="1"/>
              <a:t>Custom Authentication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BE6D80-4F85-A9F2-DA07-AEA7060420D1}"/>
              </a:ext>
            </a:extLst>
          </p:cNvPr>
          <p:cNvCxnSpPr>
            <a:cxnSpLocks/>
          </p:cNvCxnSpPr>
          <p:nvPr/>
        </p:nvCxnSpPr>
        <p:spPr>
          <a:xfrm>
            <a:off x="6172193" y="1524000"/>
            <a:ext cx="8" cy="76199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0A0AE4-5CB5-D992-F88F-E84E1AA856FD}"/>
              </a:ext>
            </a:extLst>
          </p:cNvPr>
          <p:cNvCxnSpPr>
            <a:cxnSpLocks/>
          </p:cNvCxnSpPr>
          <p:nvPr/>
        </p:nvCxnSpPr>
        <p:spPr>
          <a:xfrm>
            <a:off x="1371601" y="1524000"/>
            <a:ext cx="96012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802229A0-BD41-F300-96C8-FF62D887E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masking of sensitive data (since Hive 2.1.0)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8074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DC2C5C24F0D40AD09802737977E44" ma:contentTypeVersion="17" ma:contentTypeDescription="Create a new document." ma:contentTypeScope="" ma:versionID="874d9d5a02a0036af1ada21a4d2a7986">
  <xsd:schema xmlns:xsd="http://www.w3.org/2001/XMLSchema" xmlns:xs="http://www.w3.org/2001/XMLSchema" xmlns:p="http://schemas.microsoft.com/office/2006/metadata/properties" xmlns:ns3="a7e466a1-7380-4cff-98ec-712f335b440c" xmlns:ns4="c9e14f17-dc49-44ae-817a-8c9473224641" targetNamespace="http://schemas.microsoft.com/office/2006/metadata/properties" ma:root="true" ma:fieldsID="e306df0a8abc623b1804d9b6a8f11e2f" ns3:_="" ns4:_="">
    <xsd:import namespace="a7e466a1-7380-4cff-98ec-712f335b440c"/>
    <xsd:import namespace="c9e14f17-dc49-44ae-817a-8c94732246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466a1-7380-4cff-98ec-712f335b4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14f17-dc49-44ae-817a-8c9473224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7e466a1-7380-4cff-98ec-712f335b440c" xsi:nil="true"/>
  </documentManagement>
</p:properties>
</file>

<file path=customXml/itemProps1.xml><?xml version="1.0" encoding="utf-8"?>
<ds:datastoreItem xmlns:ds="http://schemas.openxmlformats.org/officeDocument/2006/customXml" ds:itemID="{C2C077D2-513E-4564-984D-081EB98B28DA}">
  <ds:schemaRefs>
    <ds:schemaRef ds:uri="a7e466a1-7380-4cff-98ec-712f335b440c"/>
    <ds:schemaRef ds:uri="c9e14f17-dc49-44ae-817a-8c94732246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13A89CA-4792-442E-8C73-0D0C47CB9E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265FD5-A68D-4FED-A734-8B39AF8F82C3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c9e14f17-dc49-44ae-817a-8c9473224641"/>
    <ds:schemaRef ds:uri="a7e466a1-7380-4cff-98ec-712f335b440c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976</Words>
  <Application>Microsoft Office PowerPoint</Application>
  <PresentationFormat>Widescreen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Candara</vt:lpstr>
      <vt:lpstr>Consolas</vt:lpstr>
      <vt:lpstr>OCR A Extended</vt:lpstr>
      <vt:lpstr>WordVisi_MSFontService</vt:lpstr>
      <vt:lpstr>Tech Computer 16x9</vt:lpstr>
      <vt:lpstr>Hive Data Warehouse</vt:lpstr>
      <vt:lpstr>Group 3</vt:lpstr>
      <vt:lpstr>Agenda</vt:lpstr>
      <vt:lpstr>INTRODUCTION</vt:lpstr>
      <vt:lpstr>Architecture </vt:lpstr>
      <vt:lpstr>Key Components </vt:lpstr>
      <vt:lpstr>Cloud/On-premise (Hybrid) capabilities</vt:lpstr>
      <vt:lpstr>ELT/ETL and Data Transformation Capabilities</vt:lpstr>
      <vt:lpstr>Security Options</vt:lpstr>
      <vt:lpstr>Key Competitors</vt:lpstr>
      <vt:lpstr>Pricing Structure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Ferreira Figueiredo Teixeira</dc:creator>
  <cp:lastModifiedBy>Matheus Ferreira Figueiredo Teixeira</cp:lastModifiedBy>
  <cp:revision>1</cp:revision>
  <dcterms:created xsi:type="dcterms:W3CDTF">2024-10-12T14:19:21Z</dcterms:created>
  <dcterms:modified xsi:type="dcterms:W3CDTF">2024-10-13T03:14:01Z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0x010100459DC2C5C24F0D40AD09802737977E44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