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56" r:id="rId3"/>
    <p:sldId id="257" r:id="rId4"/>
    <p:sldId id="262" r:id="rId5"/>
    <p:sldId id="258" r:id="rId6"/>
    <p:sldId id="259" r:id="rId7"/>
    <p:sldId id="260" r:id="rId8"/>
    <p:sldId id="306" r:id="rId9"/>
    <p:sldId id="264" r:id="rId10"/>
    <p:sldId id="307" r:id="rId11"/>
    <p:sldId id="266" r:id="rId12"/>
    <p:sldId id="299" r:id="rId13"/>
    <p:sldId id="267" r:id="rId14"/>
    <p:sldId id="269" r:id="rId15"/>
    <p:sldId id="277" r:id="rId16"/>
    <p:sldId id="289" r:id="rId17"/>
    <p:sldId id="287" r:id="rId18"/>
    <p:sldId id="290" r:id="rId19"/>
    <p:sldId id="288" r:id="rId20"/>
    <p:sldId id="291" r:id="rId21"/>
    <p:sldId id="292" r:id="rId22"/>
    <p:sldId id="293" r:id="rId23"/>
    <p:sldId id="295" r:id="rId24"/>
    <p:sldId id="272" r:id="rId25"/>
    <p:sldId id="271" r:id="rId26"/>
    <p:sldId id="286" r:id="rId27"/>
    <p:sldId id="273" r:id="rId28"/>
    <p:sldId id="274" r:id="rId29"/>
    <p:sldId id="279" r:id="rId30"/>
    <p:sldId id="280" r:id="rId31"/>
    <p:sldId id="285" r:id="rId32"/>
    <p:sldId id="297" r:id="rId33"/>
    <p:sldId id="298" r:id="rId34"/>
    <p:sldId id="300" r:id="rId35"/>
    <p:sldId id="301" r:id="rId36"/>
    <p:sldId id="303" r:id="rId37"/>
    <p:sldId id="302" r:id="rId38"/>
    <p:sldId id="304" r:id="rId39"/>
    <p:sldId id="305" r:id="rId40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KoPub돋움체 Bold" panose="020B0600000101010101" charset="-127"/>
      <p:bold r:id="rId45"/>
    </p:embeddedFont>
    <p:embeddedFont>
      <p:font typeface="Yoon 윤고딕 530_TT" panose="020B0600000101010101" charset="-127"/>
      <p:regular r:id="rId46"/>
    </p:embeddedFont>
    <p:embeddedFont>
      <p:font typeface="Cambria Math" panose="02040503050406030204" pitchFamily="18" charset="0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Yoon 윤고딕 550_TT" panose="020B0600000101010101" charset="-127"/>
      <p:regular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Yoon 윤고딕 540_TT" panose="020B0600000101010101" charset="-127"/>
      <p:regular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340" userDrawn="1">
          <p15:clr>
            <a:srgbClr val="A4A3A4"/>
          </p15:clr>
        </p15:guide>
        <p15:guide id="5" pos="5420" userDrawn="1">
          <p15:clr>
            <a:srgbClr val="A4A3A4"/>
          </p15:clr>
        </p15:guide>
        <p15:guide id="6" pos="5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3" autoAdjust="0"/>
    <p:restoredTop sz="92410" autoAdjust="0"/>
  </p:normalViewPr>
  <p:slideViewPr>
    <p:cSldViewPr snapToGrid="0" showGuides="1">
      <p:cViewPr varScale="1">
        <p:scale>
          <a:sx n="62" d="100"/>
          <a:sy n="62" d="100"/>
        </p:scale>
        <p:origin x="956" y="52"/>
      </p:cViewPr>
      <p:guideLst>
        <p:guide orient="horz" pos="799"/>
        <p:guide pos="2880"/>
        <p:guide orient="horz" pos="3974"/>
        <p:guide pos="340"/>
        <p:guide pos="5420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C22A7-8B31-4004-A1D3-D04432AEC647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9C4AC-406A-47FC-A791-EF6C5F04F2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7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radient_descen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84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r>
              <a:rPr lang="ko-KR" altLang="en-US" dirty="0"/>
              <a:t>은 </a:t>
            </a:r>
            <a:r>
              <a:rPr lang="en-US" altLang="ko-KR" dirty="0"/>
              <a:t>tensor</a:t>
            </a:r>
            <a:r>
              <a:rPr lang="ko-KR" altLang="en-US" dirty="0"/>
              <a:t>와 마찬가지로 최상위 객체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연산노드를</a:t>
            </a:r>
            <a:r>
              <a:rPr lang="ko-KR" altLang="en-US" dirty="0"/>
              <a:t> 살펴보면 </a:t>
            </a:r>
            <a:r>
              <a:rPr lang="en-US" altLang="ko-KR" dirty="0"/>
              <a:t>variable v2</a:t>
            </a:r>
            <a:r>
              <a:rPr lang="ko-KR" altLang="en-US" dirty="0"/>
              <a:t>라는 연산이 </a:t>
            </a:r>
            <a:r>
              <a:rPr lang="ko-KR" altLang="en-US" dirty="0" err="1"/>
              <a:t>할당되어있음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v1</a:t>
            </a:r>
            <a:r>
              <a:rPr lang="ko-KR" altLang="en-US" dirty="0"/>
              <a:t>이 </a:t>
            </a:r>
            <a:r>
              <a:rPr lang="en-US" altLang="ko-KR" dirty="0"/>
              <a:t>op</a:t>
            </a:r>
            <a:r>
              <a:rPr lang="ko-KR" altLang="en-US" dirty="0"/>
              <a:t>를 갖고있는 것이 아님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variable </a:t>
            </a:r>
            <a:r>
              <a:rPr lang="ko-KR" altLang="en-US" dirty="0"/>
              <a:t>클래스는 </a:t>
            </a:r>
            <a:r>
              <a:rPr lang="en-US" altLang="ko-KR" dirty="0"/>
              <a:t>variable</a:t>
            </a:r>
            <a:r>
              <a:rPr lang="ko-KR" altLang="en-US" dirty="0"/>
              <a:t>이라는 </a:t>
            </a:r>
            <a:r>
              <a:rPr lang="ko-KR" altLang="en-US" dirty="0" err="1"/>
              <a:t>텐서를</a:t>
            </a:r>
            <a:r>
              <a:rPr lang="ko-KR" altLang="en-US" dirty="0"/>
              <a:t> 속성</a:t>
            </a:r>
            <a:r>
              <a:rPr lang="en-US" altLang="ko-KR" dirty="0"/>
              <a:t>(</a:t>
            </a:r>
            <a:r>
              <a:rPr lang="en-US" altLang="ko-KR" dirty="0" err="1"/>
              <a:t>att</a:t>
            </a:r>
            <a:r>
              <a:rPr lang="en-US" altLang="ko-KR" dirty="0"/>
              <a:t>)</a:t>
            </a:r>
            <a:r>
              <a:rPr lang="ko-KR" altLang="en-US" dirty="0"/>
              <a:t>으로 가짐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노드의 정의를 보면 </a:t>
            </a:r>
            <a:r>
              <a:rPr lang="en-US" altLang="ko-KR" dirty="0" err="1"/>
              <a:t>int</a:t>
            </a:r>
            <a:r>
              <a:rPr lang="ko-KR" altLang="en-US" dirty="0"/>
              <a:t>형이 아닌 </a:t>
            </a:r>
            <a:r>
              <a:rPr lang="en-US" altLang="ko-KR" dirty="0" err="1"/>
              <a:t>int_ref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참조형인 객체임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v1</a:t>
            </a:r>
            <a:r>
              <a:rPr lang="ko-KR" altLang="en-US" dirty="0"/>
              <a:t>의 정의는 </a:t>
            </a:r>
            <a:r>
              <a:rPr lang="en-US" altLang="ko-KR" dirty="0"/>
              <a:t>variable </a:t>
            </a:r>
            <a:r>
              <a:rPr lang="ko-KR" altLang="en-US" dirty="0" err="1"/>
              <a:t>텐서의</a:t>
            </a:r>
            <a:r>
              <a:rPr lang="ko-KR" altLang="en-US" dirty="0"/>
              <a:t> 노드 정의를 </a:t>
            </a:r>
            <a:r>
              <a:rPr lang="ko-KR" altLang="en-US" dirty="0" err="1"/>
              <a:t>리턴한</a:t>
            </a:r>
            <a:r>
              <a:rPr lang="ko-KR" altLang="en-US" dirty="0"/>
              <a:t> 것</a:t>
            </a:r>
          </a:p>
          <a:p>
            <a:endParaRPr lang="en-US" altLang="ko-KR" dirty="0"/>
          </a:p>
          <a:p>
            <a:r>
              <a:rPr lang="ko-KR" altLang="en-US" dirty="0"/>
              <a:t>실제 그래프 노드의 정의는 </a:t>
            </a:r>
            <a:r>
              <a:rPr lang="en-US" altLang="ko-KR" dirty="0"/>
              <a:t>variable </a:t>
            </a:r>
            <a:r>
              <a:rPr lang="ko-KR" altLang="en-US" dirty="0"/>
              <a:t>클래스 객체의 </a:t>
            </a:r>
            <a:r>
              <a:rPr lang="en-US" altLang="ko-KR" dirty="0"/>
              <a:t>variable</a:t>
            </a:r>
            <a:r>
              <a:rPr lang="ko-KR" altLang="en-US" dirty="0" err="1"/>
              <a:t>텐서에</a:t>
            </a:r>
            <a:r>
              <a:rPr lang="ko-KR" altLang="en-US" dirty="0"/>
              <a:t> 있음</a:t>
            </a:r>
          </a:p>
          <a:p>
            <a:endParaRPr lang="ko-KR" altLang="en-US" dirty="0"/>
          </a:p>
          <a:p>
            <a:r>
              <a:rPr lang="ko-KR" altLang="en-US" dirty="0"/>
              <a:t>변수 하나를 만들면 그래프의 노드가 </a:t>
            </a:r>
            <a:r>
              <a:rPr lang="en-US" altLang="ko-KR" dirty="0"/>
              <a:t>4</a:t>
            </a:r>
            <a:r>
              <a:rPr lang="ko-KR" altLang="en-US" dirty="0"/>
              <a:t>개가 됨</a:t>
            </a:r>
          </a:p>
          <a:p>
            <a:r>
              <a:rPr lang="en-US" altLang="ko-KR" dirty="0"/>
              <a:t>v1 </a:t>
            </a:r>
            <a:r>
              <a:rPr lang="ko-KR" altLang="en-US" dirty="0"/>
              <a:t>노드는 </a:t>
            </a:r>
            <a:r>
              <a:rPr lang="en-US" altLang="ko-KR" dirty="0"/>
              <a:t>v1.op.node_def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v1/assign </a:t>
            </a:r>
            <a:r>
              <a:rPr lang="ko-KR" altLang="en-US" dirty="0"/>
              <a:t>노드는 </a:t>
            </a:r>
            <a:r>
              <a:rPr lang="en-US" altLang="ko-KR" dirty="0"/>
              <a:t>assign </a:t>
            </a:r>
            <a:r>
              <a:rPr lang="ko-KR" altLang="en-US" dirty="0"/>
              <a:t>연산을 하며 </a:t>
            </a:r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을 받고</a:t>
            </a:r>
          </a:p>
          <a:p>
            <a:r>
              <a:rPr lang="en-US" altLang="ko-KR" dirty="0"/>
              <a:t>v1/</a:t>
            </a:r>
            <a:r>
              <a:rPr lang="en-US" altLang="ko-KR" dirty="0" err="1"/>
              <a:t>intial_vaule</a:t>
            </a:r>
            <a:r>
              <a:rPr lang="en-US" altLang="ko-KR" dirty="0"/>
              <a:t> </a:t>
            </a:r>
            <a:r>
              <a:rPr lang="ko-KR" altLang="en-US" dirty="0"/>
              <a:t>노드를 가리킴</a:t>
            </a:r>
          </a:p>
          <a:p>
            <a:r>
              <a:rPr lang="en-US" altLang="ko-KR" dirty="0"/>
              <a:t>v1/</a:t>
            </a:r>
            <a:r>
              <a:rPr lang="en-US" altLang="ko-KR" dirty="0" err="1"/>
              <a:t>initial_value</a:t>
            </a:r>
            <a:r>
              <a:rPr lang="en-US" altLang="ko-KR" dirty="0"/>
              <a:t> </a:t>
            </a:r>
            <a:r>
              <a:rPr lang="ko-KR" altLang="en-US" dirty="0"/>
              <a:t>노드는 </a:t>
            </a:r>
            <a:r>
              <a:rPr lang="en-US" altLang="ko-KR" dirty="0" err="1"/>
              <a:t>const</a:t>
            </a:r>
            <a:r>
              <a:rPr lang="ko-KR" altLang="en-US" dirty="0"/>
              <a:t>연산이며 </a:t>
            </a:r>
            <a:r>
              <a:rPr lang="en-US" altLang="ko-KR" dirty="0"/>
              <a:t>int_val:1</a:t>
            </a:r>
            <a:r>
              <a:rPr lang="ko-KR" altLang="en-US" dirty="0"/>
              <a:t>인 </a:t>
            </a:r>
            <a:r>
              <a:rPr lang="ko-KR" altLang="en-US" dirty="0" err="1"/>
              <a:t>텐서를</a:t>
            </a:r>
            <a:r>
              <a:rPr lang="ko-KR" altLang="en-US" dirty="0"/>
              <a:t> 가짐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v1/assign </a:t>
            </a:r>
            <a:r>
              <a:rPr lang="ko-KR" altLang="en-US" dirty="0"/>
              <a:t>노드를 실행하면 </a:t>
            </a:r>
            <a:r>
              <a:rPr lang="en-US" altLang="ko-KR" dirty="0"/>
              <a:t>v1</a:t>
            </a:r>
            <a:r>
              <a:rPr lang="ko-KR" altLang="en-US" dirty="0"/>
              <a:t>에 </a:t>
            </a:r>
            <a:r>
              <a:rPr lang="en-US" altLang="ko-KR" dirty="0"/>
              <a:t>v1/</a:t>
            </a:r>
            <a:r>
              <a:rPr lang="en-US" altLang="ko-KR" dirty="0" err="1"/>
              <a:t>intial_value</a:t>
            </a:r>
            <a:r>
              <a:rPr lang="en-US" altLang="ko-KR" dirty="0"/>
              <a:t> </a:t>
            </a:r>
            <a:r>
              <a:rPr lang="ko-KR" altLang="en-US" dirty="0"/>
              <a:t>노드의 값을 할당함</a:t>
            </a:r>
          </a:p>
          <a:p>
            <a:r>
              <a:rPr lang="en-US" altLang="ko-KR" dirty="0"/>
              <a:t>v1/read </a:t>
            </a:r>
            <a:r>
              <a:rPr lang="ko-KR" altLang="en-US" dirty="0"/>
              <a:t>노드는 </a:t>
            </a:r>
            <a:r>
              <a:rPr lang="en-US" altLang="ko-KR" dirty="0"/>
              <a:t>identity </a:t>
            </a:r>
            <a:r>
              <a:rPr lang="ko-KR" altLang="en-US" dirty="0"/>
              <a:t>연산으로 </a:t>
            </a:r>
            <a:r>
              <a:rPr lang="en-US" altLang="ko-KR" dirty="0"/>
              <a:t>v1</a:t>
            </a:r>
            <a:r>
              <a:rPr lang="ko-KR" altLang="en-US" dirty="0"/>
              <a:t>을 출력</a:t>
            </a:r>
          </a:p>
          <a:p>
            <a:endParaRPr lang="ko-KR" altLang="en-US" dirty="0"/>
          </a:p>
          <a:p>
            <a:r>
              <a:rPr lang="ko-KR" altLang="en-US" dirty="0"/>
              <a:t>즉 </a:t>
            </a:r>
            <a:r>
              <a:rPr lang="en-US" altLang="ko-KR" dirty="0"/>
              <a:t>v1</a:t>
            </a:r>
            <a:r>
              <a:rPr lang="ko-KR" altLang="en-US" dirty="0"/>
              <a:t>을 만들면</a:t>
            </a:r>
          </a:p>
          <a:p>
            <a:r>
              <a:rPr lang="ko-KR" altLang="en-US" dirty="0"/>
              <a:t>메모리 </a:t>
            </a:r>
            <a:r>
              <a:rPr lang="ko-KR" altLang="en-US" dirty="0" err="1"/>
              <a:t>어딘가에</a:t>
            </a:r>
            <a:r>
              <a:rPr lang="ko-KR" altLang="en-US" dirty="0"/>
              <a:t> 저장된 변수의 값 </a:t>
            </a:r>
            <a:r>
              <a:rPr lang="en-US" altLang="ko-KR" dirty="0"/>
              <a:t>v1_intial_value</a:t>
            </a:r>
            <a:r>
              <a:rPr lang="ko-KR" altLang="en-US" dirty="0"/>
              <a:t>를 노드에 할당</a:t>
            </a:r>
            <a:r>
              <a:rPr lang="en-US" altLang="ko-KR" dirty="0"/>
              <a:t>(v1_assign)</a:t>
            </a:r>
            <a:r>
              <a:rPr lang="ko-KR" altLang="en-US" dirty="0"/>
              <a:t>하고</a:t>
            </a:r>
          </a:p>
          <a:p>
            <a:r>
              <a:rPr lang="ko-KR" altLang="en-US" dirty="0"/>
              <a:t>변수의 값을 읽기 위한 노드</a:t>
            </a:r>
            <a:r>
              <a:rPr lang="en-US" altLang="ko-KR" dirty="0"/>
              <a:t>(v1/read)</a:t>
            </a:r>
            <a:r>
              <a:rPr lang="ko-KR" altLang="en-US" dirty="0"/>
              <a:t>를 만드는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5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r>
              <a:rPr lang="ko-KR" altLang="en-US" dirty="0"/>
              <a:t>은 </a:t>
            </a:r>
            <a:r>
              <a:rPr lang="en-US" altLang="ko-KR" dirty="0"/>
              <a:t>tensor</a:t>
            </a:r>
            <a:r>
              <a:rPr lang="ko-KR" altLang="en-US" dirty="0"/>
              <a:t>와 마찬가지로 최상위 객체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연산노드를</a:t>
            </a:r>
            <a:r>
              <a:rPr lang="ko-KR" altLang="en-US" dirty="0"/>
              <a:t> 살펴보면 </a:t>
            </a:r>
            <a:r>
              <a:rPr lang="en-US" altLang="ko-KR" dirty="0"/>
              <a:t>variable v2</a:t>
            </a:r>
            <a:r>
              <a:rPr lang="ko-KR" altLang="en-US" dirty="0"/>
              <a:t>라는 연산이 </a:t>
            </a:r>
            <a:r>
              <a:rPr lang="ko-KR" altLang="en-US" dirty="0" err="1"/>
              <a:t>할당되어있음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v1</a:t>
            </a:r>
            <a:r>
              <a:rPr lang="ko-KR" altLang="en-US" dirty="0"/>
              <a:t>이 </a:t>
            </a:r>
            <a:r>
              <a:rPr lang="en-US" altLang="ko-KR" dirty="0"/>
              <a:t>op</a:t>
            </a:r>
            <a:r>
              <a:rPr lang="ko-KR" altLang="en-US" dirty="0"/>
              <a:t>를 갖고있는 것이 아님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variable </a:t>
            </a:r>
            <a:r>
              <a:rPr lang="ko-KR" altLang="en-US" dirty="0"/>
              <a:t>클래스는 </a:t>
            </a:r>
            <a:r>
              <a:rPr lang="en-US" altLang="ko-KR" dirty="0"/>
              <a:t>variable</a:t>
            </a:r>
            <a:r>
              <a:rPr lang="ko-KR" altLang="en-US" dirty="0"/>
              <a:t>이라는 </a:t>
            </a:r>
            <a:r>
              <a:rPr lang="ko-KR" altLang="en-US" dirty="0" err="1"/>
              <a:t>텐서를</a:t>
            </a:r>
            <a:r>
              <a:rPr lang="ko-KR" altLang="en-US" dirty="0"/>
              <a:t> 속성</a:t>
            </a:r>
            <a:r>
              <a:rPr lang="en-US" altLang="ko-KR" dirty="0"/>
              <a:t>(</a:t>
            </a:r>
            <a:r>
              <a:rPr lang="en-US" altLang="ko-KR" dirty="0" err="1"/>
              <a:t>att</a:t>
            </a:r>
            <a:r>
              <a:rPr lang="en-US" altLang="ko-KR" dirty="0"/>
              <a:t>)</a:t>
            </a:r>
            <a:r>
              <a:rPr lang="ko-KR" altLang="en-US" dirty="0"/>
              <a:t>으로 가짐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노드의 정의를 보면 </a:t>
            </a:r>
            <a:r>
              <a:rPr lang="en-US" altLang="ko-KR" dirty="0" err="1"/>
              <a:t>int</a:t>
            </a:r>
            <a:r>
              <a:rPr lang="ko-KR" altLang="en-US" dirty="0"/>
              <a:t>형이 아닌 </a:t>
            </a:r>
            <a:r>
              <a:rPr lang="en-US" altLang="ko-KR" dirty="0" err="1"/>
              <a:t>int_ref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참조형인 객체임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v1</a:t>
            </a:r>
            <a:r>
              <a:rPr lang="ko-KR" altLang="en-US" dirty="0"/>
              <a:t>의 정의는 </a:t>
            </a:r>
            <a:r>
              <a:rPr lang="en-US" altLang="ko-KR" dirty="0"/>
              <a:t>variable </a:t>
            </a:r>
            <a:r>
              <a:rPr lang="ko-KR" altLang="en-US" dirty="0" err="1"/>
              <a:t>텐서의</a:t>
            </a:r>
            <a:r>
              <a:rPr lang="ko-KR" altLang="en-US" dirty="0"/>
              <a:t> 노드 정의를 </a:t>
            </a:r>
            <a:r>
              <a:rPr lang="ko-KR" altLang="en-US" dirty="0" err="1"/>
              <a:t>리턴한</a:t>
            </a:r>
            <a:r>
              <a:rPr lang="ko-KR" altLang="en-US" dirty="0"/>
              <a:t> 것</a:t>
            </a:r>
          </a:p>
          <a:p>
            <a:endParaRPr lang="en-US" altLang="ko-KR" dirty="0"/>
          </a:p>
          <a:p>
            <a:r>
              <a:rPr lang="ko-KR" altLang="en-US" dirty="0"/>
              <a:t>실제 그래프 노드의 정의는 </a:t>
            </a:r>
            <a:r>
              <a:rPr lang="en-US" altLang="ko-KR" dirty="0"/>
              <a:t>variable </a:t>
            </a:r>
            <a:r>
              <a:rPr lang="ko-KR" altLang="en-US" dirty="0"/>
              <a:t>클래스 객체의 </a:t>
            </a:r>
            <a:r>
              <a:rPr lang="en-US" altLang="ko-KR" dirty="0"/>
              <a:t>variable</a:t>
            </a:r>
            <a:r>
              <a:rPr lang="ko-KR" altLang="en-US" dirty="0" err="1"/>
              <a:t>텐서에</a:t>
            </a:r>
            <a:r>
              <a:rPr lang="ko-KR" altLang="en-US" dirty="0"/>
              <a:t> 있음</a:t>
            </a:r>
          </a:p>
          <a:p>
            <a:endParaRPr lang="ko-KR" altLang="en-US" dirty="0"/>
          </a:p>
          <a:p>
            <a:r>
              <a:rPr lang="ko-KR" altLang="en-US" dirty="0"/>
              <a:t>변수 하나를 만들면 그래프의 노드가 </a:t>
            </a:r>
            <a:r>
              <a:rPr lang="en-US" altLang="ko-KR" dirty="0"/>
              <a:t>4</a:t>
            </a:r>
            <a:r>
              <a:rPr lang="ko-KR" altLang="en-US" dirty="0"/>
              <a:t>개가 됨</a:t>
            </a:r>
          </a:p>
          <a:p>
            <a:r>
              <a:rPr lang="en-US" altLang="ko-KR" dirty="0"/>
              <a:t>v1 </a:t>
            </a:r>
            <a:r>
              <a:rPr lang="ko-KR" altLang="en-US" dirty="0"/>
              <a:t>노드는 </a:t>
            </a:r>
            <a:r>
              <a:rPr lang="en-US" altLang="ko-KR" dirty="0"/>
              <a:t>v1.op.node_def</a:t>
            </a:r>
            <a:r>
              <a:rPr lang="ko-KR" altLang="en-US" dirty="0"/>
              <a:t>와 동일</a:t>
            </a:r>
          </a:p>
          <a:p>
            <a:r>
              <a:rPr lang="en-US" altLang="ko-KR" dirty="0"/>
              <a:t>v1/assign </a:t>
            </a:r>
            <a:r>
              <a:rPr lang="ko-KR" altLang="en-US" dirty="0"/>
              <a:t>노드는 </a:t>
            </a:r>
            <a:r>
              <a:rPr lang="en-US" altLang="ko-KR" dirty="0"/>
              <a:t>assign </a:t>
            </a:r>
            <a:r>
              <a:rPr lang="ko-KR" altLang="en-US" dirty="0"/>
              <a:t>연산을 하며 </a:t>
            </a:r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을 받고</a:t>
            </a:r>
          </a:p>
          <a:p>
            <a:r>
              <a:rPr lang="en-US" altLang="ko-KR" dirty="0"/>
              <a:t>v1/</a:t>
            </a:r>
            <a:r>
              <a:rPr lang="en-US" altLang="ko-KR" dirty="0" err="1"/>
              <a:t>intial_vaule</a:t>
            </a:r>
            <a:r>
              <a:rPr lang="en-US" altLang="ko-KR" dirty="0"/>
              <a:t> </a:t>
            </a:r>
            <a:r>
              <a:rPr lang="ko-KR" altLang="en-US" dirty="0"/>
              <a:t>노드를 가리킴</a:t>
            </a:r>
          </a:p>
          <a:p>
            <a:r>
              <a:rPr lang="en-US" altLang="ko-KR" dirty="0"/>
              <a:t>v1/</a:t>
            </a:r>
            <a:r>
              <a:rPr lang="en-US" altLang="ko-KR" dirty="0" err="1"/>
              <a:t>initial_value</a:t>
            </a:r>
            <a:r>
              <a:rPr lang="en-US" altLang="ko-KR" dirty="0"/>
              <a:t> </a:t>
            </a:r>
            <a:r>
              <a:rPr lang="ko-KR" altLang="en-US" dirty="0"/>
              <a:t>노드는 </a:t>
            </a:r>
            <a:r>
              <a:rPr lang="en-US" altLang="ko-KR" dirty="0" err="1"/>
              <a:t>const</a:t>
            </a:r>
            <a:r>
              <a:rPr lang="ko-KR" altLang="en-US" dirty="0"/>
              <a:t>연산이며 </a:t>
            </a:r>
            <a:r>
              <a:rPr lang="en-US" altLang="ko-KR" dirty="0"/>
              <a:t>int_val:1</a:t>
            </a:r>
            <a:r>
              <a:rPr lang="ko-KR" altLang="en-US" dirty="0"/>
              <a:t>인 </a:t>
            </a:r>
            <a:r>
              <a:rPr lang="ko-KR" altLang="en-US" dirty="0" err="1"/>
              <a:t>텐서를</a:t>
            </a:r>
            <a:r>
              <a:rPr lang="ko-KR" altLang="en-US" dirty="0"/>
              <a:t> 가짐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v1/assign </a:t>
            </a:r>
            <a:r>
              <a:rPr lang="ko-KR" altLang="en-US" dirty="0"/>
              <a:t>노드를 실행하면 </a:t>
            </a:r>
            <a:r>
              <a:rPr lang="en-US" altLang="ko-KR" dirty="0"/>
              <a:t>v1</a:t>
            </a:r>
            <a:r>
              <a:rPr lang="ko-KR" altLang="en-US" dirty="0"/>
              <a:t>에 </a:t>
            </a:r>
            <a:r>
              <a:rPr lang="en-US" altLang="ko-KR" dirty="0"/>
              <a:t>v1/</a:t>
            </a:r>
            <a:r>
              <a:rPr lang="en-US" altLang="ko-KR" dirty="0" err="1"/>
              <a:t>intial_value</a:t>
            </a:r>
            <a:r>
              <a:rPr lang="en-US" altLang="ko-KR" dirty="0"/>
              <a:t> </a:t>
            </a:r>
            <a:r>
              <a:rPr lang="ko-KR" altLang="en-US" dirty="0"/>
              <a:t>노드의 값을 할당함</a:t>
            </a:r>
          </a:p>
          <a:p>
            <a:r>
              <a:rPr lang="en-US" altLang="ko-KR" dirty="0"/>
              <a:t>v1/read </a:t>
            </a:r>
            <a:r>
              <a:rPr lang="ko-KR" altLang="en-US" dirty="0"/>
              <a:t>노드는 </a:t>
            </a:r>
            <a:r>
              <a:rPr lang="en-US" altLang="ko-KR" dirty="0"/>
              <a:t>identity </a:t>
            </a:r>
            <a:r>
              <a:rPr lang="ko-KR" altLang="en-US" dirty="0"/>
              <a:t>연산으로 </a:t>
            </a:r>
            <a:r>
              <a:rPr lang="en-US" altLang="ko-KR" dirty="0"/>
              <a:t>v1</a:t>
            </a:r>
            <a:r>
              <a:rPr lang="ko-KR" altLang="en-US" dirty="0"/>
              <a:t>을 출력</a:t>
            </a:r>
          </a:p>
          <a:p>
            <a:endParaRPr lang="ko-KR" altLang="en-US" dirty="0"/>
          </a:p>
          <a:p>
            <a:r>
              <a:rPr lang="ko-KR" altLang="en-US" dirty="0"/>
              <a:t>즉 </a:t>
            </a:r>
            <a:r>
              <a:rPr lang="en-US" altLang="ko-KR" dirty="0"/>
              <a:t>v1</a:t>
            </a:r>
            <a:r>
              <a:rPr lang="ko-KR" altLang="en-US" dirty="0"/>
              <a:t>을 만들면</a:t>
            </a:r>
          </a:p>
          <a:p>
            <a:r>
              <a:rPr lang="ko-KR" altLang="en-US" dirty="0"/>
              <a:t>메모리 </a:t>
            </a:r>
            <a:r>
              <a:rPr lang="ko-KR" altLang="en-US" dirty="0" err="1"/>
              <a:t>어딘가에</a:t>
            </a:r>
            <a:r>
              <a:rPr lang="ko-KR" altLang="en-US" dirty="0"/>
              <a:t> 저장된 변수의 값 </a:t>
            </a:r>
            <a:r>
              <a:rPr lang="en-US" altLang="ko-KR" dirty="0"/>
              <a:t>v1_intial_value</a:t>
            </a:r>
            <a:r>
              <a:rPr lang="ko-KR" altLang="en-US" dirty="0"/>
              <a:t>를 노드에 할당</a:t>
            </a:r>
            <a:r>
              <a:rPr lang="en-US" altLang="ko-KR" dirty="0"/>
              <a:t>(v1_assign)</a:t>
            </a:r>
            <a:r>
              <a:rPr lang="ko-KR" altLang="en-US" dirty="0"/>
              <a:t>하고</a:t>
            </a:r>
          </a:p>
          <a:p>
            <a:r>
              <a:rPr lang="ko-KR" altLang="en-US" dirty="0"/>
              <a:t>변수의 값을 읽기 위한 노드</a:t>
            </a:r>
            <a:r>
              <a:rPr lang="en-US" altLang="ko-KR" dirty="0"/>
              <a:t>(v1/read)</a:t>
            </a:r>
            <a:r>
              <a:rPr lang="ko-KR" altLang="en-US" dirty="0"/>
              <a:t>를 만드는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18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Cost</a:t>
            </a:r>
            <a:r>
              <a:rPr lang="ko-KR" altLang="en-US" dirty="0"/>
              <a:t>가 가장 적은 값을 찾는 </a:t>
            </a:r>
            <a:r>
              <a:rPr lang="ko-KR" altLang="en-US" dirty="0" err="1"/>
              <a:t>것ㄱ이</a:t>
            </a:r>
            <a:r>
              <a:rPr lang="ko-KR" altLang="en-US" dirty="0"/>
              <a:t> </a:t>
            </a:r>
            <a:r>
              <a:rPr lang="en-US" altLang="ko-KR" dirty="0"/>
              <a:t>cost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0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Gradient Descent Method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미분 가능한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convex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optimum point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 가장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방법 중 하나이다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장점이라면 많은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매우 간단하고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차원과 공간으로 확장할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수렴성이 항상 보장된다는 것이지만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속도가 느리다는 단점이 존재한다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아이디어는 매우 간단하다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산 위에 우리가 서있다고 가정해보고 우리가 알 수 있는 정보는 내 위치와 내 주변 위치들의 높이 차이밖에 없다고 가정해보자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내가 산의 가장 낮은 위치로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내려가야하는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상황이라면 어떻게 내려가면 낮은 위치에 도달할 수 있을까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간단한 방법은 가장 기울기가 가파른 방향을 골라서 내려가는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그러다보면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언젠가는 기울기가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되는 지점에 도달하게 될 것이고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지점이 주변에서는 가장 낮은 지점이 될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산의 높이가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convex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가장 낮은 지점이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도달한 지점이 우리가 원했던 가장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지점이라는 것을 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알고리듬은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현재 위치에서의 가장 가파른 아래로 내려가는 기울기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−∇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f(x(k))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방향으로 이동하고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기울기를 계산하는 방식의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 algorithm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5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5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995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23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1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0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상수형 자료에 대해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상수형은 쉽게 말해 </a:t>
            </a:r>
            <a:r>
              <a:rPr lang="en-US" altLang="ko-KR" dirty="0"/>
              <a:t>pointer</a:t>
            </a:r>
            <a:r>
              <a:rPr lang="ko-KR" altLang="en-US" dirty="0"/>
              <a:t>라고 생각하면 편할 것 이라고 생각됩니다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우측 하단에 보시면</a:t>
            </a:r>
            <a:endParaRPr lang="en-US" altLang="ko-KR" dirty="0"/>
          </a:p>
          <a:p>
            <a:r>
              <a:rPr lang="ko-KR" altLang="en-US" dirty="0"/>
              <a:t>저희가 </a:t>
            </a:r>
            <a:r>
              <a:rPr lang="en-US" altLang="ko-KR" dirty="0"/>
              <a:t>g1</a:t>
            </a:r>
            <a:r>
              <a:rPr lang="ko-KR" altLang="en-US" dirty="0"/>
              <a:t>이라는 그래프를 만들고</a:t>
            </a:r>
            <a:endParaRPr lang="en-US" altLang="ko-KR" dirty="0"/>
          </a:p>
          <a:p>
            <a:r>
              <a:rPr lang="ko-KR" altLang="en-US" dirty="0"/>
              <a:t>그 그래프는 </a:t>
            </a:r>
            <a:r>
              <a:rPr lang="en-US" altLang="ko-KR" dirty="0"/>
              <a:t>c1</a:t>
            </a:r>
            <a:r>
              <a:rPr lang="ko-KR" altLang="en-US" dirty="0"/>
              <a:t>이란 이름을 가지고 속성</a:t>
            </a:r>
            <a:r>
              <a:rPr lang="en-US" altLang="ko-KR" dirty="0"/>
              <a:t>(</a:t>
            </a:r>
            <a:r>
              <a:rPr lang="en-US" altLang="ko-KR" dirty="0" err="1"/>
              <a:t>att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 err="1"/>
              <a:t>int</a:t>
            </a:r>
            <a:r>
              <a:rPr lang="en-US" altLang="ko-KR" dirty="0"/>
              <a:t> value 1</a:t>
            </a:r>
            <a:r>
              <a:rPr lang="ko-KR" altLang="en-US" dirty="0"/>
              <a:t>인 </a:t>
            </a:r>
            <a:r>
              <a:rPr lang="en-US" altLang="ko-KR" dirty="0"/>
              <a:t>tensor</a:t>
            </a:r>
            <a:r>
              <a:rPr lang="ko-KR" altLang="en-US" dirty="0"/>
              <a:t>를 갖습니다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c1</a:t>
            </a:r>
            <a:r>
              <a:rPr lang="ko-KR" altLang="en-US" dirty="0"/>
              <a:t>은 </a:t>
            </a:r>
            <a:r>
              <a:rPr lang="en-US" altLang="ko-KR" dirty="0" err="1"/>
              <a:t>tf.Tensor</a:t>
            </a:r>
            <a:r>
              <a:rPr lang="en-US" altLang="ko-KR" dirty="0"/>
              <a:t> </a:t>
            </a:r>
            <a:r>
              <a:rPr lang="ko-KR" altLang="en-US" dirty="0"/>
              <a:t>타입인데 이것은 그 안에 </a:t>
            </a:r>
            <a:r>
              <a:rPr lang="en-US" altLang="ko-KR" dirty="0"/>
              <a:t>tensor </a:t>
            </a:r>
            <a:r>
              <a:rPr lang="ko-KR" altLang="en-US" dirty="0"/>
              <a:t>값을 또 갖는 것을 의미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즉 </a:t>
            </a:r>
            <a:r>
              <a:rPr lang="en-US" altLang="ko-KR" dirty="0"/>
              <a:t>c1 </a:t>
            </a:r>
            <a:r>
              <a:rPr lang="ko-KR" altLang="en-US" dirty="0" err="1"/>
              <a:t>텐서와</a:t>
            </a:r>
            <a:r>
              <a:rPr lang="ko-KR" altLang="en-US" dirty="0"/>
              <a:t> </a:t>
            </a:r>
            <a:r>
              <a:rPr lang="en-US" altLang="ko-KR" dirty="0"/>
              <a:t>c1.op</a:t>
            </a:r>
            <a:r>
              <a:rPr lang="ko-KR" altLang="en-US" dirty="0"/>
              <a:t>의 노드 속성에 있는 </a:t>
            </a:r>
            <a:r>
              <a:rPr lang="ko-KR" altLang="en-US" dirty="0" err="1"/>
              <a:t>텐서가</a:t>
            </a:r>
            <a:endParaRPr lang="ko-KR" altLang="en-US" dirty="0"/>
          </a:p>
          <a:p>
            <a:r>
              <a:rPr lang="ko-KR" altLang="en-US" dirty="0"/>
              <a:t>다른 위치에서 같은 이름을 가지고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/>
              <a:t>sess.run</a:t>
            </a:r>
            <a:r>
              <a:rPr lang="ko-KR" altLang="en-US" dirty="0"/>
              <a:t>을 실행시킨 뒤에도 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c1</a:t>
            </a:r>
            <a:r>
              <a:rPr lang="ko-KR" altLang="en-US" dirty="0"/>
              <a:t>은 이전 </a:t>
            </a:r>
            <a:r>
              <a:rPr lang="ko-KR" altLang="en-US" dirty="0" err="1"/>
              <a:t>텐서</a:t>
            </a:r>
            <a:r>
              <a:rPr lang="ko-KR" altLang="en-US" dirty="0"/>
              <a:t> 타입 그대로 이며 실제 값을 출력할 수도 없음</a:t>
            </a:r>
          </a:p>
          <a:p>
            <a:r>
              <a:rPr lang="en-US" altLang="ko-KR" dirty="0"/>
              <a:t>c1</a:t>
            </a:r>
            <a:r>
              <a:rPr lang="ko-KR" altLang="en-US" dirty="0"/>
              <a:t>은 연산 노드를 가진 실행 대상을 가리킬 뿐 </a:t>
            </a:r>
            <a:r>
              <a:rPr lang="ko-KR" altLang="en-US" dirty="0" err="1"/>
              <a:t>캐싱된</a:t>
            </a:r>
            <a:r>
              <a:rPr lang="ko-KR" altLang="en-US" dirty="0"/>
              <a:t> 값을 갖고 있지 않기 때문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9C4AC-406A-47FC-A791-EF6C5F04F2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3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46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5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22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5C21C-7A5D-4F08-B490-79A380781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30BB5C-0A0E-4B7E-A4F5-CED638A6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04F24-BD0C-4984-B6BE-23FFC1C1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4DA93-E276-49BB-89D5-302B9F80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E2ED9-9AAC-4DD4-A734-ACEE6D4F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2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49BEC-A209-409A-8647-032DC794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C3694-329A-44AF-8227-4C8BE45F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91DAE-5D10-4C62-81BD-B8020D8A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6F90-370B-4648-8396-050F5541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C6507-4229-4C8C-85C4-7B5E854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8D2660-D4E6-4B50-82DC-D8507CB7926F}"/>
              </a:ext>
            </a:extLst>
          </p:cNvPr>
          <p:cNvCxnSpPr>
            <a:cxnSpLocks/>
          </p:cNvCxnSpPr>
          <p:nvPr userDrawn="1"/>
        </p:nvCxnSpPr>
        <p:spPr>
          <a:xfrm>
            <a:off x="628650" y="1690688"/>
            <a:ext cx="65151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9EFEEA06-367D-4178-9DA3-B373CB2BB299}"/>
              </a:ext>
            </a:extLst>
          </p:cNvPr>
          <p:cNvSpPr/>
          <p:nvPr userDrawn="1"/>
        </p:nvSpPr>
        <p:spPr>
          <a:xfrm rot="-5400000">
            <a:off x="7143750" y="1194595"/>
            <a:ext cx="992186" cy="992186"/>
          </a:xfrm>
          <a:prstGeom prst="donut">
            <a:avLst>
              <a:gd name="adj" fmla="val 791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Machine Learning icon에 대한 이미지 검색결과">
            <a:extLst>
              <a:ext uri="{FF2B5EF4-FFF2-40B4-BE49-F238E27FC236}">
                <a16:creationId xmlns:a16="http://schemas.microsoft.com/office/drawing/2014/main" id="{5BE86D47-8443-451A-9D8C-B7B2BD38E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34" y="1344553"/>
            <a:ext cx="685418" cy="6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07495F-033D-40DC-B383-67E7CDF721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5925" y="5665330"/>
            <a:ext cx="1139425" cy="10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6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2850-7402-4A7C-AF83-95A3FC72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902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E81EB-FE45-4F84-BBD8-52DE3C7B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2B528-D340-49A4-A245-E6C9B3B2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DDA10-FC47-4F04-986C-79B91294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09CF7E-037E-410C-B7C0-8D627BE8046B}"/>
              </a:ext>
            </a:extLst>
          </p:cNvPr>
          <p:cNvCxnSpPr>
            <a:cxnSpLocks/>
          </p:cNvCxnSpPr>
          <p:nvPr userDrawn="1"/>
        </p:nvCxnSpPr>
        <p:spPr>
          <a:xfrm>
            <a:off x="1129801" y="4194856"/>
            <a:ext cx="65151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B28F0C73-60B2-4015-BA1B-A4F2A84C26AD}"/>
              </a:ext>
            </a:extLst>
          </p:cNvPr>
          <p:cNvSpPr/>
          <p:nvPr userDrawn="1"/>
        </p:nvSpPr>
        <p:spPr>
          <a:xfrm rot="16200000">
            <a:off x="7644901" y="3698763"/>
            <a:ext cx="992186" cy="992186"/>
          </a:xfrm>
          <a:prstGeom prst="donut">
            <a:avLst>
              <a:gd name="adj" fmla="val 791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Machine Learning icon에 대한 이미지 검색결과">
            <a:extLst>
              <a:ext uri="{FF2B5EF4-FFF2-40B4-BE49-F238E27FC236}">
                <a16:creationId xmlns:a16="http://schemas.microsoft.com/office/drawing/2014/main" id="{0243510B-3E90-48DD-9602-1031827B6D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285" y="3848721"/>
            <a:ext cx="685418" cy="6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0F5FF-CBBD-4777-AFDF-65FFBE563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5925" y="5665330"/>
            <a:ext cx="1139425" cy="10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5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FB7BE-207F-4E04-A769-E74D6C51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A95E6-FAAC-430B-A4E4-8F1E6F19C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F8CB1-0A1E-443F-9B27-A3F2DBAB0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5F1B1-DFED-4DA8-A598-F24BBA0B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0DCA5-3F20-4EAF-AC2C-A3C98939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4D100-F9B5-4BF9-8363-17648DAD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31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7D3A-057A-47D4-A0F0-83F771BC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E7455-10CC-4D49-B6FA-398D162B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1028B-6836-49E7-A6D7-107EAFC4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55B311-5E99-4A96-A9FE-8EABFD544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3506BD-876F-41DE-8D0D-8A0B42E90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9F439-FC68-4230-9584-C1EBD38B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75482-D233-495E-9B23-01E0BC9A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361831-B783-47A3-9650-07D242C4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664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F00C-EDD2-4BBD-B3A2-77C7A468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E7EA5-7086-4024-B89C-B6EDDFDF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204CFA-FE09-4804-823C-470F9BE1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2BD024-15FC-458B-874B-841BFA7E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589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08E9C9-1549-45BC-B48F-E8734642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74C970-972A-430E-8404-6A937098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3C353-BDB0-44E1-BA6D-036C04DE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529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7E86-0468-4117-BC9A-B4B9AB33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8A57B-123A-4DA0-8813-957EC271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C71AE-DFCE-4E94-8224-F3F5D4339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07FB6-9212-4A74-B24B-8B4ADE29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58875-0DF6-4C7E-9202-17BEC631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21CC5-64CB-44E4-9838-3A3FE908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029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06E7-7862-495C-94AF-1B37C2DF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5353C3-C919-4633-9346-363BB2302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F004A-C727-4619-AADB-AE36B56AD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00722-8A45-41B6-879B-E442038B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9D6F1-32BC-4BA0-910D-88960AF1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6BED1-96D6-43B7-AEAF-547458D1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697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ED87-BA54-4284-AE0E-94F95969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FEC697-93DB-4DE9-BEE6-59F2DC65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E46B-FF24-4294-9608-F4C20422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3B5A2-7136-4BBD-8DC0-2950A513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27687-10BD-4D12-9381-1EFB9D3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28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D35010-1393-4D3F-8589-5A8F2DA5A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53C8F5-B59E-4B93-9747-5460900F9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5453F-BF69-49B2-A6F6-A13BEAB3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0168A-8065-49AC-B4F7-24D52DE2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E4127-FE81-4B62-824D-B4C4E586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048D-4B9D-44D4-8E39-BE9BD4E151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39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55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15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98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2B68-EDE8-4C85-8F90-BC23FE395B4F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CBC5-457D-49A0-B4EF-05F7E5CF59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419600-3C98-4D1B-B766-0D7BD64F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233B-3212-444F-BEEB-3A23266F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700B6-0C07-4D18-8663-8984C2F59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60BA-9F62-4A43-B43C-ED1B24E3D9EA}" type="datetimeFigureOut">
              <a:rPr lang="ko-KR" altLang="en-US" smtClean="0"/>
              <a:t>2018-01-06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6852C-147B-4A3C-92CE-436636010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318BA-D91C-489E-860F-8DC48D81D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38333D-3DCA-4FA8-90FB-A268D69B0E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52096"/>
            <a:ext cx="2616200" cy="56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4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oon 윤고딕 550_TT" panose="02090603020101020101" pitchFamily="18" charset="-127"/>
          <a:ea typeface="Yoon 윤고딕 550_TT" panose="0209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oon 윤고딕 540_TT" panose="02090603020101020101" pitchFamily="18" charset="-127"/>
          <a:ea typeface="Yoon 윤고딕 540_TT" panose="0209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oon 윤고딕 530_TT" panose="02090603020101020101" pitchFamily="18" charset="-127"/>
          <a:ea typeface="Yoon 윤고딕 530_TT" panose="0209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oon 윤고딕 520_TT" panose="02090603020101020101" pitchFamily="18" charset="-127"/>
          <a:ea typeface="Yoon 윤고딕 520_TT" panose="0209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3F2B49-8EE0-4FC2-B999-61DDFA34D3A2}"/>
              </a:ext>
            </a:extLst>
          </p:cNvPr>
          <p:cNvSpPr txBox="1"/>
          <p:nvPr/>
        </p:nvSpPr>
        <p:spPr>
          <a:xfrm>
            <a:off x="3075436" y="900219"/>
            <a:ext cx="29931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altLang="ko-KR" sz="4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ΑΩ</a:t>
            </a:r>
            <a:endParaRPr lang="en-US" altLang="ko-KR" sz="4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en-US" altLang="ko-KR" sz="3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 강의 발표자료</a:t>
            </a:r>
            <a:endParaRPr lang="en-US" altLang="ko-KR" sz="27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(Ch5. ~ Ch7.)</a:t>
            </a:r>
          </a:p>
          <a:p>
            <a:pPr algn="ctr"/>
            <a:endParaRPr lang="en-US" altLang="ko-KR" sz="27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김도희</a:t>
            </a:r>
            <a:r>
              <a:rPr lang="en-US" altLang="ko-KR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7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김나현</a:t>
            </a:r>
            <a:endParaRPr lang="en-US" altLang="ko-KR" sz="27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5F5D64B-0933-49AE-AA89-932D7AE9907C}"/>
              </a:ext>
            </a:extLst>
          </p:cNvPr>
          <p:cNvGrpSpPr/>
          <p:nvPr/>
        </p:nvGrpSpPr>
        <p:grpSpPr>
          <a:xfrm>
            <a:off x="3779162" y="4377204"/>
            <a:ext cx="1890473" cy="1752299"/>
            <a:chOff x="8130389" y="17918"/>
            <a:chExt cx="748259" cy="6935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066D2D-E555-452E-B982-85641CBCE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8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CFE8FBE3-FE98-4997-BEDB-9042417FE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384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C0C23-CB8D-47B1-8772-197E11A315A0}"/>
              </a:ext>
            </a:extLst>
          </p:cNvPr>
          <p:cNvSpPr txBox="1"/>
          <p:nvPr/>
        </p:nvSpPr>
        <p:spPr>
          <a:xfrm>
            <a:off x="692150" y="2085139"/>
            <a:ext cx="71865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란 무엇인가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수학에서 쓰이는 개념으로써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 계산을 단순화하기 위해 여러 같은 성질의 벡터를 한 행렬 안에 표기하고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그것을 단순화하여 표기한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형태라고 볼 수 있음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많은 데이터들을 효과적으로 처리하는 자료구조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다차원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array, list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이며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Numpy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확장판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8BA1D-5D5C-4DCA-8F1F-63F68463CC5E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CA449D-96FC-45C1-BAED-F8DC6212B767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0E52D2-DEEB-4057-8DE3-0C6D1019742F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F46AB42-04D6-419B-BEFB-8E59F1D9B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3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FDF74985-589C-42A1-AAEB-945C68FAC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262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D8BA1D-5D5C-4DCA-8F1F-63F68463CC5E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CA449D-96FC-45C1-BAED-F8DC6212B767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0E52D2-DEEB-4057-8DE3-0C6D1019742F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F46AB42-04D6-419B-BEFB-8E59F1D9B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3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FDF74985-589C-42A1-AAEB-945C68FAC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90" name="Picture 2" descr="http://cfile6.uf.tistory.com/image/2278874B5862600726E41F">
            <a:extLst>
              <a:ext uri="{FF2B5EF4-FFF2-40B4-BE49-F238E27FC236}">
                <a16:creationId xmlns:a16="http://schemas.microsoft.com/office/drawing/2014/main" id="{A6F18109-8804-43F1-B1C3-496519492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049464"/>
            <a:ext cx="7023096" cy="20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461A8C-9EA2-44CF-9628-B292B07F4788}"/>
              </a:ext>
            </a:extLst>
          </p:cNvPr>
          <p:cNvSpPr txBox="1"/>
          <p:nvPr/>
        </p:nvSpPr>
        <p:spPr>
          <a:xfrm>
            <a:off x="825500" y="4944845"/>
            <a:ext cx="586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수학적 물리적 의미에 대해 더 자세히 알고 싶다면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…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https://blog.naver.com/rlaghlfh/220914107525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35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22839-68AC-4F9A-83C0-816EAC6AD398}"/>
              </a:ext>
            </a:extLst>
          </p:cNvPr>
          <p:cNvSpPr txBox="1"/>
          <p:nvPr/>
        </p:nvSpPr>
        <p:spPr>
          <a:xfrm>
            <a:off x="476250" y="4305295"/>
            <a:ext cx="7976992" cy="239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Graph(Flow)=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계산을 쉽게 하기 위해서 각각의 연산을 쪼개고 이것을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화 한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Operation 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동작을 정의한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 : Mathematical Operation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Edge : Node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Node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연결한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Session : Operation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실행 환경을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capsule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화 한 것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실행시키는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runner)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Variables 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그래프의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파라미터를 저장하고 갱신하는데 사용되며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메모리 상에서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텐서를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저장하는 버퍼의 역할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D38E9-B570-421A-BCFE-F613C9C55498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0244DA-B738-4187-8467-AE3C856948DB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13B154-B3FF-4825-B9A6-E6FC28E95E93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869A4B0-3FEA-45B2-BA08-562A07E4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5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D5A5C0ED-E989-4C56-98B0-52AA59338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https://camo.githubusercontent.com/460f85a1776e2e0b15e602fad470b8aa7a0a4a88/687474703a2f2f692e696d6775722e636f6d2f397441645234642e706e67">
            <a:extLst>
              <a:ext uri="{FF2B5EF4-FFF2-40B4-BE49-F238E27FC236}">
                <a16:creationId xmlns:a16="http://schemas.microsoft.com/office/drawing/2014/main" id="{2FCAEF33-2BCF-4305-89D7-9E68ACEA3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1"/>
          <a:stretch/>
        </p:blipFill>
        <p:spPr bwMode="auto">
          <a:xfrm>
            <a:off x="1922502" y="1319214"/>
            <a:ext cx="5298995" cy="28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04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amo.githubusercontent.com/460f85a1776e2e0b15e602fad470b8aa7a0a4a88/687474703a2f2f692e696d6775722e636f6d2f397441645234642e706e67">
            <a:extLst>
              <a:ext uri="{FF2B5EF4-FFF2-40B4-BE49-F238E27FC236}">
                <a16:creationId xmlns:a16="http://schemas.microsoft.com/office/drawing/2014/main" id="{543A5A45-8545-458D-AE4F-291C8090A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502" y="1319213"/>
            <a:ext cx="5298995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B22839-68AC-4F9A-83C0-816EAC6AD398}"/>
              </a:ext>
            </a:extLst>
          </p:cNvPr>
          <p:cNvSpPr txBox="1"/>
          <p:nvPr/>
        </p:nvSpPr>
        <p:spPr>
          <a:xfrm>
            <a:off x="476250" y="4370671"/>
            <a:ext cx="7492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 데이터가 이동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(Flow)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하면서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operation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의해서 연산을 하고 이것을 연결시켜 하나의 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그리는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연산은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이루어지며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Graph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Session Context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들어가서 처리가 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operation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CPU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GPU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실행을 시킴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710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22839-68AC-4F9A-83C0-816EAC6AD398}"/>
              </a:ext>
            </a:extLst>
          </p:cNvPr>
          <p:cNvSpPr txBox="1"/>
          <p:nvPr/>
        </p:nvSpPr>
        <p:spPr>
          <a:xfrm>
            <a:off x="935148" y="2140088"/>
            <a:ext cx="68144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선언부와 실행부가 다르다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상에서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a=1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이라고 선언해도 이것은 추후에 반영되는 것이지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바로 변수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assign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된 것이 아님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즉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어떠한 동작에 대한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매커니즘에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대한 계획을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할당하여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표현한 것이 바로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내부적으로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protocol buffer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활용함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Protocol buffer : Google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만든 직렬화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 Structure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직렬화란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데이터를 파일로 저장하거나 네트워크로 전송하기 위하여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바이너리 스트림 형태로 저장하는 것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663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7D22AE-0839-4178-B89A-8FA76C41A77C}"/>
              </a:ext>
            </a:extLst>
          </p:cNvPr>
          <p:cNvSpPr txBox="1"/>
          <p:nvPr/>
        </p:nvSpPr>
        <p:spPr>
          <a:xfrm>
            <a:off x="539750" y="1628574"/>
            <a:ext cx="89466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 핵심 데이터 구조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Constant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상수형은 말 그대로 상수를 저장하는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데이타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fontAlgn="base"/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tf.constant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shape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='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Const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',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verify_shape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=False)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같은 형태로 정의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value 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상수의 값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상수의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데이타형이다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tf.float32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같이 실수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정수등의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데이타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타입을 정의</a:t>
            </a:r>
            <a:b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shape 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행렬의 차원을 정의한다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shape=[3,3]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정의해주면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상수는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3x3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행렬을 저장</a:t>
            </a:r>
            <a:b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 : name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 이 상수의 이름을 정의</a:t>
            </a:r>
          </a:p>
        </p:txBody>
      </p:sp>
    </p:spTree>
    <p:extLst>
      <p:ext uri="{BB962C8B-B14F-4D97-AF65-F5344CB8AC3E}">
        <p14:creationId xmlns:p14="http://schemas.microsoft.com/office/powerpoint/2010/main" val="216913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DF1162-AAF6-41A7-B1C0-9CDCE9BD6C0C}"/>
              </a:ext>
            </a:extLst>
          </p:cNvPr>
          <p:cNvSpPr txBox="1"/>
          <p:nvPr/>
        </p:nvSpPr>
        <p:spPr>
          <a:xfrm>
            <a:off x="803564" y="1662545"/>
            <a:ext cx="47997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import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as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tf.constant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([5],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tf.constant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([10],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tf.constant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([2],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 = a*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b+c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print d</a:t>
            </a:r>
          </a:p>
          <a:p>
            <a:endParaRPr lang="en-US" altLang="ko-KR" dirty="0">
              <a:solidFill>
                <a:srgbClr val="00B05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</a:p>
          <a:p>
            <a:endParaRPr lang="en-US" altLang="ko-KR" dirty="0">
              <a:solidFill>
                <a:srgbClr val="00B05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Tensor("add_8:0", shape=(1,), </a:t>
            </a:r>
            <a:r>
              <a:rPr lang="en-US" altLang="ko-KR" dirty="0" err="1"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=float32)</a:t>
            </a:r>
            <a:endParaRPr lang="ko-KR" altLang="en-US" dirty="0">
              <a:solidFill>
                <a:srgbClr val="00B05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FA26C5-1815-420F-99B0-C94B2592241B}"/>
              </a:ext>
            </a:extLst>
          </p:cNvPr>
          <p:cNvSpPr/>
          <p:nvPr/>
        </p:nvSpPr>
        <p:spPr>
          <a:xfrm>
            <a:off x="539750" y="1502137"/>
            <a:ext cx="5764068" cy="40890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4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DF1162-AAF6-41A7-B1C0-9CDCE9BD6C0C}"/>
              </a:ext>
            </a:extLst>
          </p:cNvPr>
          <p:cNvSpPr txBox="1"/>
          <p:nvPr/>
        </p:nvSpPr>
        <p:spPr>
          <a:xfrm>
            <a:off x="803564" y="1662545"/>
            <a:ext cx="39719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import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as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tf.constant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([5],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tf.constant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([10],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tf.constant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([2],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 = a*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b+c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tf.Session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 =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sess.run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(d)</a:t>
            </a:r>
          </a:p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print result</a:t>
            </a:r>
          </a:p>
          <a:p>
            <a:endParaRPr lang="en-US" altLang="ko-KR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</a:p>
          <a:p>
            <a:endParaRPr lang="en-US" altLang="ko-KR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[52.]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931041-63B4-4CF8-AF9E-41018B027C71}"/>
              </a:ext>
            </a:extLst>
          </p:cNvPr>
          <p:cNvSpPr/>
          <p:nvPr/>
        </p:nvSpPr>
        <p:spPr>
          <a:xfrm>
            <a:off x="651164" y="1496291"/>
            <a:ext cx="5001491" cy="4710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6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7D22AE-0839-4178-B89A-8FA76C41A77C}"/>
              </a:ext>
            </a:extLst>
          </p:cNvPr>
          <p:cNvSpPr txBox="1"/>
          <p:nvPr/>
        </p:nvSpPr>
        <p:spPr>
          <a:xfrm>
            <a:off x="539750" y="1628574"/>
            <a:ext cx="60004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 핵심 데이터 구조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Placeholder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학습용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데이타를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담는 그릇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tf.placeholder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dtype,shape,name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정의됨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Placeholder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학습용 데이터를 넣는 방법을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feeding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이라고 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170" name="Picture 2" descr="http://cfile21.uf.tistory.com/image/270C9F45584AB42D296501">
            <a:extLst>
              <a:ext uri="{FF2B5EF4-FFF2-40B4-BE49-F238E27FC236}">
                <a16:creationId xmlns:a16="http://schemas.microsoft.com/office/drawing/2014/main" id="{AEC94C87-73B4-40B1-86DE-F0528F091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69" y="4503309"/>
            <a:ext cx="4181466" cy="181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51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ABEFFF-0C87-437B-BA90-92A70C00670D}"/>
              </a:ext>
            </a:extLst>
          </p:cNvPr>
          <p:cNvSpPr txBox="1"/>
          <p:nvPr/>
        </p:nvSpPr>
        <p:spPr>
          <a:xfrm>
            <a:off x="692150" y="2036618"/>
            <a:ext cx="47562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import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as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input_data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[1,2,3,4,5]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tf.placeholder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 = x * 2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tf.Session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 = 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sess.run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y,feed_dict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={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x:input_data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})</a:t>
            </a:r>
            <a:endParaRPr lang="en-US" altLang="ko-KR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print result</a:t>
            </a:r>
          </a:p>
          <a:p>
            <a:endParaRPr lang="en-US" altLang="ko-KR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</a:p>
          <a:p>
            <a:endParaRPr lang="en-US" altLang="ko-KR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[2.   4.   6.   8.   10.]</a:t>
            </a:r>
            <a:endParaRPr lang="ko-KR" altLang="en-US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5B0B2D-ECA3-4F6D-99F1-4F26A457E1E9}"/>
              </a:ext>
            </a:extLst>
          </p:cNvPr>
          <p:cNvSpPr/>
          <p:nvPr/>
        </p:nvSpPr>
        <p:spPr>
          <a:xfrm>
            <a:off x="539750" y="1536280"/>
            <a:ext cx="5417705" cy="49026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7463B6-8399-4426-8CFE-E20B43A329F0}"/>
              </a:ext>
            </a:extLst>
          </p:cNvPr>
          <p:cNvSpPr txBox="1"/>
          <p:nvPr/>
        </p:nvSpPr>
        <p:spPr>
          <a:xfrm>
            <a:off x="551146" y="400050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0. 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2DFCD-F7E1-4D90-8ED6-3432A83233B5}"/>
              </a:ext>
            </a:extLst>
          </p:cNvPr>
          <p:cNvSpPr txBox="1"/>
          <p:nvPr/>
        </p:nvSpPr>
        <p:spPr>
          <a:xfrm>
            <a:off x="1092654" y="1718582"/>
            <a:ext cx="72384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Binary classification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Logistic regression: Sigmoid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Logistic regression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Cost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함수와 최소화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Multinomial classification</a:t>
            </a:r>
          </a:p>
          <a:p>
            <a:pPr marL="514350" indent="-514350">
              <a:buAutoNum type="arabicPeriod"/>
            </a:pPr>
            <a:r>
              <a:rPr lang="en-US" altLang="ko-KR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regression</a:t>
            </a:r>
          </a:p>
          <a:p>
            <a:pPr marL="514350" indent="-514350">
              <a:buAutoNum type="arabicPeriod"/>
            </a:pPr>
            <a:r>
              <a:rPr lang="en-US" altLang="ko-KR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regression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Cost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함수와 최소화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Learning rate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데이터 </a:t>
            </a:r>
            <a:r>
              <a:rPr lang="ko-KR" altLang="en-US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Overfitting </a:t>
            </a: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4B6A7FC-C77A-4E4D-AFA5-890A7C9BF787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4B6D074-FBA4-4901-94BB-3B7177C57CD8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2748BF2-B28E-49C1-8179-D55FE959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7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41FED971-5FC0-403D-BEA3-AA5C0A749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288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B7D22AE-0839-4178-B89A-8FA76C41A77C}"/>
              </a:ext>
            </a:extLst>
          </p:cNvPr>
          <p:cNvSpPr txBox="1"/>
          <p:nvPr/>
        </p:nvSpPr>
        <p:spPr>
          <a:xfrm>
            <a:off x="539750" y="1628574"/>
            <a:ext cx="7536294" cy="239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 핵심 데이터 구조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Variables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y=W*</a:t>
            </a:r>
            <a:r>
              <a:rPr lang="en-US" altLang="ko-KR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x+b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라는 학습용 가설이 </a:t>
            </a:r>
            <a:r>
              <a:rPr lang="ko-KR" alt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있을때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x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</a:t>
            </a:r>
            <a:r>
              <a:rPr lang="ko-KR" altLang="en-US" dirty="0" err="1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입력데이타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였다면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학습을 통해서 구해야 하는 값이 된다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 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이를 변수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(Variable)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이라고 하는데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변수형은 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Variable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형의 객체로 생성이 된다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endParaRPr lang="ko-KR" altLang="en-US" dirty="0">
              <a:solidFill>
                <a:srgbClr val="66666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D6E96-967B-434A-9796-686934E1A8D5}"/>
              </a:ext>
            </a:extLst>
          </p:cNvPr>
          <p:cNvSpPr txBox="1"/>
          <p:nvPr/>
        </p:nvSpPr>
        <p:spPr>
          <a:xfrm>
            <a:off x="588899" y="4498109"/>
            <a:ext cx="7583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tf.Variable.__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__(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initial_value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trainable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=True, 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collections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validate_shape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=True,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caching_device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</a:p>
          <a:p>
            <a:pPr fontAlgn="base"/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name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variable_def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expected_shape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=None, </a:t>
            </a:r>
          </a:p>
          <a:p>
            <a:pPr fontAlgn="base"/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import_scope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382363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E1847-77F5-4F8E-A068-B3D711160393}"/>
              </a:ext>
            </a:extLst>
          </p:cNvPr>
          <p:cNvSpPr txBox="1"/>
          <p:nvPr/>
        </p:nvSpPr>
        <p:spPr>
          <a:xfrm>
            <a:off x="539750" y="2273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C8AA5-6A40-4122-B4B5-4D7B393B5861}"/>
              </a:ext>
            </a:extLst>
          </p:cNvPr>
          <p:cNvSpPr txBox="1"/>
          <p:nvPr/>
        </p:nvSpPr>
        <p:spPr>
          <a:xfrm>
            <a:off x="724481" y="1752600"/>
            <a:ext cx="47562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import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as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input_data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[1,2,3,4,5]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tf.placeholder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tf.Variable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([2],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 = W*x</a:t>
            </a: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tf.Session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sess.run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y,feed_dict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={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x:input_data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})</a:t>
            </a: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print result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</a:p>
          <a:p>
            <a:endParaRPr lang="en-US" altLang="ko-KR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FailedPreconditionError</a:t>
            </a:r>
            <a:endParaRPr lang="en-US" altLang="ko-KR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0AA40-C924-420B-9C1D-241D86D440EC}"/>
              </a:ext>
            </a:extLst>
          </p:cNvPr>
          <p:cNvSpPr/>
          <p:nvPr/>
        </p:nvSpPr>
        <p:spPr>
          <a:xfrm>
            <a:off x="539750" y="1752600"/>
            <a:ext cx="6330950" cy="4556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8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5E1847-77F5-4F8E-A068-B3D711160393}"/>
              </a:ext>
            </a:extLst>
          </p:cNvPr>
          <p:cNvSpPr txBox="1"/>
          <p:nvPr/>
        </p:nvSpPr>
        <p:spPr>
          <a:xfrm>
            <a:off x="539750" y="2273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C8AA5-6A40-4122-B4B5-4D7B393B5861}"/>
              </a:ext>
            </a:extLst>
          </p:cNvPr>
          <p:cNvSpPr txBox="1"/>
          <p:nvPr/>
        </p:nvSpPr>
        <p:spPr>
          <a:xfrm>
            <a:off x="724481" y="1752600"/>
            <a:ext cx="47562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import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as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input_data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[1,2,3,4,5]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tf.placeholder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tf.Variable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([2],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dtype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=tf.float32)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 = W*x</a:t>
            </a: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tf.Session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tf.global_variables_initializer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sess.run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sess.run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y,feed_dict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={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x:input_data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})</a:t>
            </a:r>
          </a:p>
          <a:p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print result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</a:p>
          <a:p>
            <a:endParaRPr lang="en-US" altLang="ko-KR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[2.   4.   6.   8.   10.]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0AA40-C924-420B-9C1D-241D86D440EC}"/>
              </a:ext>
            </a:extLst>
          </p:cNvPr>
          <p:cNvSpPr/>
          <p:nvPr/>
        </p:nvSpPr>
        <p:spPr>
          <a:xfrm>
            <a:off x="539750" y="1752600"/>
            <a:ext cx="6330950" cy="46862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0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30D64F9-3662-43D5-A26C-294935C24216}"/>
              </a:ext>
            </a:extLst>
          </p:cNvPr>
          <p:cNvSpPr/>
          <p:nvPr/>
        </p:nvSpPr>
        <p:spPr>
          <a:xfrm>
            <a:off x="685791" y="2783508"/>
            <a:ext cx="2295525" cy="2024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B730C3-C106-4D36-820E-A00E4E001F8E}"/>
              </a:ext>
            </a:extLst>
          </p:cNvPr>
          <p:cNvSpPr txBox="1"/>
          <p:nvPr/>
        </p:nvSpPr>
        <p:spPr>
          <a:xfrm>
            <a:off x="539750" y="1628574"/>
            <a:ext cx="3620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 핵심 데이터 구조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E32730-DF3E-4359-92E9-B9CE748FACA3}"/>
              </a:ext>
            </a:extLst>
          </p:cNvPr>
          <p:cNvGrpSpPr/>
          <p:nvPr/>
        </p:nvGrpSpPr>
        <p:grpSpPr>
          <a:xfrm>
            <a:off x="1155147" y="2825816"/>
            <a:ext cx="1365631" cy="1762044"/>
            <a:chOff x="3026534" y="2547978"/>
            <a:chExt cx="1365631" cy="176204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31C7867-FEF6-47EF-AF0B-766728DA3340}"/>
                </a:ext>
              </a:extLst>
            </p:cNvPr>
            <p:cNvGrpSpPr/>
            <p:nvPr/>
          </p:nvGrpSpPr>
          <p:grpSpPr>
            <a:xfrm>
              <a:off x="3026534" y="2547978"/>
              <a:ext cx="1365631" cy="1762044"/>
              <a:chOff x="758582" y="2325046"/>
              <a:chExt cx="1365631" cy="17620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4EAFF16-45F3-4AF2-930B-B7600117EDAB}"/>
                  </a:ext>
                </a:extLst>
              </p:cNvPr>
              <p:cNvSpPr/>
              <p:nvPr/>
            </p:nvSpPr>
            <p:spPr>
              <a:xfrm>
                <a:off x="808522" y="2732879"/>
                <a:ext cx="269508" cy="2695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4192754-DB5B-44CA-99E1-BB070B24B28E}"/>
                  </a:ext>
                </a:extLst>
              </p:cNvPr>
              <p:cNvSpPr/>
              <p:nvPr/>
            </p:nvSpPr>
            <p:spPr>
              <a:xfrm>
                <a:off x="1345031" y="3140242"/>
                <a:ext cx="577516" cy="577516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8DD19-63C8-4321-A9F9-ACE0B8DFE8E6}"/>
                  </a:ext>
                </a:extLst>
              </p:cNvPr>
              <p:cNvSpPr txBox="1"/>
              <p:nvPr/>
            </p:nvSpPr>
            <p:spPr>
              <a:xfrm>
                <a:off x="1143367" y="3717758"/>
                <a:ext cx="9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err="1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Const</a:t>
                </a:r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1</a:t>
                </a:r>
                <a:endPara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B33AD5-98B0-4E58-BFCF-9C0BDC9E4F2F}"/>
                  </a:ext>
                </a:extLst>
              </p:cNvPr>
              <p:cNvSpPr txBox="1"/>
              <p:nvPr/>
            </p:nvSpPr>
            <p:spPr>
              <a:xfrm>
                <a:off x="758582" y="2325046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c1</a:t>
                </a:r>
                <a:endPara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C7A9A4-462E-421C-B785-BAEADA915DE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345982" y="3225319"/>
              <a:ext cx="351576" cy="22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E280A1C-16A4-4102-BE45-54C8945CCEBC}"/>
              </a:ext>
            </a:extLst>
          </p:cNvPr>
          <p:cNvSpPr txBox="1"/>
          <p:nvPr/>
        </p:nvSpPr>
        <p:spPr>
          <a:xfrm>
            <a:off x="831458" y="5229426"/>
            <a:ext cx="3607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g1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tf.Graph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 g1.as_default():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c1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tf.constant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(1, name="c1")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89459-E2B0-4D59-A1C7-7440D721EF8F}"/>
              </a:ext>
            </a:extLst>
          </p:cNvPr>
          <p:cNvSpPr txBox="1"/>
          <p:nvPr/>
        </p:nvSpPr>
        <p:spPr>
          <a:xfrm>
            <a:off x="855785" y="2090239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Constant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B2DA34-1F8F-4858-A1A0-396CEA5AC8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9608" b="48736"/>
          <a:stretch/>
        </p:blipFill>
        <p:spPr>
          <a:xfrm>
            <a:off x="4679974" y="2964525"/>
            <a:ext cx="2295525" cy="3573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8A8BA37-4586-4947-8A71-97DCE2A3DF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736" r="9751"/>
          <a:stretch/>
        </p:blipFill>
        <p:spPr>
          <a:xfrm>
            <a:off x="6837840" y="3046204"/>
            <a:ext cx="1836318" cy="34722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26DDF5-C6E9-4523-8FC9-C78E8E07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0292" y="1611931"/>
            <a:ext cx="2334133" cy="10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9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F11AB8-AE43-4B90-8A81-A03469A34DA6}"/>
              </a:ext>
            </a:extLst>
          </p:cNvPr>
          <p:cNvSpPr/>
          <p:nvPr/>
        </p:nvSpPr>
        <p:spPr>
          <a:xfrm>
            <a:off x="600279" y="2039021"/>
            <a:ext cx="3612236" cy="3430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A447A6-AE2D-4EFA-B66D-99F080ACD429}"/>
              </a:ext>
            </a:extLst>
          </p:cNvPr>
          <p:cNvSpPr txBox="1"/>
          <p:nvPr/>
        </p:nvSpPr>
        <p:spPr>
          <a:xfrm>
            <a:off x="550392" y="5722922"/>
            <a:ext cx="4860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g2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tf.Graph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 g2.as_default():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v1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tf.Variable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initial_value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=1, name="v1")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4FC930-2270-489A-B26F-D3F47992A2CC}"/>
              </a:ext>
            </a:extLst>
          </p:cNvPr>
          <p:cNvSpPr/>
          <p:nvPr/>
        </p:nvSpPr>
        <p:spPr>
          <a:xfrm>
            <a:off x="1441222" y="2505646"/>
            <a:ext cx="269508" cy="269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031BCC-1027-4DEF-B8BA-600819D6CD5E}"/>
              </a:ext>
            </a:extLst>
          </p:cNvPr>
          <p:cNvSpPr/>
          <p:nvPr/>
        </p:nvSpPr>
        <p:spPr>
          <a:xfrm>
            <a:off x="1977731" y="2913009"/>
            <a:ext cx="577516" cy="5775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557A2-DC04-44F0-A7AE-E2B50C3DFCF3}"/>
              </a:ext>
            </a:extLst>
          </p:cNvPr>
          <p:cNvSpPr txBox="1"/>
          <p:nvPr/>
        </p:nvSpPr>
        <p:spPr>
          <a:xfrm>
            <a:off x="1637855" y="3490525"/>
            <a:ext cx="12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V1/Assign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FA596-8AB3-4119-B104-D228E86F796D}"/>
              </a:ext>
            </a:extLst>
          </p:cNvPr>
          <p:cNvSpPr txBox="1"/>
          <p:nvPr/>
        </p:nvSpPr>
        <p:spPr>
          <a:xfrm>
            <a:off x="1391282" y="20978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84CEFB-8EFE-4CB0-A48F-46C7C02DF4BE}"/>
              </a:ext>
            </a:extLst>
          </p:cNvPr>
          <p:cNvSpPr/>
          <p:nvPr/>
        </p:nvSpPr>
        <p:spPr>
          <a:xfrm>
            <a:off x="3177881" y="3113034"/>
            <a:ext cx="577516" cy="5775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1134B59-D0BC-4866-A592-357D35C1D6CF}"/>
              </a:ext>
            </a:extLst>
          </p:cNvPr>
          <p:cNvSpPr/>
          <p:nvPr/>
        </p:nvSpPr>
        <p:spPr>
          <a:xfrm>
            <a:off x="2705140" y="4225147"/>
            <a:ext cx="577516" cy="5775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59D19C-0E5E-4DDF-9980-869946A38FB9}"/>
              </a:ext>
            </a:extLst>
          </p:cNvPr>
          <p:cNvSpPr/>
          <p:nvPr/>
        </p:nvSpPr>
        <p:spPr>
          <a:xfrm>
            <a:off x="1287218" y="4225147"/>
            <a:ext cx="577516" cy="5775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C886C-450F-412A-8581-D3FE51159B0A}"/>
              </a:ext>
            </a:extLst>
          </p:cNvPr>
          <p:cNvSpPr txBox="1"/>
          <p:nvPr/>
        </p:nvSpPr>
        <p:spPr>
          <a:xfrm>
            <a:off x="2940805" y="2698806"/>
            <a:ext cx="10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V1/read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F62A9-5A6B-4E03-BEAF-315940A1F1AE}"/>
              </a:ext>
            </a:extLst>
          </p:cNvPr>
          <p:cNvSpPr txBox="1"/>
          <p:nvPr/>
        </p:nvSpPr>
        <p:spPr>
          <a:xfrm>
            <a:off x="698526" y="4937800"/>
            <a:ext cx="175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V1/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initial_value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A230C1-41D2-4B5C-AC5E-6EC803C300A6}"/>
              </a:ext>
            </a:extLst>
          </p:cNvPr>
          <p:cNvSpPr txBox="1"/>
          <p:nvPr/>
        </p:nvSpPr>
        <p:spPr>
          <a:xfrm>
            <a:off x="2802146" y="4937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DD021FF-7127-4CA2-9C83-9384D5BFE527}"/>
              </a:ext>
            </a:extLst>
          </p:cNvPr>
          <p:cNvCxnSpPr>
            <a:cxnSpLocks/>
          </p:cNvCxnSpPr>
          <p:nvPr/>
        </p:nvCxnSpPr>
        <p:spPr>
          <a:xfrm>
            <a:off x="1717137" y="2780374"/>
            <a:ext cx="351576" cy="22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64E868E-DA71-4FD5-AC18-D5EB50D07FB5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1780159" y="3855815"/>
            <a:ext cx="197572" cy="45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7437BA-9323-426A-BFBF-572525C56876}"/>
              </a:ext>
            </a:extLst>
          </p:cNvPr>
          <p:cNvCxnSpPr>
            <a:cxnSpLocks/>
          </p:cNvCxnSpPr>
          <p:nvPr/>
        </p:nvCxnSpPr>
        <p:spPr>
          <a:xfrm flipH="1" flipV="1">
            <a:off x="2485144" y="3879374"/>
            <a:ext cx="299970" cy="43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F17FE0-D308-4DD5-8685-62DBEE911775}"/>
              </a:ext>
            </a:extLst>
          </p:cNvPr>
          <p:cNvCxnSpPr>
            <a:cxnSpLocks/>
          </p:cNvCxnSpPr>
          <p:nvPr/>
        </p:nvCxnSpPr>
        <p:spPr>
          <a:xfrm flipV="1">
            <a:off x="3180480" y="3869749"/>
            <a:ext cx="262193" cy="43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F01A6-E668-4549-A5F9-FD237C96E32E}"/>
              </a:ext>
            </a:extLst>
          </p:cNvPr>
          <p:cNvSpPr txBox="1"/>
          <p:nvPr/>
        </p:nvSpPr>
        <p:spPr>
          <a:xfrm>
            <a:off x="600279" y="465316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2C4AE5-9A6C-4917-8861-55EED5AB5ECB}"/>
              </a:ext>
            </a:extLst>
          </p:cNvPr>
          <p:cNvSpPr txBox="1"/>
          <p:nvPr/>
        </p:nvSpPr>
        <p:spPr>
          <a:xfrm>
            <a:off x="1520760" y="323326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22750A-A631-45E3-B652-A41823B6C211}"/>
              </a:ext>
            </a:extLst>
          </p:cNvPr>
          <p:cNvSpPr txBox="1"/>
          <p:nvPr/>
        </p:nvSpPr>
        <p:spPr>
          <a:xfrm>
            <a:off x="2561368" y="472983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③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335FE1-ED6A-4C73-8673-28AA3CE661B1}"/>
              </a:ext>
            </a:extLst>
          </p:cNvPr>
          <p:cNvSpPr txBox="1"/>
          <p:nvPr/>
        </p:nvSpPr>
        <p:spPr>
          <a:xfrm>
            <a:off x="2830315" y="238728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④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2F7A6C-22C3-4DC0-8FB8-9EE8232ED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061" y="2551504"/>
            <a:ext cx="1728931" cy="4027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BCF234-6029-40A5-B5AB-AB40BB5BB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572" y="3298044"/>
            <a:ext cx="1707124" cy="3212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073454-9B97-4D7B-BCF7-3973A681B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473" y="1356367"/>
            <a:ext cx="2723038" cy="11055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8DEFC9-75B9-4A7A-B88F-1B47A879A96D}"/>
              </a:ext>
            </a:extLst>
          </p:cNvPr>
          <p:cNvSpPr txBox="1"/>
          <p:nvPr/>
        </p:nvSpPr>
        <p:spPr>
          <a:xfrm>
            <a:off x="606400" y="1549905"/>
            <a:ext cx="110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Variables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60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F11AB8-AE43-4B90-8A81-A03469A34DA6}"/>
              </a:ext>
            </a:extLst>
          </p:cNvPr>
          <p:cNvSpPr/>
          <p:nvPr/>
        </p:nvSpPr>
        <p:spPr>
          <a:xfrm>
            <a:off x="600279" y="2039021"/>
            <a:ext cx="3612236" cy="3430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469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Tensorflow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A447A6-AE2D-4EFA-B66D-99F080ACD429}"/>
              </a:ext>
            </a:extLst>
          </p:cNvPr>
          <p:cNvSpPr txBox="1"/>
          <p:nvPr/>
        </p:nvSpPr>
        <p:spPr>
          <a:xfrm>
            <a:off x="550392" y="5722922"/>
            <a:ext cx="4860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g2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tf.Graph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()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with g2.as_default():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v1 =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tf.Variable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initial_value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=1, name="v1")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4FC930-2270-489A-B26F-D3F47992A2CC}"/>
              </a:ext>
            </a:extLst>
          </p:cNvPr>
          <p:cNvSpPr/>
          <p:nvPr/>
        </p:nvSpPr>
        <p:spPr>
          <a:xfrm>
            <a:off x="1441222" y="2505646"/>
            <a:ext cx="269508" cy="269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031BCC-1027-4DEF-B8BA-600819D6CD5E}"/>
              </a:ext>
            </a:extLst>
          </p:cNvPr>
          <p:cNvSpPr/>
          <p:nvPr/>
        </p:nvSpPr>
        <p:spPr>
          <a:xfrm>
            <a:off x="1977731" y="2913009"/>
            <a:ext cx="577516" cy="5775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557A2-DC04-44F0-A7AE-E2B50C3DFCF3}"/>
              </a:ext>
            </a:extLst>
          </p:cNvPr>
          <p:cNvSpPr txBox="1"/>
          <p:nvPr/>
        </p:nvSpPr>
        <p:spPr>
          <a:xfrm>
            <a:off x="1637855" y="3490525"/>
            <a:ext cx="12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V1/Assign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FA596-8AB3-4119-B104-D228E86F796D}"/>
              </a:ext>
            </a:extLst>
          </p:cNvPr>
          <p:cNvSpPr txBox="1"/>
          <p:nvPr/>
        </p:nvSpPr>
        <p:spPr>
          <a:xfrm>
            <a:off x="1391282" y="20978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084CEFB-8EFE-4CB0-A48F-46C7C02DF4BE}"/>
              </a:ext>
            </a:extLst>
          </p:cNvPr>
          <p:cNvSpPr/>
          <p:nvPr/>
        </p:nvSpPr>
        <p:spPr>
          <a:xfrm>
            <a:off x="3177881" y="3113034"/>
            <a:ext cx="577516" cy="5775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1134B59-D0BC-4866-A592-357D35C1D6CF}"/>
              </a:ext>
            </a:extLst>
          </p:cNvPr>
          <p:cNvSpPr/>
          <p:nvPr/>
        </p:nvSpPr>
        <p:spPr>
          <a:xfrm>
            <a:off x="2705140" y="4225147"/>
            <a:ext cx="577516" cy="5775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59D19C-0E5E-4DDF-9980-869946A38FB9}"/>
              </a:ext>
            </a:extLst>
          </p:cNvPr>
          <p:cNvSpPr/>
          <p:nvPr/>
        </p:nvSpPr>
        <p:spPr>
          <a:xfrm>
            <a:off x="1287218" y="4225147"/>
            <a:ext cx="577516" cy="5775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7C886C-450F-412A-8581-D3FE51159B0A}"/>
              </a:ext>
            </a:extLst>
          </p:cNvPr>
          <p:cNvSpPr txBox="1"/>
          <p:nvPr/>
        </p:nvSpPr>
        <p:spPr>
          <a:xfrm>
            <a:off x="2940805" y="2698806"/>
            <a:ext cx="10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V1/read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F62A9-5A6B-4E03-BEAF-315940A1F1AE}"/>
              </a:ext>
            </a:extLst>
          </p:cNvPr>
          <p:cNvSpPr txBox="1"/>
          <p:nvPr/>
        </p:nvSpPr>
        <p:spPr>
          <a:xfrm>
            <a:off x="698526" y="4937800"/>
            <a:ext cx="175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V1/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initial_value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A230C1-41D2-4B5C-AC5E-6EC803C300A6}"/>
              </a:ext>
            </a:extLst>
          </p:cNvPr>
          <p:cNvSpPr txBox="1"/>
          <p:nvPr/>
        </p:nvSpPr>
        <p:spPr>
          <a:xfrm>
            <a:off x="2802146" y="49378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DD021FF-7127-4CA2-9C83-9384D5BFE527}"/>
              </a:ext>
            </a:extLst>
          </p:cNvPr>
          <p:cNvCxnSpPr>
            <a:cxnSpLocks/>
          </p:cNvCxnSpPr>
          <p:nvPr/>
        </p:nvCxnSpPr>
        <p:spPr>
          <a:xfrm>
            <a:off x="1717137" y="2780374"/>
            <a:ext cx="351576" cy="22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64E868E-DA71-4FD5-AC18-D5EB50D07FB5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1780159" y="3855815"/>
            <a:ext cx="197572" cy="45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7437BA-9323-426A-BFBF-572525C56876}"/>
              </a:ext>
            </a:extLst>
          </p:cNvPr>
          <p:cNvCxnSpPr>
            <a:cxnSpLocks/>
          </p:cNvCxnSpPr>
          <p:nvPr/>
        </p:nvCxnSpPr>
        <p:spPr>
          <a:xfrm flipH="1" flipV="1">
            <a:off x="2485144" y="3879374"/>
            <a:ext cx="299970" cy="43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F17FE0-D308-4DD5-8685-62DBEE911775}"/>
              </a:ext>
            </a:extLst>
          </p:cNvPr>
          <p:cNvCxnSpPr>
            <a:cxnSpLocks/>
          </p:cNvCxnSpPr>
          <p:nvPr/>
        </p:nvCxnSpPr>
        <p:spPr>
          <a:xfrm flipV="1">
            <a:off x="3180480" y="3869749"/>
            <a:ext cx="262193" cy="43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F01A6-E668-4549-A5F9-FD237C96E32E}"/>
              </a:ext>
            </a:extLst>
          </p:cNvPr>
          <p:cNvSpPr txBox="1"/>
          <p:nvPr/>
        </p:nvSpPr>
        <p:spPr>
          <a:xfrm>
            <a:off x="600279" y="465316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2C4AE5-9A6C-4917-8861-55EED5AB5ECB}"/>
              </a:ext>
            </a:extLst>
          </p:cNvPr>
          <p:cNvSpPr txBox="1"/>
          <p:nvPr/>
        </p:nvSpPr>
        <p:spPr>
          <a:xfrm>
            <a:off x="1520760" y="323326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22750A-A631-45E3-B652-A41823B6C211}"/>
              </a:ext>
            </a:extLst>
          </p:cNvPr>
          <p:cNvSpPr txBox="1"/>
          <p:nvPr/>
        </p:nvSpPr>
        <p:spPr>
          <a:xfrm>
            <a:off x="2561368" y="472983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③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335FE1-ED6A-4C73-8673-28AA3CE661B1}"/>
              </a:ext>
            </a:extLst>
          </p:cNvPr>
          <p:cNvSpPr txBox="1"/>
          <p:nvPr/>
        </p:nvSpPr>
        <p:spPr>
          <a:xfrm>
            <a:off x="2830315" y="238728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④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2F7A6C-22C3-4DC0-8FB8-9EE8232ED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061" y="2551504"/>
            <a:ext cx="1728931" cy="4027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BCF234-6029-40A5-B5AB-AB40BB5BB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572" y="3298044"/>
            <a:ext cx="1707124" cy="3212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073454-9B97-4D7B-BCF7-3973A681B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473" y="1356367"/>
            <a:ext cx="2723038" cy="110559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8DEFC9-75B9-4A7A-B88F-1B47A879A96D}"/>
              </a:ext>
            </a:extLst>
          </p:cNvPr>
          <p:cNvSpPr txBox="1"/>
          <p:nvPr/>
        </p:nvSpPr>
        <p:spPr>
          <a:xfrm>
            <a:off x="606400" y="1549905"/>
            <a:ext cx="110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Variables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43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7E0DB0-6D1E-4960-9665-42281875BDF7}"/>
              </a:ext>
            </a:extLst>
          </p:cNvPr>
          <p:cNvSpPr txBox="1"/>
          <p:nvPr/>
        </p:nvSpPr>
        <p:spPr>
          <a:xfrm>
            <a:off x="539750" y="419100"/>
            <a:ext cx="514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Linear Regression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FA532-ECFE-4B9F-95DA-D413BD39D4C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7A1EE-129A-4499-9D15-2115A3CE000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147BF7-4B0C-43F5-9EA1-4155F64E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4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E66C9139-41B3-4AF3-9CFD-7BB2399F3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B730C3-C106-4D36-820E-A00E4E001F8E}"/>
              </a:ext>
            </a:extLst>
          </p:cNvPr>
          <p:cNvSpPr txBox="1"/>
          <p:nvPr/>
        </p:nvSpPr>
        <p:spPr>
          <a:xfrm>
            <a:off x="539750" y="2062571"/>
            <a:ext cx="5138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Regression(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의미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回歸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돌아감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To where? To mean, average(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평균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Linear Regression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이란 평균에 회귀하게끔 식을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기준으로 선을 만드는 것</a:t>
            </a:r>
          </a:p>
        </p:txBody>
      </p:sp>
      <p:pic>
        <p:nvPicPr>
          <p:cNvPr id="1026" name="Picture 2" descr="https://upload.wikimedia.org/wikipedia/commons/thumb/b/be/Normdist_regression.png/300px-Normdist_regression.png">
            <a:extLst>
              <a:ext uri="{FF2B5EF4-FFF2-40B4-BE49-F238E27FC236}">
                <a16:creationId xmlns:a16="http://schemas.microsoft.com/office/drawing/2014/main" id="{C203575A-86D4-496D-B9BE-B63765EA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382506"/>
            <a:ext cx="2857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Shape 158">
            <a:extLst>
              <a:ext uri="{FF2B5EF4-FFF2-40B4-BE49-F238E27FC236}">
                <a16:creationId xmlns:a16="http://schemas.microsoft.com/office/drawing/2014/main" id="{0A3C9C7B-371C-41AF-B6E1-6C6D6214D61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6840" y="4033817"/>
            <a:ext cx="1992000" cy="29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01F6EB-E86F-43CD-8EAF-F763FC344542}"/>
              </a:ext>
            </a:extLst>
          </p:cNvPr>
          <p:cNvGrpSpPr/>
          <p:nvPr/>
        </p:nvGrpSpPr>
        <p:grpSpPr>
          <a:xfrm>
            <a:off x="610598" y="4558844"/>
            <a:ext cx="5503430" cy="1531006"/>
            <a:chOff x="606425" y="5259676"/>
            <a:chExt cx="5503430" cy="1531006"/>
          </a:xfrm>
        </p:grpSpPr>
        <p:pic>
          <p:nvPicPr>
            <p:cNvPr id="20" name="Shape 159">
              <a:extLst>
                <a:ext uri="{FF2B5EF4-FFF2-40B4-BE49-F238E27FC236}">
                  <a16:creationId xmlns:a16="http://schemas.microsoft.com/office/drawing/2014/main" id="{511FECD0-0E43-4390-A701-2A451E1AE93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96840" y="5259676"/>
              <a:ext cx="3703500" cy="66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67D82E-D81E-49BA-A00D-BAFCC62DCE72}"/>
                </a:ext>
              </a:extLst>
            </p:cNvPr>
            <p:cNvSpPr txBox="1"/>
            <p:nvPr/>
          </p:nvSpPr>
          <p:spPr>
            <a:xfrm>
              <a:off x="606425" y="6144351"/>
              <a:ext cx="55034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Cost = how fit the line to our training data</a:t>
              </a:r>
            </a:p>
            <a:p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우리의 모델이 실제 데이터와 얼마나 </a:t>
              </a:r>
              <a:r>
                <a:rPr lang="ko-KR" altLang="en-US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다른가를</a:t>
              </a:r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나타내는 값</a:t>
              </a:r>
              <a:endParaRPr lang="ko-KR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2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5850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Cost minimization Algorithm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C709E0-6B08-45CF-9D67-81DDFEA96E99}"/>
              </a:ext>
            </a:extLst>
          </p:cNvPr>
          <p:cNvGrpSpPr/>
          <p:nvPr/>
        </p:nvGrpSpPr>
        <p:grpSpPr>
          <a:xfrm>
            <a:off x="481266" y="1834577"/>
            <a:ext cx="4748051" cy="3121701"/>
            <a:chOff x="3677975" y="72575"/>
            <a:chExt cx="4748051" cy="3121701"/>
          </a:xfrm>
        </p:grpSpPr>
        <p:pic>
          <p:nvPicPr>
            <p:cNvPr id="10" name="Shape 174">
              <a:extLst>
                <a:ext uri="{FF2B5EF4-FFF2-40B4-BE49-F238E27FC236}">
                  <a16:creationId xmlns:a16="http://schemas.microsoft.com/office/drawing/2014/main" id="{91B6293E-2E46-4D0F-9574-1C43DB9557E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64620" y="1564209"/>
              <a:ext cx="1245600" cy="2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176">
              <a:extLst>
                <a:ext uri="{FF2B5EF4-FFF2-40B4-BE49-F238E27FC236}">
                  <a16:creationId xmlns:a16="http://schemas.microsoft.com/office/drawing/2014/main" id="{3D606DD5-1BB1-4E99-8A38-B9EA3899218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43900" y="72575"/>
              <a:ext cx="4182126" cy="3121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177">
              <a:extLst>
                <a:ext uri="{FF2B5EF4-FFF2-40B4-BE49-F238E27FC236}">
                  <a16:creationId xmlns:a16="http://schemas.microsoft.com/office/drawing/2014/main" id="{C75F5012-3ACB-409B-97B8-0BA5039688AA}"/>
                </a:ext>
              </a:extLst>
            </p:cNvPr>
            <p:cNvSpPr txBox="1"/>
            <p:nvPr/>
          </p:nvSpPr>
          <p:spPr>
            <a:xfrm>
              <a:off x="8015475" y="2836050"/>
              <a:ext cx="3285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</a:t>
              </a:r>
            </a:p>
          </p:txBody>
        </p:sp>
        <p:sp>
          <p:nvSpPr>
            <p:cNvPr id="13" name="Shape 178">
              <a:extLst>
                <a:ext uri="{FF2B5EF4-FFF2-40B4-BE49-F238E27FC236}">
                  <a16:creationId xmlns:a16="http://schemas.microsoft.com/office/drawing/2014/main" id="{C3AD7B7E-89EA-4238-90ED-D8A237266DC2}"/>
                </a:ext>
              </a:extLst>
            </p:cNvPr>
            <p:cNvSpPr txBox="1"/>
            <p:nvPr/>
          </p:nvSpPr>
          <p:spPr>
            <a:xfrm>
              <a:off x="3677975" y="328125"/>
              <a:ext cx="12771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n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cost (W)</a:t>
              </a:r>
            </a:p>
          </p:txBody>
        </p:sp>
      </p:grpSp>
      <p:pic>
        <p:nvPicPr>
          <p:cNvPr id="14" name="Shape 191">
            <a:extLst>
              <a:ext uri="{FF2B5EF4-FFF2-40B4-BE49-F238E27FC236}">
                <a16:creationId xmlns:a16="http://schemas.microsoft.com/office/drawing/2014/main" id="{7C71541F-E682-4CAD-83E7-DC3D59CF42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79366" y="5303162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47DE83-81C1-412B-B2AF-F639AC7F3D72}"/>
              </a:ext>
            </a:extLst>
          </p:cNvPr>
          <p:cNvSpPr txBox="1"/>
          <p:nvPr/>
        </p:nvSpPr>
        <p:spPr>
          <a:xfrm>
            <a:off x="5350037" y="1967049"/>
            <a:ext cx="32816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Gradient descent algorithm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경사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하강법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위치를 기준으로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경사도를 따라서 움직임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가장 가파르게 움직이는 곳으로 감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가장 낮은 곳에서 멈춤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경사도를 구하는 것은 미분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DE5224A-9865-4F93-9A8C-6B6BB702B03F}"/>
              </a:ext>
            </a:extLst>
          </p:cNvPr>
          <p:cNvCxnSpPr>
            <a:cxnSpLocks/>
          </p:cNvCxnSpPr>
          <p:nvPr/>
        </p:nvCxnSpPr>
        <p:spPr>
          <a:xfrm flipH="1">
            <a:off x="3381376" y="4000503"/>
            <a:ext cx="658665" cy="568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D398E18-09AA-4D67-B892-79B33B758C91}"/>
              </a:ext>
            </a:extLst>
          </p:cNvPr>
          <p:cNvCxnSpPr>
            <a:cxnSpLocks/>
          </p:cNvCxnSpPr>
          <p:nvPr/>
        </p:nvCxnSpPr>
        <p:spPr>
          <a:xfrm flipH="1">
            <a:off x="4362450" y="2628903"/>
            <a:ext cx="257176" cy="6302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1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5850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Cost minimization Algorithm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http://sanghyukchun.github.io/images/post/63-4.png">
            <a:extLst>
              <a:ext uri="{FF2B5EF4-FFF2-40B4-BE49-F238E27FC236}">
                <a16:creationId xmlns:a16="http://schemas.microsoft.com/office/drawing/2014/main" id="{3A7507C4-FE31-4ACB-8DE9-8EAE247BB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75"/>
          <a:stretch/>
        </p:blipFill>
        <p:spPr bwMode="auto">
          <a:xfrm>
            <a:off x="539750" y="1606256"/>
            <a:ext cx="7791450" cy="257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4E68D-81D7-4465-8E6F-7269B09F2D99}"/>
              </a:ext>
            </a:extLst>
          </p:cNvPr>
          <p:cNvSpPr txBox="1"/>
          <p:nvPr/>
        </p:nvSpPr>
        <p:spPr>
          <a:xfrm>
            <a:off x="845126" y="1302319"/>
            <a:ext cx="141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Learnig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rate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5D72-5DA3-45FE-804F-DFFBF3D50478}"/>
              </a:ext>
            </a:extLst>
          </p:cNvPr>
          <p:cNvSpPr txBox="1"/>
          <p:nvPr/>
        </p:nvSpPr>
        <p:spPr>
          <a:xfrm>
            <a:off x="526469" y="4304641"/>
            <a:ext cx="2890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Learning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rate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너무 작으면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수렴을 하는데 까지의 시간이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너무 오래 걸림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63F72-0BB8-41E5-ACBE-4668BA86791C}"/>
              </a:ext>
            </a:extLst>
          </p:cNvPr>
          <p:cNvSpPr txBox="1"/>
          <p:nvPr/>
        </p:nvSpPr>
        <p:spPr>
          <a:xfrm>
            <a:off x="4615586" y="4290786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Learning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rate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크면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최적해를 찾는 것이 아니라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계속해서 발산할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07D3E-646E-4E02-848D-6B1ED81027C7}"/>
              </a:ext>
            </a:extLst>
          </p:cNvPr>
          <p:cNvSpPr txBox="1"/>
          <p:nvPr/>
        </p:nvSpPr>
        <p:spPr>
          <a:xfrm>
            <a:off x="443818" y="6124059"/>
            <a:ext cx="380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http://sanghyukchun.github.io/63/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4707A-37AD-45DC-9A58-60D7FE048231}"/>
              </a:ext>
            </a:extLst>
          </p:cNvPr>
          <p:cNvSpPr txBox="1"/>
          <p:nvPr/>
        </p:nvSpPr>
        <p:spPr>
          <a:xfrm>
            <a:off x="443818" y="5535766"/>
            <a:ext cx="825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Andrew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ng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교수는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0.001 -&gt; 0.003 -&gt; 0.01 -&gt; 0.03 -&gt; 0.1 -&gt; 0.3 -&gt; 1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식으로 조정</a:t>
            </a:r>
          </a:p>
        </p:txBody>
      </p:sp>
    </p:spTree>
    <p:extLst>
      <p:ext uri="{BB962C8B-B14F-4D97-AF65-F5344CB8AC3E}">
        <p14:creationId xmlns:p14="http://schemas.microsoft.com/office/powerpoint/2010/main" val="1514604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5850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Cost minimization Algorithm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4654C7-287D-473A-B986-CB4BEFA5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2397280"/>
            <a:ext cx="3898900" cy="2309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BC977-3F2A-4F1C-B9F0-1ADDFFAF6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628" y="1992529"/>
            <a:ext cx="3765261" cy="2647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4605D7-3300-4675-A470-B3A92FADB9A9}"/>
              </a:ext>
            </a:extLst>
          </p:cNvPr>
          <p:cNvSpPr txBox="1"/>
          <p:nvPr/>
        </p:nvSpPr>
        <p:spPr>
          <a:xfrm>
            <a:off x="827732" y="1934275"/>
            <a:ext cx="204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Convex function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A4541-6366-495E-8AD4-565B31979F07}"/>
              </a:ext>
            </a:extLst>
          </p:cNvPr>
          <p:cNvSpPr txBox="1"/>
          <p:nvPr/>
        </p:nvSpPr>
        <p:spPr>
          <a:xfrm>
            <a:off x="331929" y="3470564"/>
            <a:ext cx="6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cost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E1662-5690-475D-80CB-0656FFC0512F}"/>
              </a:ext>
            </a:extLst>
          </p:cNvPr>
          <p:cNvSpPr txBox="1"/>
          <p:nvPr/>
        </p:nvSpPr>
        <p:spPr>
          <a:xfrm>
            <a:off x="1632317" y="422068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D183B-7A5F-46CA-A5DF-401B10DFF79E}"/>
              </a:ext>
            </a:extLst>
          </p:cNvPr>
          <p:cNvSpPr txBox="1"/>
          <p:nvPr/>
        </p:nvSpPr>
        <p:spPr>
          <a:xfrm>
            <a:off x="3554776" y="40572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062E011-237C-4B17-9DEA-C3D55911C5B2}"/>
              </a:ext>
            </a:extLst>
          </p:cNvPr>
          <p:cNvSpPr/>
          <p:nvPr/>
        </p:nvSpPr>
        <p:spPr>
          <a:xfrm>
            <a:off x="2265680" y="399796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435873-E904-42BB-97CF-0163B2027B4D}"/>
              </a:ext>
            </a:extLst>
          </p:cNvPr>
          <p:cNvSpPr/>
          <p:nvPr/>
        </p:nvSpPr>
        <p:spPr>
          <a:xfrm>
            <a:off x="3307080" y="365523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9E72EDC-98B0-4221-9BDC-F891FF1EAB59}"/>
              </a:ext>
            </a:extLst>
          </p:cNvPr>
          <p:cNvSpPr/>
          <p:nvPr/>
        </p:nvSpPr>
        <p:spPr>
          <a:xfrm>
            <a:off x="2214880" y="3146820"/>
            <a:ext cx="101600" cy="101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331E4D-02FE-453D-A4F7-75AFE582D399}"/>
              </a:ext>
            </a:extLst>
          </p:cNvPr>
          <p:cNvSpPr/>
          <p:nvPr/>
        </p:nvSpPr>
        <p:spPr>
          <a:xfrm>
            <a:off x="2113280" y="3209715"/>
            <a:ext cx="101600" cy="101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07AAD-269B-42A5-9A3F-9E656F68CBB1}"/>
              </a:ext>
            </a:extLst>
          </p:cNvPr>
          <p:cNvSpPr txBox="1"/>
          <p:nvPr/>
        </p:nvSpPr>
        <p:spPr>
          <a:xfrm flipH="1">
            <a:off x="761692" y="5148278"/>
            <a:ext cx="3477128" cy="3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시작점에 따라 최종 값이 달라짐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D8C7F9-673E-49F9-B237-4D00EECDDCE5}"/>
              </a:ext>
            </a:extLst>
          </p:cNvPr>
          <p:cNvSpPr txBox="1"/>
          <p:nvPr/>
        </p:nvSpPr>
        <p:spPr>
          <a:xfrm flipH="1">
            <a:off x="4972628" y="4954312"/>
            <a:ext cx="347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우리의 모델을 따라 그래프를 그리면 최종적으로 하나의 값에 수렴하게끔 되어있음 </a:t>
            </a:r>
          </a:p>
        </p:txBody>
      </p:sp>
    </p:spTree>
    <p:extLst>
      <p:ext uri="{BB962C8B-B14F-4D97-AF65-F5344CB8AC3E}">
        <p14:creationId xmlns:p14="http://schemas.microsoft.com/office/powerpoint/2010/main" val="89724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980B3A2-5CC7-4B1E-A4E7-5CFECE0FBCDD}"/>
              </a:ext>
            </a:extLst>
          </p:cNvPr>
          <p:cNvSpPr txBox="1"/>
          <p:nvPr/>
        </p:nvSpPr>
        <p:spPr>
          <a:xfrm>
            <a:off x="539750" y="419100"/>
            <a:ext cx="422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3F5C21-F27D-42F9-9E26-FF9F110F4559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26E99F-4FCD-4DD8-895D-C46D79BE01F2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179C440-39F9-40C6-A22E-3DA82B2F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0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59C248DB-EF9E-4BA8-BFA1-8E0B63837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9BC65-8BFD-4DED-B719-277214500173}"/>
              </a:ext>
            </a:extLst>
          </p:cNvPr>
          <p:cNvSpPr txBox="1"/>
          <p:nvPr/>
        </p:nvSpPr>
        <p:spPr>
          <a:xfrm>
            <a:off x="676275" y="1771650"/>
            <a:ext cx="70784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Mulitnomial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classification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여러 개의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class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들을 예측하는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classification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e.g.)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학점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A, B, C, F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 가지 방법은 여러 개의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binary classification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나누어 해결하는 방법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classification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Multinomial classification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한 형태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61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662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Multi-variable Linear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BFF1773-C472-45BD-82CB-53CA7A292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2958443"/>
            <a:ext cx="8172450" cy="543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A65C76-1EBF-4DA4-B97D-1F1DA49EB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599" y="1680751"/>
            <a:ext cx="2416752" cy="6005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962393-D492-432D-94F7-3BD58B94C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99" y="3920836"/>
            <a:ext cx="8328025" cy="20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0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662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Multi-variable Linear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268A7D-92E9-47AB-956E-2D1EBE098C42}"/>
              </a:ext>
            </a:extLst>
          </p:cNvPr>
          <p:cNvSpPr txBox="1"/>
          <p:nvPr/>
        </p:nvSpPr>
        <p:spPr>
          <a:xfrm>
            <a:off x="539750" y="1638300"/>
            <a:ext cx="156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BroadCasting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A5124-A5B6-4DBF-AFD2-A6FA217E123D}"/>
              </a:ext>
            </a:extLst>
          </p:cNvPr>
          <p:cNvSpPr txBox="1"/>
          <p:nvPr/>
        </p:nvSpPr>
        <p:spPr>
          <a:xfrm>
            <a:off x="589025" y="2379107"/>
            <a:ext cx="65277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wX+b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형태에서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2*3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w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3*1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 때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이에 대한 연산 값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wX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2*1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1*1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행렬이라면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더했을 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자동으로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2*1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행렬으로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바꿔주는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브로드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캐스팅은 행렬 연산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덧셈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뺄셈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곱셈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차원이 맞지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않을때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행렬을 자동으로 늘려줘서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(Stretch)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차원을 맞춰주는 개념으로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늘리는 것은 가능하지만 줄이는 것은 불가능</a:t>
            </a:r>
            <a:b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843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662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Multi-variable Linear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 descr="http://cfile6.uf.tistory.com/image/2536044F5861E086211339">
            <a:extLst>
              <a:ext uri="{FF2B5EF4-FFF2-40B4-BE49-F238E27FC236}">
                <a16:creationId xmlns:a16="http://schemas.microsoft.com/office/drawing/2014/main" id="{1B49BAA3-1D66-498F-A31A-30904046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536280"/>
            <a:ext cx="48958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cfile8.uf.tistory.com/image/2546A54F5861E08A176368">
            <a:extLst>
              <a:ext uri="{FF2B5EF4-FFF2-40B4-BE49-F238E27FC236}">
                <a16:creationId xmlns:a16="http://schemas.microsoft.com/office/drawing/2014/main" id="{14077E0B-CF9C-441A-905B-FEC714D5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660775"/>
            <a:ext cx="40290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6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662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5. Multi-variable Linear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 descr="http://cfile6.uf.tistory.com/image/2536044F5861E086211339">
            <a:extLst>
              <a:ext uri="{FF2B5EF4-FFF2-40B4-BE49-F238E27FC236}">
                <a16:creationId xmlns:a16="http://schemas.microsoft.com/office/drawing/2014/main" id="{1B49BAA3-1D66-498F-A31A-30904046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536280"/>
            <a:ext cx="48958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cfile8.uf.tistory.com/image/2546A54F5861E08A176368">
            <a:extLst>
              <a:ext uri="{FF2B5EF4-FFF2-40B4-BE49-F238E27FC236}">
                <a16:creationId xmlns:a16="http://schemas.microsoft.com/office/drawing/2014/main" id="{14077E0B-CF9C-441A-905B-FEC714D5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660775"/>
            <a:ext cx="40290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63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445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Plus </a:t>
            </a:r>
            <a:r>
              <a:rPr lang="el-GR" altLang="ko-KR" sz="3200" dirty="0"/>
              <a:t>α</a:t>
            </a:r>
            <a:r>
              <a:rPr lang="en-US" altLang="ko-KR" sz="3200" dirty="0"/>
              <a:t>: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Feature Scaling</a:t>
            </a:r>
            <a:r>
              <a:rPr lang="en-US" altLang="ko-KR" sz="3200" dirty="0"/>
              <a:t> 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0794301-A1C1-47FD-AACC-13DCDB70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50367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dirty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모든 </a:t>
            </a:r>
            <a:r>
              <a:rPr lang="en-US" altLang="ko-KR" dirty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feature </a:t>
            </a:r>
            <a:r>
              <a:rPr lang="ko-KR" altLang="en-US" dirty="0"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들의 범위를 비슷하게 조정해보자 </a:t>
            </a:r>
            <a:endParaRPr lang="en-US" altLang="ko-KR" dirty="0"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9A730-3763-43D9-9F29-478267957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891" y="3002940"/>
            <a:ext cx="5549690" cy="24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55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4459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Plus </a:t>
            </a:r>
            <a:r>
              <a:rPr lang="el-GR" altLang="ko-KR" sz="3200" dirty="0"/>
              <a:t>α</a:t>
            </a:r>
            <a:r>
              <a:rPr lang="en-US" altLang="ko-KR" sz="3200" dirty="0"/>
              <a:t>: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Feature Scaling</a:t>
            </a:r>
            <a:r>
              <a:rPr lang="en-US" altLang="ko-KR" sz="3200" dirty="0"/>
              <a:t> 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7C1F9E2C-ED34-45F3-97F3-A2B8F77AD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6902681" cy="4351338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altLang="ko-KR" dirty="0"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 </a:t>
                </a:r>
                <a:r>
                  <a:rPr lang="ko-KR" altLang="en-US" dirty="0"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최댓값 기반</a:t>
                </a:r>
                <a:endParaRPr lang="en-US" altLang="ko-KR" dirty="0"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 marL="457200" lvl="1" indent="0">
                  <a:buNone/>
                </a:pPr>
                <a:r>
                  <a:rPr lang="ko-KR" altLang="en-US" dirty="0"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모든 값 들을 해당 </a:t>
                </a:r>
                <a:r>
                  <a:rPr lang="en-US" altLang="ko-KR" dirty="0"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feature</a:t>
                </a:r>
                <a:r>
                  <a:rPr lang="ko-KR" altLang="en-US" dirty="0"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의 최댓값으로 나눔</a:t>
                </a:r>
                <a:endParaRPr lang="en-US" altLang="ko-KR" dirty="0"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300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dirty="0"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Mean normalization</a:t>
                </a:r>
              </a:p>
              <a:p>
                <a:pPr marL="457200" lvl="1" indent="0">
                  <a:buNone/>
                </a:pPr>
                <a:r>
                  <a:rPr lang="ko-KR" altLang="en-US" dirty="0"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모든 값 들에서 해당 </a:t>
                </a:r>
                <a:r>
                  <a:rPr lang="en-US" altLang="ko-KR" dirty="0"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feature</a:t>
                </a:r>
                <a:r>
                  <a:rPr lang="ko-KR" altLang="en-US" dirty="0"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의 평균 값을 뺀 다음 해당 </a:t>
                </a:r>
                <a:r>
                  <a:rPr lang="en-US" altLang="ko-KR" dirty="0"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feature</a:t>
                </a:r>
                <a:r>
                  <a:rPr lang="ko-KR" altLang="en-US" dirty="0"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의 표준편차로 나눔</a:t>
                </a:r>
                <a:endParaRPr lang="en-US" altLang="ko-KR" dirty="0"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𝑓𝑒𝑎𝑡𝑢𝑟𝑒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3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7C1F9E2C-ED34-45F3-97F3-A2B8F77AD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6902681" cy="4351338"/>
              </a:xfrm>
              <a:blipFill>
                <a:blip r:embed="rId4"/>
                <a:stretch>
                  <a:fillRect l="-150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952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4696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Plus </a:t>
            </a:r>
            <a:r>
              <a:rPr lang="el-GR" altLang="ko-KR" sz="3200" dirty="0"/>
              <a:t>α</a:t>
            </a:r>
            <a:r>
              <a:rPr lang="en-US" altLang="ko-KR" sz="3200" dirty="0"/>
              <a:t>: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Normal Equation</a:t>
            </a:r>
            <a:r>
              <a:rPr lang="en-US" altLang="ko-KR" sz="3200" dirty="0"/>
              <a:t> 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A79EF5AC-D4D4-4712-930D-FF1E524F2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6192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Yoon 윤고딕 540_TT" panose="02090603020101020101" pitchFamily="18" charset="-127"/>
                    <a:ea typeface="Yoon 윤고딕 540_TT" panose="02090603020101020101" pitchFamily="18" charset="-127"/>
                    <a:cs typeface="+mn-cs"/>
                  </a:rPr>
                  <a:t>Gradient Descent </a:t>
                </a:r>
              </a:p>
              <a:p>
                <a:pPr marL="457200" marR="0" lvl="1" indent="0" algn="l" defTabSz="914400" rtl="0" eaLnBrk="1" fontAlgn="auto" latinLnBrk="1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+mn-cs"/>
                  </a:rPr>
                  <a:t>반복하면서 특정 값에 수렴해 가는 알고리즘</a:t>
                </a:r>
                <a:endPara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+mn-cs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oon 윤고딕 540_TT" panose="02090603020101020101" pitchFamily="18" charset="-127"/>
                  <a:ea typeface="Yoon 윤고딕 540_TT" panose="02090603020101020101" pitchFamily="18" charset="-127"/>
                  <a:cs typeface="+mn-cs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Yoon 윤고딕 540_TT" panose="02090603020101020101" pitchFamily="18" charset="-127"/>
                    <a:ea typeface="Yoon 윤고딕 540_TT" panose="02090603020101020101" pitchFamily="18" charset="-127"/>
                    <a:cs typeface="+mn-cs"/>
                  </a:rPr>
                  <a:t>Normal</a:t>
                </a:r>
                <a:r>
                  <a:rPr kumimoji="0" lang="ko-KR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Yoon 윤고딕 540_TT" panose="02090603020101020101" pitchFamily="18" charset="-127"/>
                    <a:ea typeface="Yoon 윤고딕 540_TT" panose="02090603020101020101" pitchFamily="18" charset="-127"/>
                    <a:cs typeface="+mn-cs"/>
                  </a:rPr>
                  <a:t> </a:t>
                </a:r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Yoon 윤고딕 540_TT" panose="02090603020101020101" pitchFamily="18" charset="-127"/>
                    <a:ea typeface="Yoon 윤고딕 540_TT" panose="02090603020101020101" pitchFamily="18" charset="-127"/>
                    <a:cs typeface="+mn-cs"/>
                  </a:rPr>
                  <a:t>Equation</a:t>
                </a:r>
              </a:p>
              <a:p>
                <a:pPr marL="457200" marR="0" lvl="1" indent="0" algn="l" defTabSz="914400" rtl="0" eaLnBrk="1" fontAlgn="auto" latinLnBrk="1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ko-KR" sz="32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Yoon 윤고딕 530_TT" panose="02090603020101020101" pitchFamily="18" charset="-127"/>
                  <a:cs typeface="+mn-cs"/>
                </a:endParaRPr>
              </a:p>
              <a:p>
                <a:pPr marL="457200" marR="0" lvl="1" indent="0" algn="l" defTabSz="914400" rtl="0" eaLnBrk="1" fontAlgn="auto" latinLnBrk="1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ko-KR" sz="32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Yoon 윤고딕 530_TT" panose="02090603020101020101" pitchFamily="18" charset="-127"/>
                  <a:cs typeface="+mn-cs"/>
                </a:endParaRPr>
              </a:p>
              <a:p>
                <a:pPr marL="457200" marR="0" lvl="1" indent="0" algn="l" defTabSz="914400" rtl="0" eaLnBrk="1" fontAlgn="auto" latinLnBrk="1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𝑊</m:t>
                      </m:r>
                      <m:r>
                        <a:rPr kumimoji="0" lang="en-US" altLang="ko-K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ko-K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0" lang="en-US" altLang="ko-K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ko-K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0" lang="en-US" altLang="ko-K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ko-K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ko-K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ko-K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US" altLang="ko-K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0" lang="en-US" altLang="ko-K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ko-K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+mn-cs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oon 윤고딕 540_TT" panose="02090603020101020101" pitchFamily="18" charset="-127"/>
                  <a:ea typeface="Yoon 윤고딕 540_TT" panose="02090603020101020101" pitchFamily="18" charset="-127"/>
                  <a:cs typeface="+mn-cs"/>
                </a:endParaRPr>
              </a:p>
              <a:p>
                <a:pPr marL="228600" marR="0" lvl="0" indent="-22860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oon 윤고딕 540_TT" panose="02090603020101020101" pitchFamily="18" charset="-127"/>
                  <a:ea typeface="Yoon 윤고딕 540_TT" panose="02090603020101020101" pitchFamily="18" charset="-127"/>
                  <a:cs typeface="+mn-cs"/>
                </a:endParaRPr>
              </a:p>
              <a:p>
                <a:pPr marL="457200" marR="0" lvl="1" indent="0" algn="l" defTabSz="914400" rtl="0" eaLnBrk="1" fontAlgn="auto" latinLnBrk="1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oon 윤고딕 540_TT" panose="02090603020101020101" pitchFamily="18" charset="-127"/>
                  <a:ea typeface="Yoon 윤고딕 540_TT" panose="02090603020101020101" pitchFamily="18" charset="-127"/>
                  <a:cs typeface="+mn-cs"/>
                </a:endParaRPr>
              </a:p>
              <a:p>
                <a:pPr marL="0" marR="0" lvl="0" indent="0" algn="just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Yoon 윤고딕 540_TT" panose="02090603020101020101" pitchFamily="18" charset="-127"/>
                    <a:ea typeface="Yoon 윤고딕 540_TT" panose="02090603020101020101" pitchFamily="18" charset="-127"/>
                    <a:cs typeface="+mn-cs"/>
                  </a:rPr>
                  <a:t>  </a:t>
                </a:r>
                <a:endPara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Yoon 윤고딕 540_TT" panose="02090603020101020101" pitchFamily="18" charset="-127"/>
                  <a:ea typeface="Yoon 윤고딕 540_TT" panose="02090603020101020101" pitchFamily="18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A79EF5AC-D4D4-4712-930D-FF1E524F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6192960"/>
              </a:xfrm>
              <a:prstGeom prst="rect">
                <a:avLst/>
              </a:prstGeom>
              <a:blipFill>
                <a:blip r:embed="rId4"/>
                <a:stretch>
                  <a:fillRect l="-1314" t="-1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3EA742-D397-4CDD-828E-269CA91F6290}"/>
                  </a:ext>
                </a:extLst>
              </p:cNvPr>
              <p:cNvSpPr txBox="1"/>
              <p:nvPr/>
            </p:nvSpPr>
            <p:spPr>
              <a:xfrm>
                <a:off x="1107578" y="3752876"/>
                <a:ext cx="185198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ko-KR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altLang="ko-KR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∗</m:t>
                      </m:r>
                      <m:r>
                        <a:rPr kumimoji="0" lang="en-US" altLang="ko-KR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𝑊</m:t>
                      </m:r>
                    </m:oMath>
                  </m:oMathPara>
                </a14:m>
                <a:endParaRPr kumimoji="0" lang="en-US" altLang="ko-KR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3EA742-D397-4CDD-828E-269CA91F6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78" y="3752876"/>
                <a:ext cx="18519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6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4696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Plus </a:t>
            </a:r>
            <a:r>
              <a:rPr lang="el-GR" altLang="ko-KR" sz="3200" dirty="0"/>
              <a:t>α</a:t>
            </a:r>
            <a:r>
              <a:rPr lang="en-US" altLang="ko-KR" sz="3200" dirty="0"/>
              <a:t>: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Normal Equation</a:t>
            </a:r>
            <a:r>
              <a:rPr lang="en-US" altLang="ko-KR" sz="3200" dirty="0"/>
              <a:t> 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내용 개체 틀 7">
            <a:extLst>
              <a:ext uri="{FF2B5EF4-FFF2-40B4-BE49-F238E27FC236}">
                <a16:creationId xmlns:a16="http://schemas.microsoft.com/office/drawing/2014/main" id="{74C6D377-B7D6-42D5-81BB-43D299CC847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07578" y="2757587"/>
          <a:ext cx="7262448" cy="2465044"/>
        </p:xfrm>
        <a:graphic>
          <a:graphicData uri="http://schemas.openxmlformats.org/drawingml/2006/table">
            <a:tbl>
              <a:tblPr/>
              <a:tblGrid>
                <a:gridCol w="3631224">
                  <a:extLst>
                    <a:ext uri="{9D8B030D-6E8A-4147-A177-3AD203B41FA5}">
                      <a16:colId xmlns:a16="http://schemas.microsoft.com/office/drawing/2014/main" val="1496465564"/>
                    </a:ext>
                  </a:extLst>
                </a:gridCol>
                <a:gridCol w="3631224">
                  <a:extLst>
                    <a:ext uri="{9D8B030D-6E8A-4147-A177-3AD203B41FA5}">
                      <a16:colId xmlns:a16="http://schemas.microsoft.com/office/drawing/2014/main" val="2275201953"/>
                    </a:ext>
                  </a:extLst>
                </a:gridCol>
              </a:tblGrid>
              <a:tr h="6162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Gradient Descent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Normal Equation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57459"/>
                  </a:ext>
                </a:extLst>
              </a:tr>
              <a:tr h="6162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ko-KR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alpha</a:t>
                      </a:r>
                      <a:r>
                        <a:rPr lang="ko-KR" altLang="en-US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를 선택해야함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ko-KR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alpha</a:t>
                      </a:r>
                      <a:r>
                        <a:rPr lang="ko-KR" altLang="en-US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를 선택할 필요 없음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3727"/>
                  </a:ext>
                </a:extLst>
              </a:tr>
              <a:tr h="6162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ko-KR" altLang="en-US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반복 연산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ko-KR" altLang="en-US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반복 연산 없음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460942"/>
                  </a:ext>
                </a:extLst>
              </a:tr>
              <a:tr h="6162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ko-KR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r>
                        <a:rPr lang="ko-KR" altLang="en-US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이 클 때 잘 작동함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n</a:t>
                      </a:r>
                      <a:r>
                        <a:rPr lang="ko-KR" altLang="en-US" dirty="0">
                          <a:effectLst/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이 크면 느림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0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31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F602-48AE-4BBE-B1D1-D912001324ED}"/>
              </a:ext>
            </a:extLst>
          </p:cNvPr>
          <p:cNvSpPr txBox="1"/>
          <p:nvPr/>
        </p:nvSpPr>
        <p:spPr>
          <a:xfrm>
            <a:off x="539750" y="419100"/>
            <a:ext cx="3504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Plus </a:t>
            </a:r>
            <a:r>
              <a:rPr lang="el-GR" altLang="ko-KR" sz="3200" dirty="0"/>
              <a:t>α</a:t>
            </a:r>
            <a:r>
              <a:rPr lang="en-US" altLang="ko-KR" sz="3200" dirty="0"/>
              <a:t>: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발표 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Team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2E4E6426-4154-4563-85F3-92A8AFFF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ko-KR" altLang="en-US" dirty="0"/>
              <a:t> 스터디 회원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김나현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김도희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김동원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김세형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김해수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안상호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이연주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장영빈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전소영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 err="1"/>
              <a:t>제정현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F14022-2829-4993-B2F7-86DE87BFC641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30382B-0BF7-45CD-9590-8BC5023198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376E24F-DDAC-4D55-9F33-4941AE858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6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12321A90-5DB2-4FF8-819F-634F851A7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9385D0-87EF-443E-ADF7-A91BE261B3C9}"/>
              </a:ext>
            </a:extLst>
          </p:cNvPr>
          <p:cNvCxnSpPr>
            <a:cxnSpLocks/>
          </p:cNvCxnSpPr>
          <p:nvPr/>
        </p:nvCxnSpPr>
        <p:spPr>
          <a:xfrm>
            <a:off x="402774" y="4256314"/>
            <a:ext cx="0" cy="2242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D4ACBE-5EC4-432E-8114-FAC75B8E3B7E}"/>
              </a:ext>
            </a:extLst>
          </p:cNvPr>
          <p:cNvCxnSpPr>
            <a:cxnSpLocks/>
          </p:cNvCxnSpPr>
          <p:nvPr/>
        </p:nvCxnSpPr>
        <p:spPr>
          <a:xfrm>
            <a:off x="261259" y="6161314"/>
            <a:ext cx="2188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하트 10">
            <a:extLst>
              <a:ext uri="{FF2B5EF4-FFF2-40B4-BE49-F238E27FC236}">
                <a16:creationId xmlns:a16="http://schemas.microsoft.com/office/drawing/2014/main" id="{41FB5C7D-F3BC-4ECA-9BBC-D3D8517EFD11}"/>
              </a:ext>
            </a:extLst>
          </p:cNvPr>
          <p:cNvSpPr/>
          <p:nvPr/>
        </p:nvSpPr>
        <p:spPr>
          <a:xfrm>
            <a:off x="571505" y="5687785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7B5D082A-A9D9-45CB-A531-1F757F1A67C7}"/>
              </a:ext>
            </a:extLst>
          </p:cNvPr>
          <p:cNvSpPr/>
          <p:nvPr/>
        </p:nvSpPr>
        <p:spPr>
          <a:xfrm>
            <a:off x="887189" y="5757181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D983ADED-47BD-4BCB-8526-4C5BA53F8804}"/>
              </a:ext>
            </a:extLst>
          </p:cNvPr>
          <p:cNvSpPr/>
          <p:nvPr/>
        </p:nvSpPr>
        <p:spPr>
          <a:xfrm>
            <a:off x="723905" y="5391149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8CFBA543-EA06-46ED-9877-DB9BA575F9FB}"/>
              </a:ext>
            </a:extLst>
          </p:cNvPr>
          <p:cNvSpPr/>
          <p:nvPr/>
        </p:nvSpPr>
        <p:spPr>
          <a:xfrm>
            <a:off x="971562" y="4510766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741C9C58-08D4-46FB-B2D1-EEB29879FF11}"/>
              </a:ext>
            </a:extLst>
          </p:cNvPr>
          <p:cNvSpPr/>
          <p:nvPr/>
        </p:nvSpPr>
        <p:spPr>
          <a:xfrm>
            <a:off x="1417879" y="4420958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53F10FB0-5BE7-4A3F-9E35-038C9B9E7F77}"/>
              </a:ext>
            </a:extLst>
          </p:cNvPr>
          <p:cNvSpPr/>
          <p:nvPr/>
        </p:nvSpPr>
        <p:spPr>
          <a:xfrm>
            <a:off x="1276362" y="4815566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>
            <a:extLst>
              <a:ext uri="{FF2B5EF4-FFF2-40B4-BE49-F238E27FC236}">
                <a16:creationId xmlns:a16="http://schemas.microsoft.com/office/drawing/2014/main" id="{DF489024-395D-43E0-8D6E-45F39EAE9E50}"/>
              </a:ext>
            </a:extLst>
          </p:cNvPr>
          <p:cNvSpPr/>
          <p:nvPr/>
        </p:nvSpPr>
        <p:spPr>
          <a:xfrm>
            <a:off x="1739004" y="5527220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달 30">
            <a:extLst>
              <a:ext uri="{FF2B5EF4-FFF2-40B4-BE49-F238E27FC236}">
                <a16:creationId xmlns:a16="http://schemas.microsoft.com/office/drawing/2014/main" id="{768D50EE-E41A-4E2A-A39C-2BC330B80C2F}"/>
              </a:ext>
            </a:extLst>
          </p:cNvPr>
          <p:cNvSpPr/>
          <p:nvPr/>
        </p:nvSpPr>
        <p:spPr>
          <a:xfrm>
            <a:off x="1990734" y="5804126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달 31">
            <a:extLst>
              <a:ext uri="{FF2B5EF4-FFF2-40B4-BE49-F238E27FC236}">
                <a16:creationId xmlns:a16="http://schemas.microsoft.com/office/drawing/2014/main" id="{848874A7-0436-4435-889C-01ED3524E091}"/>
              </a:ext>
            </a:extLst>
          </p:cNvPr>
          <p:cNvSpPr/>
          <p:nvPr/>
        </p:nvSpPr>
        <p:spPr>
          <a:xfrm>
            <a:off x="2147214" y="5479593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4DDE06-C1D4-45CB-AC99-8A780583E7CD}"/>
              </a:ext>
            </a:extLst>
          </p:cNvPr>
          <p:cNvCxnSpPr>
            <a:cxnSpLocks/>
          </p:cNvCxnSpPr>
          <p:nvPr/>
        </p:nvCxnSpPr>
        <p:spPr>
          <a:xfrm>
            <a:off x="3635828" y="4267196"/>
            <a:ext cx="0" cy="2242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A44276F-3C54-4286-92E2-83E8D49CDA8E}"/>
              </a:ext>
            </a:extLst>
          </p:cNvPr>
          <p:cNvCxnSpPr>
            <a:cxnSpLocks/>
          </p:cNvCxnSpPr>
          <p:nvPr/>
        </p:nvCxnSpPr>
        <p:spPr>
          <a:xfrm>
            <a:off x="3494313" y="6172196"/>
            <a:ext cx="2188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하트 34">
            <a:extLst>
              <a:ext uri="{FF2B5EF4-FFF2-40B4-BE49-F238E27FC236}">
                <a16:creationId xmlns:a16="http://schemas.microsoft.com/office/drawing/2014/main" id="{830FFA33-45CD-4B2B-BFE9-31146DF229C2}"/>
              </a:ext>
            </a:extLst>
          </p:cNvPr>
          <p:cNvSpPr/>
          <p:nvPr/>
        </p:nvSpPr>
        <p:spPr>
          <a:xfrm>
            <a:off x="3804559" y="5698667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하트 35">
            <a:extLst>
              <a:ext uri="{FF2B5EF4-FFF2-40B4-BE49-F238E27FC236}">
                <a16:creationId xmlns:a16="http://schemas.microsoft.com/office/drawing/2014/main" id="{EB3CD897-99A8-4FA2-9757-CAB5B7566159}"/>
              </a:ext>
            </a:extLst>
          </p:cNvPr>
          <p:cNvSpPr/>
          <p:nvPr/>
        </p:nvSpPr>
        <p:spPr>
          <a:xfrm>
            <a:off x="4120243" y="5768063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>
            <a:extLst>
              <a:ext uri="{FF2B5EF4-FFF2-40B4-BE49-F238E27FC236}">
                <a16:creationId xmlns:a16="http://schemas.microsoft.com/office/drawing/2014/main" id="{7A2EE80C-8F18-40E6-A37F-2F9716FACD83}"/>
              </a:ext>
            </a:extLst>
          </p:cNvPr>
          <p:cNvSpPr/>
          <p:nvPr/>
        </p:nvSpPr>
        <p:spPr>
          <a:xfrm>
            <a:off x="3956959" y="5402031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1679F1D4-031F-4FA4-B18C-4337B8517E46}"/>
              </a:ext>
            </a:extLst>
          </p:cNvPr>
          <p:cNvSpPr/>
          <p:nvPr/>
        </p:nvSpPr>
        <p:spPr>
          <a:xfrm>
            <a:off x="4204616" y="4521648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B4008A68-5CE7-4E26-9B32-53142AE3DE95}"/>
              </a:ext>
            </a:extLst>
          </p:cNvPr>
          <p:cNvSpPr/>
          <p:nvPr/>
        </p:nvSpPr>
        <p:spPr>
          <a:xfrm>
            <a:off x="4650933" y="4431840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DD2DCC68-C904-47FB-9D65-5708716EDD47}"/>
              </a:ext>
            </a:extLst>
          </p:cNvPr>
          <p:cNvSpPr/>
          <p:nvPr/>
        </p:nvSpPr>
        <p:spPr>
          <a:xfrm>
            <a:off x="4509416" y="4826448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달 40">
            <a:extLst>
              <a:ext uri="{FF2B5EF4-FFF2-40B4-BE49-F238E27FC236}">
                <a16:creationId xmlns:a16="http://schemas.microsoft.com/office/drawing/2014/main" id="{1B1EF5CE-D43F-4AC4-A5EE-259700FD3FF4}"/>
              </a:ext>
            </a:extLst>
          </p:cNvPr>
          <p:cNvSpPr/>
          <p:nvPr/>
        </p:nvSpPr>
        <p:spPr>
          <a:xfrm>
            <a:off x="4972058" y="5538102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달 41">
            <a:extLst>
              <a:ext uri="{FF2B5EF4-FFF2-40B4-BE49-F238E27FC236}">
                <a16:creationId xmlns:a16="http://schemas.microsoft.com/office/drawing/2014/main" id="{6F1036AB-66D8-4E80-BDCC-F726B3CF27E9}"/>
              </a:ext>
            </a:extLst>
          </p:cNvPr>
          <p:cNvSpPr/>
          <p:nvPr/>
        </p:nvSpPr>
        <p:spPr>
          <a:xfrm>
            <a:off x="5223788" y="5815008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달 42">
            <a:extLst>
              <a:ext uri="{FF2B5EF4-FFF2-40B4-BE49-F238E27FC236}">
                <a16:creationId xmlns:a16="http://schemas.microsoft.com/office/drawing/2014/main" id="{ED94F57F-2165-4AAC-B9D7-57E3065D9ADE}"/>
              </a:ext>
            </a:extLst>
          </p:cNvPr>
          <p:cNvSpPr/>
          <p:nvPr/>
        </p:nvSpPr>
        <p:spPr>
          <a:xfrm>
            <a:off x="5380268" y="5490475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36B7E85-0176-465E-9B37-C5D85FD21DE8}"/>
              </a:ext>
            </a:extLst>
          </p:cNvPr>
          <p:cNvCxnSpPr>
            <a:cxnSpLocks/>
          </p:cNvCxnSpPr>
          <p:nvPr/>
        </p:nvCxnSpPr>
        <p:spPr>
          <a:xfrm>
            <a:off x="6683839" y="4278082"/>
            <a:ext cx="0" cy="2242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9067F54-1538-460A-B6AB-90832CDEACF0}"/>
              </a:ext>
            </a:extLst>
          </p:cNvPr>
          <p:cNvCxnSpPr>
            <a:cxnSpLocks/>
          </p:cNvCxnSpPr>
          <p:nvPr/>
        </p:nvCxnSpPr>
        <p:spPr>
          <a:xfrm>
            <a:off x="6542324" y="6183082"/>
            <a:ext cx="2188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하트 45">
            <a:extLst>
              <a:ext uri="{FF2B5EF4-FFF2-40B4-BE49-F238E27FC236}">
                <a16:creationId xmlns:a16="http://schemas.microsoft.com/office/drawing/2014/main" id="{F3197271-E8DA-4DB0-81DD-F95C1421C1FB}"/>
              </a:ext>
            </a:extLst>
          </p:cNvPr>
          <p:cNvSpPr/>
          <p:nvPr/>
        </p:nvSpPr>
        <p:spPr>
          <a:xfrm>
            <a:off x="6852570" y="5709553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9E6B7D52-20BD-4689-A72F-D43F13B85987}"/>
              </a:ext>
            </a:extLst>
          </p:cNvPr>
          <p:cNvSpPr/>
          <p:nvPr/>
        </p:nvSpPr>
        <p:spPr>
          <a:xfrm>
            <a:off x="7168254" y="5778949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8CE4450A-D82C-49B0-BB59-22A2E56BB67D}"/>
              </a:ext>
            </a:extLst>
          </p:cNvPr>
          <p:cNvSpPr/>
          <p:nvPr/>
        </p:nvSpPr>
        <p:spPr>
          <a:xfrm>
            <a:off x="7004970" y="5412917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1A0CA864-F6D9-4F6D-98CC-C572BA348899}"/>
              </a:ext>
            </a:extLst>
          </p:cNvPr>
          <p:cNvSpPr/>
          <p:nvPr/>
        </p:nvSpPr>
        <p:spPr>
          <a:xfrm>
            <a:off x="7252627" y="4532534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01FF1CAE-A2D0-406E-B8B4-D6D8E0198807}"/>
              </a:ext>
            </a:extLst>
          </p:cNvPr>
          <p:cNvSpPr/>
          <p:nvPr/>
        </p:nvSpPr>
        <p:spPr>
          <a:xfrm>
            <a:off x="7698944" y="4442726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>
            <a:extLst>
              <a:ext uri="{FF2B5EF4-FFF2-40B4-BE49-F238E27FC236}">
                <a16:creationId xmlns:a16="http://schemas.microsoft.com/office/drawing/2014/main" id="{5734DFEE-506A-4CE7-A578-7C5ECF258665}"/>
              </a:ext>
            </a:extLst>
          </p:cNvPr>
          <p:cNvSpPr/>
          <p:nvPr/>
        </p:nvSpPr>
        <p:spPr>
          <a:xfrm>
            <a:off x="7557427" y="4837334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달 51">
            <a:extLst>
              <a:ext uri="{FF2B5EF4-FFF2-40B4-BE49-F238E27FC236}">
                <a16:creationId xmlns:a16="http://schemas.microsoft.com/office/drawing/2014/main" id="{5CEF1A1C-D069-4AEF-AA74-03320AC16B7A}"/>
              </a:ext>
            </a:extLst>
          </p:cNvPr>
          <p:cNvSpPr/>
          <p:nvPr/>
        </p:nvSpPr>
        <p:spPr>
          <a:xfrm>
            <a:off x="8020069" y="5548988"/>
            <a:ext cx="209539" cy="229961"/>
          </a:xfrm>
          <a:prstGeom prst="moon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달 52">
            <a:extLst>
              <a:ext uri="{FF2B5EF4-FFF2-40B4-BE49-F238E27FC236}">
                <a16:creationId xmlns:a16="http://schemas.microsoft.com/office/drawing/2014/main" id="{C3610BF8-51C3-4E3C-9E74-BC9D4EFEE4E7}"/>
              </a:ext>
            </a:extLst>
          </p:cNvPr>
          <p:cNvSpPr/>
          <p:nvPr/>
        </p:nvSpPr>
        <p:spPr>
          <a:xfrm>
            <a:off x="8271799" y="5825894"/>
            <a:ext cx="209539" cy="229961"/>
          </a:xfrm>
          <a:prstGeom prst="moon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달 53">
            <a:extLst>
              <a:ext uri="{FF2B5EF4-FFF2-40B4-BE49-F238E27FC236}">
                <a16:creationId xmlns:a16="http://schemas.microsoft.com/office/drawing/2014/main" id="{A2521290-6F6E-4B0F-A168-208F55378076}"/>
              </a:ext>
            </a:extLst>
          </p:cNvPr>
          <p:cNvSpPr/>
          <p:nvPr/>
        </p:nvSpPr>
        <p:spPr>
          <a:xfrm>
            <a:off x="8428279" y="5501361"/>
            <a:ext cx="209539" cy="229961"/>
          </a:xfrm>
          <a:prstGeom prst="moon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41C93F-F967-4066-85E4-E5446478EC51}"/>
              </a:ext>
            </a:extLst>
          </p:cNvPr>
          <p:cNvCxnSpPr/>
          <p:nvPr/>
        </p:nvCxnSpPr>
        <p:spPr>
          <a:xfrm>
            <a:off x="261259" y="4420958"/>
            <a:ext cx="1885955" cy="20778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131EFE5-DB51-4636-8BA5-919B4C9004C6}"/>
              </a:ext>
            </a:extLst>
          </p:cNvPr>
          <p:cNvCxnSpPr>
            <a:cxnSpLocks/>
          </p:cNvCxnSpPr>
          <p:nvPr/>
        </p:nvCxnSpPr>
        <p:spPr>
          <a:xfrm>
            <a:off x="6308287" y="4912853"/>
            <a:ext cx="2689422" cy="575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2A3DBE8-A15C-45DD-A699-C8AC0BCAA3A8}"/>
              </a:ext>
            </a:extLst>
          </p:cNvPr>
          <p:cNvCxnSpPr>
            <a:cxnSpLocks/>
          </p:cNvCxnSpPr>
          <p:nvPr/>
        </p:nvCxnSpPr>
        <p:spPr>
          <a:xfrm flipH="1">
            <a:off x="4122966" y="4410069"/>
            <a:ext cx="1589317" cy="2088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82D72CC-1A34-4BB7-B88C-4AEDD71F11BF}"/>
              </a:ext>
            </a:extLst>
          </p:cNvPr>
          <p:cNvCxnSpPr>
            <a:cxnSpLocks/>
          </p:cNvCxnSpPr>
          <p:nvPr/>
        </p:nvCxnSpPr>
        <p:spPr>
          <a:xfrm>
            <a:off x="3750129" y="1372273"/>
            <a:ext cx="0" cy="2242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6367CED-34BF-4120-8D27-1E9255E27F77}"/>
              </a:ext>
            </a:extLst>
          </p:cNvPr>
          <p:cNvCxnSpPr>
            <a:cxnSpLocks/>
          </p:cNvCxnSpPr>
          <p:nvPr/>
        </p:nvCxnSpPr>
        <p:spPr>
          <a:xfrm>
            <a:off x="3537854" y="3363687"/>
            <a:ext cx="2188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하트 63">
            <a:extLst>
              <a:ext uri="{FF2B5EF4-FFF2-40B4-BE49-F238E27FC236}">
                <a16:creationId xmlns:a16="http://schemas.microsoft.com/office/drawing/2014/main" id="{DD5AEFB4-EEE3-4E3F-A9AD-12C894F5F0A2}"/>
              </a:ext>
            </a:extLst>
          </p:cNvPr>
          <p:cNvSpPr/>
          <p:nvPr/>
        </p:nvSpPr>
        <p:spPr>
          <a:xfrm>
            <a:off x="3848100" y="2890158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43A06377-3594-4F30-9D69-81569A4826A6}"/>
              </a:ext>
            </a:extLst>
          </p:cNvPr>
          <p:cNvSpPr/>
          <p:nvPr/>
        </p:nvSpPr>
        <p:spPr>
          <a:xfrm>
            <a:off x="4163784" y="2959554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하트 65">
            <a:extLst>
              <a:ext uri="{FF2B5EF4-FFF2-40B4-BE49-F238E27FC236}">
                <a16:creationId xmlns:a16="http://schemas.microsoft.com/office/drawing/2014/main" id="{AF6B1557-2BEC-4121-8157-476DD44B1CC2}"/>
              </a:ext>
            </a:extLst>
          </p:cNvPr>
          <p:cNvSpPr/>
          <p:nvPr/>
        </p:nvSpPr>
        <p:spPr>
          <a:xfrm>
            <a:off x="4000500" y="2593522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웃는 얼굴 66">
            <a:extLst>
              <a:ext uri="{FF2B5EF4-FFF2-40B4-BE49-F238E27FC236}">
                <a16:creationId xmlns:a16="http://schemas.microsoft.com/office/drawing/2014/main" id="{6B210334-BE8A-4FBA-82FA-4BDD3F1A1DAF}"/>
              </a:ext>
            </a:extLst>
          </p:cNvPr>
          <p:cNvSpPr/>
          <p:nvPr/>
        </p:nvSpPr>
        <p:spPr>
          <a:xfrm>
            <a:off x="4248157" y="1713139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웃는 얼굴 67">
            <a:extLst>
              <a:ext uri="{FF2B5EF4-FFF2-40B4-BE49-F238E27FC236}">
                <a16:creationId xmlns:a16="http://schemas.microsoft.com/office/drawing/2014/main" id="{B42C4128-55FD-4A4C-AB04-AEB601205D62}"/>
              </a:ext>
            </a:extLst>
          </p:cNvPr>
          <p:cNvSpPr/>
          <p:nvPr/>
        </p:nvSpPr>
        <p:spPr>
          <a:xfrm>
            <a:off x="4694474" y="1623331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웃는 얼굴 68">
            <a:extLst>
              <a:ext uri="{FF2B5EF4-FFF2-40B4-BE49-F238E27FC236}">
                <a16:creationId xmlns:a16="http://schemas.microsoft.com/office/drawing/2014/main" id="{D3CC5382-C4BF-4368-8CA9-5DC028C04DD3}"/>
              </a:ext>
            </a:extLst>
          </p:cNvPr>
          <p:cNvSpPr/>
          <p:nvPr/>
        </p:nvSpPr>
        <p:spPr>
          <a:xfrm>
            <a:off x="4552957" y="2017939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달 69">
            <a:extLst>
              <a:ext uri="{FF2B5EF4-FFF2-40B4-BE49-F238E27FC236}">
                <a16:creationId xmlns:a16="http://schemas.microsoft.com/office/drawing/2014/main" id="{9CA527CF-6BF7-4EDF-9FDB-607A84794CF4}"/>
              </a:ext>
            </a:extLst>
          </p:cNvPr>
          <p:cNvSpPr/>
          <p:nvPr/>
        </p:nvSpPr>
        <p:spPr>
          <a:xfrm>
            <a:off x="5015599" y="2729593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달 70">
            <a:extLst>
              <a:ext uri="{FF2B5EF4-FFF2-40B4-BE49-F238E27FC236}">
                <a16:creationId xmlns:a16="http://schemas.microsoft.com/office/drawing/2014/main" id="{074444FE-4D5E-4EAF-8021-43632664A031}"/>
              </a:ext>
            </a:extLst>
          </p:cNvPr>
          <p:cNvSpPr/>
          <p:nvPr/>
        </p:nvSpPr>
        <p:spPr>
          <a:xfrm>
            <a:off x="5267329" y="3006499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달 71">
            <a:extLst>
              <a:ext uri="{FF2B5EF4-FFF2-40B4-BE49-F238E27FC236}">
                <a16:creationId xmlns:a16="http://schemas.microsoft.com/office/drawing/2014/main" id="{81881AE1-D068-45E7-8F6B-DDB7DB9F4BB3}"/>
              </a:ext>
            </a:extLst>
          </p:cNvPr>
          <p:cNvSpPr/>
          <p:nvPr/>
        </p:nvSpPr>
        <p:spPr>
          <a:xfrm>
            <a:off x="5423809" y="2681966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아래쪽 73">
            <a:extLst>
              <a:ext uri="{FF2B5EF4-FFF2-40B4-BE49-F238E27FC236}">
                <a16:creationId xmlns:a16="http://schemas.microsoft.com/office/drawing/2014/main" id="{D6C85BE4-F844-4402-BA1D-6530210AA7DD}"/>
              </a:ext>
            </a:extLst>
          </p:cNvPr>
          <p:cNvSpPr/>
          <p:nvPr/>
        </p:nvSpPr>
        <p:spPr>
          <a:xfrm>
            <a:off x="4525738" y="3592959"/>
            <a:ext cx="408211" cy="566057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303272D6-98CF-4C8F-94A4-93C624A89A90}"/>
              </a:ext>
            </a:extLst>
          </p:cNvPr>
          <p:cNvSpPr/>
          <p:nvPr/>
        </p:nvSpPr>
        <p:spPr>
          <a:xfrm rot="18491061">
            <a:off x="7083588" y="3436167"/>
            <a:ext cx="408211" cy="566057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4188A286-0D6C-4AA9-9675-BB6BB80E30E5}"/>
              </a:ext>
            </a:extLst>
          </p:cNvPr>
          <p:cNvSpPr/>
          <p:nvPr/>
        </p:nvSpPr>
        <p:spPr>
          <a:xfrm rot="2831461">
            <a:off x="1901577" y="3569980"/>
            <a:ext cx="408211" cy="566057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99D761AC-F4AA-411F-B603-477DE94B8BD9}"/>
              </a:ext>
            </a:extLst>
          </p:cNvPr>
          <p:cNvSpPr/>
          <p:nvPr/>
        </p:nvSpPr>
        <p:spPr>
          <a:xfrm>
            <a:off x="1077694" y="6408965"/>
            <a:ext cx="185058" cy="27214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ED9E98-3591-429D-9C34-30EEB4CF9D3F}"/>
              </a:ext>
            </a:extLst>
          </p:cNvPr>
          <p:cNvSpPr txBox="1"/>
          <p:nvPr/>
        </p:nvSpPr>
        <p:spPr>
          <a:xfrm>
            <a:off x="1238247" y="639069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인지 아닌지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46FB97-5859-4257-BB12-DB3ADC15E11F}"/>
              </a:ext>
            </a:extLst>
          </p:cNvPr>
          <p:cNvSpPr txBox="1"/>
          <p:nvPr/>
        </p:nvSpPr>
        <p:spPr>
          <a:xfrm>
            <a:off x="7557427" y="63920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인지 아닌지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76635E-75A2-40AC-B682-B4763995E21D}"/>
              </a:ext>
            </a:extLst>
          </p:cNvPr>
          <p:cNvSpPr txBox="1"/>
          <p:nvPr/>
        </p:nvSpPr>
        <p:spPr>
          <a:xfrm>
            <a:off x="4481120" y="63920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인지 아닌지</a:t>
            </a:r>
          </a:p>
        </p:txBody>
      </p:sp>
      <p:sp>
        <p:nvSpPr>
          <p:cNvPr id="82" name="달 81">
            <a:extLst>
              <a:ext uri="{FF2B5EF4-FFF2-40B4-BE49-F238E27FC236}">
                <a16:creationId xmlns:a16="http://schemas.microsoft.com/office/drawing/2014/main" id="{C757DB16-09A9-474A-AE26-9182A0BC85BD}"/>
              </a:ext>
            </a:extLst>
          </p:cNvPr>
          <p:cNvSpPr/>
          <p:nvPr/>
        </p:nvSpPr>
        <p:spPr>
          <a:xfrm>
            <a:off x="4268579" y="6400801"/>
            <a:ext cx="209539" cy="229961"/>
          </a:xfrm>
          <a:prstGeom prst="mo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웃는 얼굴 82">
            <a:extLst>
              <a:ext uri="{FF2B5EF4-FFF2-40B4-BE49-F238E27FC236}">
                <a16:creationId xmlns:a16="http://schemas.microsoft.com/office/drawing/2014/main" id="{AA447996-037B-488D-9CDE-4BDED1914AE6}"/>
              </a:ext>
            </a:extLst>
          </p:cNvPr>
          <p:cNvSpPr/>
          <p:nvPr/>
        </p:nvSpPr>
        <p:spPr>
          <a:xfrm>
            <a:off x="7225429" y="6402203"/>
            <a:ext cx="321125" cy="293915"/>
          </a:xfrm>
          <a:prstGeom prst="smileyFac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4A2B2B-B121-415A-ACDC-6084F4436AC5}"/>
              </a:ext>
            </a:extLst>
          </p:cNvPr>
          <p:cNvSpPr txBox="1"/>
          <p:nvPr/>
        </p:nvSpPr>
        <p:spPr>
          <a:xfrm>
            <a:off x="539750" y="419100"/>
            <a:ext cx="422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0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1AEF3B-47BF-4DA1-ABE2-4645D7831C7D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53BD8A0-134F-4426-8929-FFD68113A9F5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3B44148-5C19-41C5-A58A-83D745479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0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498D89CD-A90E-49D3-B143-EC7A4BDA4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file29.uf.tistory.com/image/23336A3A588505FB2818C5">
            <a:extLst>
              <a:ext uri="{FF2B5EF4-FFF2-40B4-BE49-F238E27FC236}">
                <a16:creationId xmlns:a16="http://schemas.microsoft.com/office/drawing/2014/main" id="{7B64A7D0-92D7-400E-AA89-637704CF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8" y="3246665"/>
            <a:ext cx="861672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00AECF-B68A-4158-B51A-D481CE5B6DA4}"/>
              </a:ext>
            </a:extLst>
          </p:cNvPr>
          <p:cNvSpPr txBox="1"/>
          <p:nvPr/>
        </p:nvSpPr>
        <p:spPr>
          <a:xfrm>
            <a:off x="2178504" y="2614383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여러 개의 함수를 하나의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Matrix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표현해준다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012D6-FB95-4D9E-A0E5-A5BDAAE14BC1}"/>
              </a:ext>
            </a:extLst>
          </p:cNvPr>
          <p:cNvSpPr txBox="1"/>
          <p:nvPr/>
        </p:nvSpPr>
        <p:spPr>
          <a:xfrm>
            <a:off x="539750" y="419100"/>
            <a:ext cx="422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2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7F0A0F-E0DE-4272-93C6-B37B76B36D90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95FC6C-A012-4C4A-99E4-E04DEB578F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12F19CC-1FF8-4913-BE8F-CECEDC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3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5D5BB795-5DA8-48A1-B145-B450C8574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19E0BA-DBF2-45B0-B810-513B71177A19}"/>
              </a:ext>
            </a:extLst>
          </p:cNvPr>
          <p:cNvSpPr txBox="1"/>
          <p:nvPr/>
        </p:nvSpPr>
        <p:spPr>
          <a:xfrm>
            <a:off x="539750" y="419100"/>
            <a:ext cx="422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13F0B0-A87A-49E7-91E8-D529AC46EAFE}"/>
              </a:ext>
            </a:extLst>
          </p:cNvPr>
          <p:cNvSpPr/>
          <p:nvPr/>
        </p:nvSpPr>
        <p:spPr>
          <a:xfrm>
            <a:off x="664133" y="2061306"/>
            <a:ext cx="1463221" cy="3450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64EC4-06A2-4A1C-8A45-117E6CBCB593}"/>
              </a:ext>
            </a:extLst>
          </p:cNvPr>
          <p:cNvSpPr txBox="1"/>
          <p:nvPr/>
        </p:nvSpPr>
        <p:spPr>
          <a:xfrm>
            <a:off x="1186543" y="1507308"/>
            <a:ext cx="418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</a:t>
            </a:r>
            <a:endParaRPr lang="ko-KR" altLang="en-US" sz="3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60327D-784D-432B-80EC-FEA2F32F1721}"/>
              </a:ext>
            </a:extLst>
          </p:cNvPr>
          <p:cNvSpPr/>
          <p:nvPr/>
        </p:nvSpPr>
        <p:spPr>
          <a:xfrm>
            <a:off x="3840389" y="2061303"/>
            <a:ext cx="1463221" cy="3450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BC3FFB-EB8E-44FC-8EC0-406F148E55AB}"/>
              </a:ext>
            </a:extLst>
          </p:cNvPr>
          <p:cNvSpPr/>
          <p:nvPr/>
        </p:nvSpPr>
        <p:spPr>
          <a:xfrm>
            <a:off x="6896903" y="2061303"/>
            <a:ext cx="1463221" cy="3450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6D579-830F-4AF5-ABEF-A3523AF73814}"/>
              </a:ext>
            </a:extLst>
          </p:cNvPr>
          <p:cNvSpPr txBox="1"/>
          <p:nvPr/>
        </p:nvSpPr>
        <p:spPr>
          <a:xfrm>
            <a:off x="4343400" y="1507305"/>
            <a:ext cx="418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Y</a:t>
            </a:r>
            <a:endParaRPr lang="ko-KR" altLang="en-US" sz="3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999F1-F7B6-4487-BB02-960E1B0B826B}"/>
              </a:ext>
            </a:extLst>
          </p:cNvPr>
          <p:cNvSpPr txBox="1"/>
          <p:nvPr/>
        </p:nvSpPr>
        <p:spPr>
          <a:xfrm>
            <a:off x="7225742" y="1507305"/>
            <a:ext cx="805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S(Y)</a:t>
            </a:r>
            <a:endParaRPr lang="ko-KR" alt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F266-5425-417E-AA70-D7C4983D4F8B}"/>
              </a:ext>
            </a:extLst>
          </p:cNvPr>
          <p:cNvSpPr txBox="1"/>
          <p:nvPr/>
        </p:nvSpPr>
        <p:spPr>
          <a:xfrm>
            <a:off x="1072789" y="2474401"/>
            <a:ext cx="1127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X1</a:t>
            </a:r>
            <a:endParaRPr lang="ko-KR" altLang="en-US" sz="3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E7F03-B979-4B52-9D09-DFFCAA0807C3}"/>
              </a:ext>
            </a:extLst>
          </p:cNvPr>
          <p:cNvSpPr txBox="1"/>
          <p:nvPr/>
        </p:nvSpPr>
        <p:spPr>
          <a:xfrm>
            <a:off x="1072790" y="3585131"/>
            <a:ext cx="1127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X2</a:t>
            </a:r>
            <a:endParaRPr lang="ko-KR" altLang="en-US" sz="3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BF4A0-011F-40A4-8A99-286ED1444CE9}"/>
              </a:ext>
            </a:extLst>
          </p:cNvPr>
          <p:cNvSpPr txBox="1"/>
          <p:nvPr/>
        </p:nvSpPr>
        <p:spPr>
          <a:xfrm>
            <a:off x="1072789" y="4695861"/>
            <a:ext cx="1127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X3</a:t>
            </a:r>
            <a:endParaRPr lang="ko-KR" altLang="en-US" sz="3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5B0C0-D197-4AEF-A441-D2085C53AD48}"/>
              </a:ext>
            </a:extLst>
          </p:cNvPr>
          <p:cNvSpPr txBox="1"/>
          <p:nvPr/>
        </p:nvSpPr>
        <p:spPr>
          <a:xfrm>
            <a:off x="4221746" y="2474401"/>
            <a:ext cx="700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0.5</a:t>
            </a:r>
            <a:endParaRPr lang="ko-KR" altLang="en-US" sz="3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9440C-4DD2-429D-A762-2BD80BC13245}"/>
              </a:ext>
            </a:extLst>
          </p:cNvPr>
          <p:cNvSpPr txBox="1"/>
          <p:nvPr/>
        </p:nvSpPr>
        <p:spPr>
          <a:xfrm>
            <a:off x="4221746" y="3582397"/>
            <a:ext cx="1127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1.5</a:t>
            </a:r>
            <a:endParaRPr lang="ko-KR" altLang="en-US" sz="3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46949-4848-4224-A74E-EFD9B99CDFF6}"/>
              </a:ext>
            </a:extLst>
          </p:cNvPr>
          <p:cNvSpPr txBox="1"/>
          <p:nvPr/>
        </p:nvSpPr>
        <p:spPr>
          <a:xfrm>
            <a:off x="4405726" y="4690393"/>
            <a:ext cx="516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</a:t>
            </a:r>
            <a:endParaRPr lang="ko-KR" altLang="en-US" sz="3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26F0A-59CC-4A51-928A-D5EFB28EDE1F}"/>
              </a:ext>
            </a:extLst>
          </p:cNvPr>
          <p:cNvSpPr txBox="1"/>
          <p:nvPr/>
        </p:nvSpPr>
        <p:spPr>
          <a:xfrm>
            <a:off x="7308080" y="2474401"/>
            <a:ext cx="723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0.1</a:t>
            </a:r>
            <a:endParaRPr lang="ko-KR" altLang="en-US" sz="3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FE12C-CE5B-468C-859A-8CDB2869625A}"/>
              </a:ext>
            </a:extLst>
          </p:cNvPr>
          <p:cNvSpPr txBox="1"/>
          <p:nvPr/>
        </p:nvSpPr>
        <p:spPr>
          <a:xfrm>
            <a:off x="7308080" y="3583395"/>
            <a:ext cx="902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0.7</a:t>
            </a:r>
            <a:endParaRPr lang="ko-KR" altLang="en-US" sz="3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5D790-A591-4A8F-ADA5-A750134ED16D}"/>
              </a:ext>
            </a:extLst>
          </p:cNvPr>
          <p:cNvSpPr txBox="1"/>
          <p:nvPr/>
        </p:nvSpPr>
        <p:spPr>
          <a:xfrm>
            <a:off x="7308079" y="4690393"/>
            <a:ext cx="902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0.2</a:t>
            </a:r>
            <a:endParaRPr lang="ko-KR" altLang="en-US" sz="3000" b="1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23D15D8-CFDF-4DBB-83D6-AE77FD5B1D47}"/>
              </a:ext>
            </a:extLst>
          </p:cNvPr>
          <p:cNvSpPr/>
          <p:nvPr/>
        </p:nvSpPr>
        <p:spPr>
          <a:xfrm>
            <a:off x="2541916" y="3582397"/>
            <a:ext cx="876195" cy="4344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7D20D80-5662-4796-BEDF-DAA5B0C73F50}"/>
              </a:ext>
            </a:extLst>
          </p:cNvPr>
          <p:cNvSpPr/>
          <p:nvPr/>
        </p:nvSpPr>
        <p:spPr>
          <a:xfrm>
            <a:off x="5663194" y="3582397"/>
            <a:ext cx="876195" cy="4344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81B0AB-07FA-480E-A310-377AD3D34E10}"/>
              </a:ext>
            </a:extLst>
          </p:cNvPr>
          <p:cNvSpPr txBox="1"/>
          <p:nvPr/>
        </p:nvSpPr>
        <p:spPr>
          <a:xfrm>
            <a:off x="2220251" y="4116347"/>
            <a:ext cx="244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Linear model: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err="1"/>
              <a:t>Wx</a:t>
            </a:r>
            <a:r>
              <a:rPr lang="en-US" altLang="ko-KR" sz="2000" b="1" dirty="0"/>
              <a:t> + b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6B425-4842-4AF9-9BF3-14A4BEB153C9}"/>
              </a:ext>
            </a:extLst>
          </p:cNvPr>
          <p:cNvSpPr txBox="1"/>
          <p:nvPr/>
        </p:nvSpPr>
        <p:spPr>
          <a:xfrm>
            <a:off x="5661124" y="4136395"/>
            <a:ext cx="110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Softmax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92FE14-D52A-42AA-BBB1-A0A48C3BE921}"/>
              </a:ext>
            </a:extLst>
          </p:cNvPr>
          <p:cNvSpPr txBox="1"/>
          <p:nvPr/>
        </p:nvSpPr>
        <p:spPr>
          <a:xfrm>
            <a:off x="1091910" y="5758227"/>
            <a:ext cx="6921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Binary Classification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Sigmoid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함수 역할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사이의 값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                                                                ∑ p = 1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38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7F0A0F-E0DE-4272-93C6-B37B76B36D90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95FC6C-A012-4C4A-99E4-E04DEB578FD1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12F19CC-1FF8-4913-BE8F-CECEDC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13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5D5BB795-5DA8-48A1-B145-B450C8574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19E0BA-DBF2-45B0-B810-513B71177A19}"/>
              </a:ext>
            </a:extLst>
          </p:cNvPr>
          <p:cNvSpPr txBox="1"/>
          <p:nvPr/>
        </p:nvSpPr>
        <p:spPr>
          <a:xfrm>
            <a:off x="539750" y="419100"/>
            <a:ext cx="422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3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Softmax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regression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13F0B0-A87A-49E7-91E8-D529AC46EAFE}"/>
              </a:ext>
            </a:extLst>
          </p:cNvPr>
          <p:cNvSpPr/>
          <p:nvPr/>
        </p:nvSpPr>
        <p:spPr>
          <a:xfrm>
            <a:off x="217819" y="2202824"/>
            <a:ext cx="1158631" cy="3450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64EC4-06A2-4A1C-8A45-117E6CBCB593}"/>
              </a:ext>
            </a:extLst>
          </p:cNvPr>
          <p:cNvSpPr txBox="1"/>
          <p:nvPr/>
        </p:nvSpPr>
        <p:spPr>
          <a:xfrm>
            <a:off x="587932" y="1567778"/>
            <a:ext cx="418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</a:t>
            </a:r>
            <a:endParaRPr lang="ko-KR" altLang="en-US" sz="3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60327D-784D-432B-80EC-FEA2F32F1721}"/>
              </a:ext>
            </a:extLst>
          </p:cNvPr>
          <p:cNvSpPr/>
          <p:nvPr/>
        </p:nvSpPr>
        <p:spPr>
          <a:xfrm>
            <a:off x="2980415" y="2202821"/>
            <a:ext cx="1110263" cy="3450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BC3FFB-EB8E-44FC-8EC0-406F148E55AB}"/>
              </a:ext>
            </a:extLst>
          </p:cNvPr>
          <p:cNvSpPr/>
          <p:nvPr/>
        </p:nvSpPr>
        <p:spPr>
          <a:xfrm>
            <a:off x="5416452" y="2202821"/>
            <a:ext cx="1117393" cy="3450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36D579-830F-4AF5-ABEF-A3523AF73814}"/>
              </a:ext>
            </a:extLst>
          </p:cNvPr>
          <p:cNvSpPr txBox="1"/>
          <p:nvPr/>
        </p:nvSpPr>
        <p:spPr>
          <a:xfrm>
            <a:off x="3326344" y="1567778"/>
            <a:ext cx="418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Y</a:t>
            </a:r>
            <a:endParaRPr lang="ko-KR" altLang="en-US" sz="3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999F1-F7B6-4487-BB02-960E1B0B826B}"/>
              </a:ext>
            </a:extLst>
          </p:cNvPr>
          <p:cNvSpPr txBox="1"/>
          <p:nvPr/>
        </p:nvSpPr>
        <p:spPr>
          <a:xfrm>
            <a:off x="5590512" y="1561569"/>
            <a:ext cx="805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S(Y)</a:t>
            </a:r>
            <a:endParaRPr lang="ko-KR" alt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F266-5425-417E-AA70-D7C4983D4F8B}"/>
              </a:ext>
            </a:extLst>
          </p:cNvPr>
          <p:cNvSpPr txBox="1"/>
          <p:nvPr/>
        </p:nvSpPr>
        <p:spPr>
          <a:xfrm>
            <a:off x="528501" y="2615919"/>
            <a:ext cx="1127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X1</a:t>
            </a:r>
            <a:endParaRPr lang="ko-KR" altLang="en-US" sz="3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E7F03-B979-4B52-9D09-DFFCAA0807C3}"/>
              </a:ext>
            </a:extLst>
          </p:cNvPr>
          <p:cNvSpPr txBox="1"/>
          <p:nvPr/>
        </p:nvSpPr>
        <p:spPr>
          <a:xfrm>
            <a:off x="528502" y="3726649"/>
            <a:ext cx="1127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X2</a:t>
            </a:r>
            <a:endParaRPr lang="ko-KR" altLang="en-US" sz="3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BF4A0-011F-40A4-8A99-286ED1444CE9}"/>
              </a:ext>
            </a:extLst>
          </p:cNvPr>
          <p:cNvSpPr txBox="1"/>
          <p:nvPr/>
        </p:nvSpPr>
        <p:spPr>
          <a:xfrm>
            <a:off x="528501" y="4837379"/>
            <a:ext cx="1127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X3</a:t>
            </a:r>
            <a:endParaRPr lang="ko-KR" altLang="en-US" sz="3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5B0C0-D197-4AEF-A441-D2085C53AD48}"/>
              </a:ext>
            </a:extLst>
          </p:cNvPr>
          <p:cNvSpPr txBox="1"/>
          <p:nvPr/>
        </p:nvSpPr>
        <p:spPr>
          <a:xfrm>
            <a:off x="3231141" y="2615919"/>
            <a:ext cx="700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0.5</a:t>
            </a:r>
            <a:endParaRPr lang="ko-KR" altLang="en-US" sz="3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9440C-4DD2-429D-A762-2BD80BC13245}"/>
              </a:ext>
            </a:extLst>
          </p:cNvPr>
          <p:cNvSpPr txBox="1"/>
          <p:nvPr/>
        </p:nvSpPr>
        <p:spPr>
          <a:xfrm>
            <a:off x="3231141" y="3723915"/>
            <a:ext cx="1127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1.5</a:t>
            </a:r>
            <a:endParaRPr lang="ko-KR" altLang="en-US" sz="3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46949-4848-4224-A74E-EFD9B99CDFF6}"/>
              </a:ext>
            </a:extLst>
          </p:cNvPr>
          <p:cNvSpPr txBox="1"/>
          <p:nvPr/>
        </p:nvSpPr>
        <p:spPr>
          <a:xfrm>
            <a:off x="3415121" y="4831911"/>
            <a:ext cx="516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</a:t>
            </a:r>
            <a:endParaRPr lang="ko-KR" altLang="en-US" sz="3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26F0A-59CC-4A51-928A-D5EFB28EDE1F}"/>
              </a:ext>
            </a:extLst>
          </p:cNvPr>
          <p:cNvSpPr txBox="1"/>
          <p:nvPr/>
        </p:nvSpPr>
        <p:spPr>
          <a:xfrm>
            <a:off x="5631681" y="2615919"/>
            <a:ext cx="723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0.1</a:t>
            </a:r>
            <a:endParaRPr lang="ko-KR" altLang="en-US" sz="3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FE12C-CE5B-468C-859A-8CDB2869625A}"/>
              </a:ext>
            </a:extLst>
          </p:cNvPr>
          <p:cNvSpPr txBox="1"/>
          <p:nvPr/>
        </p:nvSpPr>
        <p:spPr>
          <a:xfrm>
            <a:off x="5631681" y="3724913"/>
            <a:ext cx="902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0.7</a:t>
            </a:r>
            <a:endParaRPr lang="ko-KR" altLang="en-US" sz="3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5D790-A591-4A8F-ADA5-A750134ED16D}"/>
              </a:ext>
            </a:extLst>
          </p:cNvPr>
          <p:cNvSpPr txBox="1"/>
          <p:nvPr/>
        </p:nvSpPr>
        <p:spPr>
          <a:xfrm>
            <a:off x="5631680" y="4831911"/>
            <a:ext cx="902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0.2</a:t>
            </a:r>
            <a:endParaRPr lang="ko-KR" altLang="en-US" sz="3000" b="1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23D15D8-CFDF-4DBB-83D6-AE77FD5B1D47}"/>
              </a:ext>
            </a:extLst>
          </p:cNvPr>
          <p:cNvSpPr/>
          <p:nvPr/>
        </p:nvSpPr>
        <p:spPr>
          <a:xfrm>
            <a:off x="1687133" y="3710990"/>
            <a:ext cx="876195" cy="4344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7D20D80-5662-4796-BEDF-DAA5B0C73F50}"/>
              </a:ext>
            </a:extLst>
          </p:cNvPr>
          <p:cNvSpPr/>
          <p:nvPr/>
        </p:nvSpPr>
        <p:spPr>
          <a:xfrm>
            <a:off x="4358616" y="3710990"/>
            <a:ext cx="876195" cy="4344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81B0AB-07FA-480E-A310-377AD3D34E10}"/>
              </a:ext>
            </a:extLst>
          </p:cNvPr>
          <p:cNvSpPr txBox="1"/>
          <p:nvPr/>
        </p:nvSpPr>
        <p:spPr>
          <a:xfrm>
            <a:off x="1368822" y="4205070"/>
            <a:ext cx="2443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Linear model: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err="1"/>
              <a:t>Wx</a:t>
            </a:r>
            <a:r>
              <a:rPr lang="en-US" altLang="ko-KR" sz="2000" b="1" dirty="0"/>
              <a:t> + b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6B425-4842-4AF9-9BF3-14A4BEB153C9}"/>
              </a:ext>
            </a:extLst>
          </p:cNvPr>
          <p:cNvSpPr txBox="1"/>
          <p:nvPr/>
        </p:nvSpPr>
        <p:spPr>
          <a:xfrm>
            <a:off x="4257009" y="4277913"/>
            <a:ext cx="110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Softmax</a:t>
            </a:r>
            <a:endParaRPr lang="ko-KR" altLang="en-US" sz="2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19C69B-7E92-4915-8116-F7ABBD3CBDC2}"/>
              </a:ext>
            </a:extLst>
          </p:cNvPr>
          <p:cNvSpPr/>
          <p:nvPr/>
        </p:nvSpPr>
        <p:spPr>
          <a:xfrm>
            <a:off x="7738235" y="2202821"/>
            <a:ext cx="1117393" cy="3450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8F2278B-CD02-4860-B25B-164F37269513}"/>
              </a:ext>
            </a:extLst>
          </p:cNvPr>
          <p:cNvSpPr/>
          <p:nvPr/>
        </p:nvSpPr>
        <p:spPr>
          <a:xfrm>
            <a:off x="6749074" y="3710990"/>
            <a:ext cx="876195" cy="43443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996DCF-6EF1-4292-A058-B256B52ABAB1}"/>
              </a:ext>
            </a:extLst>
          </p:cNvPr>
          <p:cNvSpPr txBox="1"/>
          <p:nvPr/>
        </p:nvSpPr>
        <p:spPr>
          <a:xfrm>
            <a:off x="6646811" y="4205070"/>
            <a:ext cx="110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Cross Entropy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F980B4-2E48-42BA-A535-69A59A5D6556}"/>
              </a:ext>
            </a:extLst>
          </p:cNvPr>
          <p:cNvSpPr txBox="1"/>
          <p:nvPr/>
        </p:nvSpPr>
        <p:spPr>
          <a:xfrm>
            <a:off x="7435574" y="1187158"/>
            <a:ext cx="312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One-Hot </a:t>
            </a:r>
          </a:p>
          <a:p>
            <a:r>
              <a:rPr lang="en-US" altLang="ko-KR" sz="3000" b="1" dirty="0"/>
              <a:t>Encoding </a:t>
            </a:r>
            <a:endParaRPr lang="ko-KR" altLang="en-US" sz="3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7EEFDD-8601-4979-9FB5-D67D5A6FA049}"/>
              </a:ext>
            </a:extLst>
          </p:cNvPr>
          <p:cNvSpPr txBox="1"/>
          <p:nvPr/>
        </p:nvSpPr>
        <p:spPr>
          <a:xfrm>
            <a:off x="8079792" y="2629218"/>
            <a:ext cx="723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</a:t>
            </a:r>
            <a:endParaRPr lang="ko-KR" altLang="en-US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EA1D86-42A0-4C32-9302-5CADA3949AF3}"/>
              </a:ext>
            </a:extLst>
          </p:cNvPr>
          <p:cNvSpPr txBox="1"/>
          <p:nvPr/>
        </p:nvSpPr>
        <p:spPr>
          <a:xfrm>
            <a:off x="8079792" y="3651214"/>
            <a:ext cx="434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</a:t>
            </a:r>
            <a:endParaRPr lang="ko-KR" altLang="en-US" sz="3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20D1C2-6942-499E-A5F4-3E77203A73F4}"/>
              </a:ext>
            </a:extLst>
          </p:cNvPr>
          <p:cNvSpPr txBox="1"/>
          <p:nvPr/>
        </p:nvSpPr>
        <p:spPr>
          <a:xfrm>
            <a:off x="8079792" y="4831911"/>
            <a:ext cx="434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0</a:t>
            </a:r>
            <a:endParaRPr lang="ko-KR" altLang="en-US" sz="3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FA1F42-4DDD-41E7-ACD6-294827227D19}"/>
              </a:ext>
            </a:extLst>
          </p:cNvPr>
          <p:cNvSpPr txBox="1"/>
          <p:nvPr/>
        </p:nvSpPr>
        <p:spPr>
          <a:xfrm>
            <a:off x="6749074" y="3183216"/>
            <a:ext cx="1037638" cy="40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D(S, L)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7F41AF-4E0F-4D60-862B-191E8E56EDEB}"/>
              </a:ext>
            </a:extLst>
          </p:cNvPr>
          <p:cNvSpPr txBox="1"/>
          <p:nvPr/>
        </p:nvSpPr>
        <p:spPr>
          <a:xfrm>
            <a:off x="1781246" y="5923496"/>
            <a:ext cx="569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One hot encoding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 한 요소만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 벡터를 생성하는 역할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87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A8F9006-18DA-4F86-902C-025CC5015DA1}"/>
              </a:ext>
            </a:extLst>
          </p:cNvPr>
          <p:cNvSpPr txBox="1"/>
          <p:nvPr/>
        </p:nvSpPr>
        <p:spPr>
          <a:xfrm>
            <a:off x="539750" y="419100"/>
            <a:ext cx="5113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Machine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Learning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기본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DA7386-813B-4406-ADA7-9979E8860E28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0B85AD-B867-475B-99E1-13CE79827D36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7DA1180-CB79-43BF-9805-1173986C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1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922005D8-9343-4A24-AD5C-1B486A025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ED6547E-0CAE-4D9B-A2CB-80CAB935F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" y="2667790"/>
            <a:ext cx="4921321" cy="41182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7225E2-71D6-4FB5-AC0B-DD3D2B0EC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3" y="1344922"/>
            <a:ext cx="3816227" cy="1612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8D198D-8B6C-4738-93FB-42451CAD5D93}"/>
              </a:ext>
            </a:extLst>
          </p:cNvPr>
          <p:cNvSpPr txBox="1"/>
          <p:nvPr/>
        </p:nvSpPr>
        <p:spPr>
          <a:xfrm>
            <a:off x="4078840" y="2339599"/>
            <a:ext cx="371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경우라고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6C8399-B700-4DED-B0AF-C4BCFE429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8" y="3003115"/>
            <a:ext cx="3772658" cy="36271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B30DB8-06A1-4847-8CCA-062F3272735B}"/>
              </a:ext>
            </a:extLst>
          </p:cNvPr>
          <p:cNvSpPr txBox="1"/>
          <p:nvPr/>
        </p:nvSpPr>
        <p:spPr>
          <a:xfrm>
            <a:off x="5432430" y="6061752"/>
            <a:ext cx="44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19ED6-3560-4E89-A267-439AC3189A61}"/>
              </a:ext>
            </a:extLst>
          </p:cNvPr>
          <p:cNvSpPr txBox="1"/>
          <p:nvPr/>
        </p:nvSpPr>
        <p:spPr>
          <a:xfrm>
            <a:off x="8028422" y="5661642"/>
            <a:ext cx="44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10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2B849F-A7B4-4229-AD7F-E3DC629C0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0"/>
          <a:stretch/>
        </p:blipFill>
        <p:spPr>
          <a:xfrm>
            <a:off x="190310" y="2445248"/>
            <a:ext cx="4893838" cy="44127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8F9006-18DA-4F86-902C-025CC5015DA1}"/>
              </a:ext>
            </a:extLst>
          </p:cNvPr>
          <p:cNvSpPr txBox="1"/>
          <p:nvPr/>
        </p:nvSpPr>
        <p:spPr>
          <a:xfrm>
            <a:off x="539750" y="419100"/>
            <a:ext cx="5113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Machine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Learning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기본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DA7386-813B-4406-ADA7-9979E8860E28}"/>
              </a:ext>
            </a:extLst>
          </p:cNvPr>
          <p:cNvCxnSpPr>
            <a:cxnSpLocks/>
          </p:cNvCxnSpPr>
          <p:nvPr/>
        </p:nvCxnSpPr>
        <p:spPr>
          <a:xfrm>
            <a:off x="0" y="1266824"/>
            <a:ext cx="9144000" cy="0"/>
          </a:xfrm>
          <a:prstGeom prst="line">
            <a:avLst/>
          </a:prstGeom>
          <a:ln w="44450">
            <a:solidFill>
              <a:srgbClr val="1F497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0B85AD-B867-475B-99E1-13CE79827D36}"/>
              </a:ext>
            </a:extLst>
          </p:cNvPr>
          <p:cNvGrpSpPr/>
          <p:nvPr/>
        </p:nvGrpSpPr>
        <p:grpSpPr>
          <a:xfrm>
            <a:off x="8249450" y="303800"/>
            <a:ext cx="748259" cy="693569"/>
            <a:chOff x="8130389" y="17918"/>
            <a:chExt cx="748259" cy="69356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7DA1180-CB79-43BF-9805-1173986C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0389" y="17918"/>
              <a:ext cx="748259" cy="693569"/>
            </a:xfrm>
            <a:prstGeom prst="rect">
              <a:avLst/>
            </a:prstGeom>
          </p:spPr>
        </p:pic>
        <p:pic>
          <p:nvPicPr>
            <p:cNvPr id="21" name="Picture 2" descr="Machine Learning icon에 대한 이미지 검색결과">
              <a:extLst>
                <a:ext uri="{FF2B5EF4-FFF2-40B4-BE49-F238E27FC236}">
                  <a16:creationId xmlns:a16="http://schemas.microsoft.com/office/drawing/2014/main" id="{922005D8-9343-4A24-AD5C-1B486A025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635" y="261902"/>
              <a:ext cx="179865" cy="181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D198D-8B6C-4738-93FB-42451CAD5D93}"/>
              </a:ext>
            </a:extLst>
          </p:cNvPr>
          <p:cNvSpPr txBox="1"/>
          <p:nvPr/>
        </p:nvSpPr>
        <p:spPr>
          <a:xfrm>
            <a:off x="4140219" y="2340055"/>
            <a:ext cx="371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경우라고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7225E2-71D6-4FB5-AC0B-DD3D2B0EC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2" y="1432166"/>
            <a:ext cx="3816227" cy="1570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7A7D0B-5424-48F8-8AC8-7B7424049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8" y="3003115"/>
            <a:ext cx="3772658" cy="36271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3BA67A-04B4-482B-8BB4-1C0B162D9195}"/>
              </a:ext>
            </a:extLst>
          </p:cNvPr>
          <p:cNvSpPr txBox="1"/>
          <p:nvPr/>
        </p:nvSpPr>
        <p:spPr>
          <a:xfrm>
            <a:off x="5432430" y="6061752"/>
            <a:ext cx="44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CD82E-03A6-4867-91A1-1478FF799047}"/>
              </a:ext>
            </a:extLst>
          </p:cNvPr>
          <p:cNvSpPr txBox="1"/>
          <p:nvPr/>
        </p:nvSpPr>
        <p:spPr>
          <a:xfrm>
            <a:off x="8028422" y="5661642"/>
            <a:ext cx="44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91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1965</Words>
  <Application>Microsoft Office PowerPoint</Application>
  <PresentationFormat>화면 슬라이드 쇼(4:3)</PresentationFormat>
  <Paragraphs>442</Paragraphs>
  <Slides>38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Yoon 윤고딕 520_TT</vt:lpstr>
      <vt:lpstr>Calibri Light</vt:lpstr>
      <vt:lpstr>KoPub돋움체 Bold</vt:lpstr>
      <vt:lpstr>Yoon 윤고딕 530_TT</vt:lpstr>
      <vt:lpstr>Arial</vt:lpstr>
      <vt:lpstr>Cambria Math</vt:lpstr>
      <vt:lpstr>Calibri</vt:lpstr>
      <vt:lpstr>Yoon 윤고딕 550_TT</vt:lpstr>
      <vt:lpstr>맑은 고딕</vt:lpstr>
      <vt:lpstr>Yoon 윤고딕 540_TT</vt:lpstr>
      <vt:lpstr>Office 테마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김동원도로리</dc:creator>
  <cp:lastModifiedBy>김도희</cp:lastModifiedBy>
  <cp:revision>77</cp:revision>
  <dcterms:created xsi:type="dcterms:W3CDTF">2017-12-28T06:40:11Z</dcterms:created>
  <dcterms:modified xsi:type="dcterms:W3CDTF">2018-01-06T10:41:00Z</dcterms:modified>
</cp:coreProperties>
</file>