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87563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8851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6951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0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5091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2655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3094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2017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4480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41668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7501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15409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Rainbow on sky">
            <a:extLst>
              <a:ext uri="{FF2B5EF4-FFF2-40B4-BE49-F238E27FC236}">
                <a16:creationId xmlns:a16="http://schemas.microsoft.com/office/drawing/2014/main" id="{429DA115-A4FE-45EE-01FD-7C9E237197AA}"/>
              </a:ext>
            </a:extLst>
          </p:cNvPr>
          <p:cNvPicPr>
            <a:picLocks noChangeAspect="1"/>
          </p:cNvPicPr>
          <p:nvPr/>
        </p:nvPicPr>
        <p:blipFill>
          <a:blip r:embed="rId2"/>
          <a:srcRect t="15730"/>
          <a:stretch>
            <a:fillRect/>
          </a:stretch>
        </p:blipFill>
        <p:spPr>
          <a:xfrm>
            <a:off x="20" y="-36566"/>
            <a:ext cx="12191980" cy="6857990"/>
          </a:xfrm>
          <a:prstGeom prst="rect">
            <a:avLst/>
          </a:prstGeom>
        </p:spPr>
      </p:pic>
      <p:sp>
        <p:nvSpPr>
          <p:cNvPr id="11" name="Rectangle 10">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0"/>
            <a:ext cx="12191999" cy="13716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209C4D14-4135-11A6-EE54-88BFA812C481}"/>
              </a:ext>
            </a:extLst>
          </p:cNvPr>
          <p:cNvSpPr>
            <a:spLocks noGrp="1"/>
          </p:cNvSpPr>
          <p:nvPr>
            <p:ph type="ctrTitle"/>
          </p:nvPr>
        </p:nvSpPr>
        <p:spPr>
          <a:xfrm>
            <a:off x="320040" y="5715000"/>
            <a:ext cx="8027544" cy="960120"/>
          </a:xfrm>
          <a:ln>
            <a:noFill/>
          </a:ln>
        </p:spPr>
        <p:txBody>
          <a:bodyPr anchor="ctr">
            <a:normAutofit/>
          </a:bodyPr>
          <a:lstStyle/>
          <a:p>
            <a:pPr algn="ctr"/>
            <a:r>
              <a:rPr lang="en-US" sz="3200" dirty="0"/>
              <a:t>Bounce Rate Analysis Report</a:t>
            </a:r>
            <a:br>
              <a:rPr lang="en-US" sz="3600" dirty="0"/>
            </a:br>
            <a:r>
              <a:rPr lang="en-US" sz="1400" dirty="0">
                <a:latin typeface="Aptos" panose="020B0004020202020204" pitchFamily="34" charset="0"/>
              </a:rPr>
              <a:t>Analyzing user engagement through session duration and bounce rates</a:t>
            </a:r>
            <a:endParaRPr lang="en-NG" sz="3600" dirty="0">
              <a:latin typeface="Aptos" panose="020B0004020202020204" pitchFamily="34" charset="0"/>
            </a:endParaRPr>
          </a:p>
        </p:txBody>
      </p:sp>
      <p:sp>
        <p:nvSpPr>
          <p:cNvPr id="3" name="Subtitle 2">
            <a:extLst>
              <a:ext uri="{FF2B5EF4-FFF2-40B4-BE49-F238E27FC236}">
                <a16:creationId xmlns:a16="http://schemas.microsoft.com/office/drawing/2014/main" id="{0ECA3698-CD49-48A6-881B-37E0F4310E7F}"/>
              </a:ext>
            </a:extLst>
          </p:cNvPr>
          <p:cNvSpPr>
            <a:spLocks noGrp="1"/>
          </p:cNvSpPr>
          <p:nvPr>
            <p:ph type="subTitle" idx="1"/>
          </p:nvPr>
        </p:nvSpPr>
        <p:spPr>
          <a:xfrm>
            <a:off x="8421623" y="5715000"/>
            <a:ext cx="3217801" cy="960120"/>
          </a:xfrm>
        </p:spPr>
        <p:txBody>
          <a:bodyPr anchor="ctr">
            <a:normAutofit/>
          </a:bodyPr>
          <a:lstStyle/>
          <a:p>
            <a:pPr algn="r"/>
            <a:r>
              <a:rPr lang="en-US" sz="1800" dirty="0"/>
              <a:t>Name: Daniel Omozojie .O.</a:t>
            </a:r>
          </a:p>
          <a:p>
            <a:pPr algn="r"/>
            <a:r>
              <a:rPr lang="en-US" sz="1800" dirty="0"/>
              <a:t>Date: 15</a:t>
            </a:r>
            <a:r>
              <a:rPr lang="en-US" sz="1800" baseline="30000" dirty="0"/>
              <a:t>th</a:t>
            </a:r>
            <a:r>
              <a:rPr lang="en-US" sz="1800" dirty="0"/>
              <a:t> May 2025</a:t>
            </a:r>
            <a:endParaRPr lang="en-NG" sz="1800" dirty="0"/>
          </a:p>
        </p:txBody>
      </p:sp>
    </p:spTree>
    <p:extLst>
      <p:ext uri="{BB962C8B-B14F-4D97-AF65-F5344CB8AC3E}">
        <p14:creationId xmlns:p14="http://schemas.microsoft.com/office/powerpoint/2010/main" val="307831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79FB-D92B-0D62-B5BF-79FDBCBEB0D5}"/>
              </a:ext>
            </a:extLst>
          </p:cNvPr>
          <p:cNvSpPr>
            <a:spLocks noGrp="1"/>
          </p:cNvSpPr>
          <p:nvPr>
            <p:ph type="title"/>
          </p:nvPr>
        </p:nvSpPr>
        <p:spPr>
          <a:xfrm>
            <a:off x="828651" y="1069848"/>
            <a:ext cx="10691265" cy="832104"/>
          </a:xfrm>
        </p:spPr>
        <p:txBody>
          <a:bodyPr>
            <a:normAutofit/>
          </a:bodyPr>
          <a:lstStyle/>
          <a:p>
            <a:r>
              <a:rPr lang="en-US" dirty="0"/>
              <a:t>Overview</a:t>
            </a:r>
            <a:endParaRPr lang="en-NG" dirty="0"/>
          </a:p>
        </p:txBody>
      </p:sp>
      <p:sp>
        <p:nvSpPr>
          <p:cNvPr id="3" name="Content Placeholder 2">
            <a:extLst>
              <a:ext uri="{FF2B5EF4-FFF2-40B4-BE49-F238E27FC236}">
                <a16:creationId xmlns:a16="http://schemas.microsoft.com/office/drawing/2014/main" id="{253112DC-3FC9-7185-AB94-609192B8294F}"/>
              </a:ext>
            </a:extLst>
          </p:cNvPr>
          <p:cNvSpPr>
            <a:spLocks noGrp="1"/>
          </p:cNvSpPr>
          <p:nvPr>
            <p:ph idx="1"/>
          </p:nvPr>
        </p:nvSpPr>
        <p:spPr>
          <a:xfrm>
            <a:off x="750367" y="2048256"/>
            <a:ext cx="10691265" cy="3739896"/>
          </a:xfrm>
        </p:spPr>
        <p:txBody>
          <a:bodyPr/>
          <a:lstStyle/>
          <a:p>
            <a:pPr algn="just"/>
            <a:r>
              <a:rPr lang="en-US" b="1" dirty="0"/>
              <a:t>What is Bounce Rate?</a:t>
            </a:r>
          </a:p>
          <a:p>
            <a:pPr lvl="1" algn="just"/>
            <a:r>
              <a:rPr lang="en-US" dirty="0"/>
              <a:t>Bounce rate is a crucial metric in web analytics that measures the percentage of visitors who land on a website and leave without engaging in any further interactions.</a:t>
            </a:r>
            <a:endParaRPr lang="en-US" b="1" dirty="0"/>
          </a:p>
          <a:p>
            <a:pPr algn="just"/>
            <a:r>
              <a:rPr lang="en-US" b="1" dirty="0"/>
              <a:t>Why is this metric important?</a:t>
            </a:r>
          </a:p>
          <a:p>
            <a:pPr lvl="1" algn="just"/>
            <a:r>
              <a:rPr lang="en-US" dirty="0"/>
              <a:t>Using this data point, we can determine how effective the contents of our website is effective in capturing and retaining the attention of its visitors. A high bounce rate indicates that users leave the website after landing on the first page, which may be due to problems like poor website design, too much ads, slow loading times etc.</a:t>
            </a:r>
          </a:p>
        </p:txBody>
      </p:sp>
    </p:spTree>
    <p:extLst>
      <p:ext uri="{BB962C8B-B14F-4D97-AF65-F5344CB8AC3E}">
        <p14:creationId xmlns:p14="http://schemas.microsoft.com/office/powerpoint/2010/main" val="233895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4A893-46A0-0151-35B1-A7332DDE0C81}"/>
              </a:ext>
            </a:extLst>
          </p:cNvPr>
          <p:cNvSpPr>
            <a:spLocks noGrp="1"/>
          </p:cNvSpPr>
          <p:nvPr>
            <p:ph type="title"/>
          </p:nvPr>
        </p:nvSpPr>
        <p:spPr/>
        <p:txBody>
          <a:bodyPr/>
          <a:lstStyle/>
          <a:p>
            <a:r>
              <a:rPr lang="en-US" dirty="0"/>
              <a:t>Data Summary</a:t>
            </a:r>
            <a:endParaRPr lang="en-NG" dirty="0"/>
          </a:p>
        </p:txBody>
      </p:sp>
      <p:sp>
        <p:nvSpPr>
          <p:cNvPr id="3" name="Content Placeholder 2">
            <a:extLst>
              <a:ext uri="{FF2B5EF4-FFF2-40B4-BE49-F238E27FC236}">
                <a16:creationId xmlns:a16="http://schemas.microsoft.com/office/drawing/2014/main" id="{9446D278-215B-FC44-DB7F-CCDA2C66D2F4}"/>
              </a:ext>
            </a:extLst>
          </p:cNvPr>
          <p:cNvSpPr>
            <a:spLocks noGrp="1"/>
          </p:cNvSpPr>
          <p:nvPr>
            <p:ph idx="1"/>
          </p:nvPr>
        </p:nvSpPr>
        <p:spPr>
          <a:xfrm>
            <a:off x="750367" y="1965960"/>
            <a:ext cx="10691265" cy="3739896"/>
          </a:xfrm>
        </p:spPr>
        <p:txBody>
          <a:bodyPr/>
          <a:lstStyle/>
          <a:p>
            <a:r>
              <a:rPr lang="en-US" dirty="0"/>
              <a:t>Our dataset contains four (4) columns namely:</a:t>
            </a:r>
          </a:p>
          <a:p>
            <a:pPr lvl="1"/>
            <a:r>
              <a:rPr lang="en-US" dirty="0"/>
              <a:t>Client ID</a:t>
            </a:r>
          </a:p>
          <a:p>
            <a:pPr lvl="1"/>
            <a:r>
              <a:rPr lang="en-US" dirty="0"/>
              <a:t>Sessions</a:t>
            </a:r>
          </a:p>
          <a:p>
            <a:pPr lvl="1"/>
            <a:r>
              <a:rPr lang="en-US" dirty="0"/>
              <a:t>Average Session Duration</a:t>
            </a:r>
          </a:p>
          <a:p>
            <a:pPr lvl="1"/>
            <a:r>
              <a:rPr lang="en-US" dirty="0"/>
              <a:t>Bounce Rate</a:t>
            </a:r>
          </a:p>
          <a:p>
            <a:pPr lvl="1"/>
            <a:endParaRPr lang="en-US" dirty="0"/>
          </a:p>
          <a:p>
            <a:pPr marL="457200" lvl="1" indent="0">
              <a:buNone/>
            </a:pPr>
            <a:endParaRPr lang="en-NG" dirty="0"/>
          </a:p>
        </p:txBody>
      </p:sp>
    </p:spTree>
    <p:extLst>
      <p:ext uri="{BB962C8B-B14F-4D97-AF65-F5344CB8AC3E}">
        <p14:creationId xmlns:p14="http://schemas.microsoft.com/office/powerpoint/2010/main" val="10745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1418E-53E0-0661-9EC0-694E42010332}"/>
              </a:ext>
            </a:extLst>
          </p:cNvPr>
          <p:cNvSpPr>
            <a:spLocks noGrp="1"/>
          </p:cNvSpPr>
          <p:nvPr>
            <p:ph type="title"/>
          </p:nvPr>
        </p:nvSpPr>
        <p:spPr/>
        <p:txBody>
          <a:bodyPr/>
          <a:lstStyle/>
          <a:p>
            <a:r>
              <a:rPr lang="en-US" dirty="0"/>
              <a:t>Insights into Bounce Rate</a:t>
            </a:r>
            <a:endParaRPr lang="en-NG" dirty="0"/>
          </a:p>
        </p:txBody>
      </p:sp>
      <p:sp>
        <p:nvSpPr>
          <p:cNvPr id="3" name="Content Placeholder 2">
            <a:extLst>
              <a:ext uri="{FF2B5EF4-FFF2-40B4-BE49-F238E27FC236}">
                <a16:creationId xmlns:a16="http://schemas.microsoft.com/office/drawing/2014/main" id="{E4A06151-64DA-BB77-6E83-925888E89E4A}"/>
              </a:ext>
            </a:extLst>
          </p:cNvPr>
          <p:cNvSpPr>
            <a:spLocks noGrp="1"/>
          </p:cNvSpPr>
          <p:nvPr>
            <p:ph idx="1"/>
          </p:nvPr>
        </p:nvSpPr>
        <p:spPr>
          <a:xfrm>
            <a:off x="750367" y="1792224"/>
            <a:ext cx="10691265" cy="923544"/>
          </a:xfrm>
        </p:spPr>
        <p:txBody>
          <a:bodyPr/>
          <a:lstStyle/>
          <a:p>
            <a:r>
              <a:rPr lang="en-US" dirty="0"/>
              <a:t>The average bounce rate for the website is 65.31% which is high. This indicates that a lot of visitors leave the website after landing on the first page. </a:t>
            </a:r>
          </a:p>
        </p:txBody>
      </p:sp>
    </p:spTree>
    <p:extLst>
      <p:ext uri="{BB962C8B-B14F-4D97-AF65-F5344CB8AC3E}">
        <p14:creationId xmlns:p14="http://schemas.microsoft.com/office/powerpoint/2010/main" val="97128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FDF2F-0AE2-DC38-A6A0-48F9A751E34A}"/>
              </a:ext>
            </a:extLst>
          </p:cNvPr>
          <p:cNvSpPr>
            <a:spLocks noGrp="1"/>
          </p:cNvSpPr>
          <p:nvPr>
            <p:ph type="title"/>
          </p:nvPr>
        </p:nvSpPr>
        <p:spPr>
          <a:xfrm>
            <a:off x="1969770" y="5852162"/>
            <a:ext cx="5965190" cy="443861"/>
          </a:xfrm>
        </p:spPr>
        <p:txBody>
          <a:bodyPr vert="horz" lIns="91440" tIns="45720" rIns="91440" bIns="45720" rtlCol="0" anchor="t">
            <a:normAutofit/>
          </a:bodyPr>
          <a:lstStyle/>
          <a:p>
            <a:pPr>
              <a:lnSpc>
                <a:spcPct val="90000"/>
              </a:lnSpc>
            </a:pPr>
            <a:r>
              <a:rPr lang="en-US" sz="2200" dirty="0"/>
              <a:t>Bounce rate &amp; session duration analysis</a:t>
            </a:r>
          </a:p>
        </p:txBody>
      </p:sp>
      <p:pic>
        <p:nvPicPr>
          <p:cNvPr id="5" name="Content Placeholder 4">
            <a:extLst>
              <a:ext uri="{FF2B5EF4-FFF2-40B4-BE49-F238E27FC236}">
                <a16:creationId xmlns:a16="http://schemas.microsoft.com/office/drawing/2014/main" id="{EF855FB7-9511-61F4-8462-0DDE762853DD}"/>
              </a:ext>
            </a:extLst>
          </p:cNvPr>
          <p:cNvPicPr>
            <a:picLocks noGrp="1" noChangeAspect="1"/>
          </p:cNvPicPr>
          <p:nvPr>
            <p:ph idx="1"/>
          </p:nvPr>
        </p:nvPicPr>
        <p:blipFill>
          <a:blip r:embed="rId2"/>
          <a:stretch>
            <a:fillRect/>
          </a:stretch>
        </p:blipFill>
        <p:spPr>
          <a:xfrm>
            <a:off x="1223010" y="856979"/>
            <a:ext cx="9745980" cy="4375026"/>
          </a:xfrm>
          <a:prstGeom prst="rect">
            <a:avLst/>
          </a:prstGeom>
        </p:spPr>
      </p:pic>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81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D2CF-85FA-3101-8043-7874280DC01B}"/>
              </a:ext>
            </a:extLst>
          </p:cNvPr>
          <p:cNvSpPr>
            <a:spLocks noGrp="1"/>
          </p:cNvSpPr>
          <p:nvPr>
            <p:ph type="title"/>
          </p:nvPr>
        </p:nvSpPr>
        <p:spPr/>
        <p:txBody>
          <a:bodyPr/>
          <a:lstStyle/>
          <a:p>
            <a:r>
              <a:rPr lang="en-US" dirty="0"/>
              <a:t>Key Insights</a:t>
            </a:r>
            <a:endParaRPr lang="en-NG" dirty="0"/>
          </a:p>
        </p:txBody>
      </p:sp>
      <p:sp>
        <p:nvSpPr>
          <p:cNvPr id="3" name="Content Placeholder 2">
            <a:extLst>
              <a:ext uri="{FF2B5EF4-FFF2-40B4-BE49-F238E27FC236}">
                <a16:creationId xmlns:a16="http://schemas.microsoft.com/office/drawing/2014/main" id="{180916AA-2B5C-FD51-22CC-5E25BBE87828}"/>
              </a:ext>
            </a:extLst>
          </p:cNvPr>
          <p:cNvSpPr>
            <a:spLocks noGrp="1"/>
          </p:cNvSpPr>
          <p:nvPr>
            <p:ph idx="1"/>
          </p:nvPr>
        </p:nvSpPr>
        <p:spPr>
          <a:xfrm>
            <a:off x="700635" y="2221992"/>
            <a:ext cx="10691265" cy="2414017"/>
          </a:xfrm>
        </p:spPr>
        <p:txBody>
          <a:bodyPr>
            <a:normAutofit/>
          </a:bodyPr>
          <a:lstStyle/>
          <a:p>
            <a:r>
              <a:rPr lang="en-US" b="1" dirty="0"/>
              <a:t>An inverse relationship</a:t>
            </a:r>
            <a:r>
              <a:rPr lang="en-US" dirty="0"/>
              <a:t> exists between bounce rate and session duration — as bounce rate increases, average time spent decreases.</a:t>
            </a:r>
            <a:endParaRPr lang="en-US" b="1" dirty="0"/>
          </a:p>
          <a:p>
            <a:pPr>
              <a:buFont typeface="Arial" panose="020B0604020202020204" pitchFamily="34" charset="0"/>
              <a:buChar char="•"/>
            </a:pPr>
            <a:r>
              <a:rPr lang="en-US" b="1" dirty="0"/>
              <a:t>Users with Low Bounce Rates</a:t>
            </a:r>
            <a:r>
              <a:rPr lang="en-US" dirty="0"/>
              <a:t> spend significantly more time on the site, indicating strong engagement.</a:t>
            </a:r>
          </a:p>
          <a:p>
            <a:r>
              <a:rPr lang="en-US" b="1" dirty="0"/>
              <a:t>Users with High Bounce Rates</a:t>
            </a:r>
            <a:r>
              <a:rPr lang="en-US" dirty="0"/>
              <a:t> spend significantly less time on the site, indicating weak engagement.</a:t>
            </a:r>
          </a:p>
        </p:txBody>
      </p:sp>
    </p:spTree>
    <p:extLst>
      <p:ext uri="{BB962C8B-B14F-4D97-AF65-F5344CB8AC3E}">
        <p14:creationId xmlns:p14="http://schemas.microsoft.com/office/powerpoint/2010/main" val="104446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0F5FA-968A-A6DE-6122-8DDA0ED6CD8F}"/>
              </a:ext>
            </a:extLst>
          </p:cNvPr>
          <p:cNvSpPr>
            <a:spLocks noGrp="1"/>
          </p:cNvSpPr>
          <p:nvPr>
            <p:ph type="title"/>
          </p:nvPr>
        </p:nvSpPr>
        <p:spPr/>
        <p:txBody>
          <a:bodyPr/>
          <a:lstStyle/>
          <a:p>
            <a:r>
              <a:rPr lang="en-US" dirty="0"/>
              <a:t>Conclusion</a:t>
            </a:r>
            <a:endParaRPr lang="en-NG" dirty="0"/>
          </a:p>
        </p:txBody>
      </p:sp>
      <p:sp>
        <p:nvSpPr>
          <p:cNvPr id="3" name="Content Placeholder 2">
            <a:extLst>
              <a:ext uri="{FF2B5EF4-FFF2-40B4-BE49-F238E27FC236}">
                <a16:creationId xmlns:a16="http://schemas.microsoft.com/office/drawing/2014/main" id="{93D4A1D7-9686-CD99-963F-4D7D8D02ED50}"/>
              </a:ext>
            </a:extLst>
          </p:cNvPr>
          <p:cNvSpPr>
            <a:spLocks noGrp="1"/>
          </p:cNvSpPr>
          <p:nvPr>
            <p:ph idx="1"/>
          </p:nvPr>
        </p:nvSpPr>
        <p:spPr>
          <a:xfrm>
            <a:off x="750367" y="1751076"/>
            <a:ext cx="10691265" cy="941832"/>
          </a:xfrm>
        </p:spPr>
        <p:txBody>
          <a:bodyPr/>
          <a:lstStyle/>
          <a:p>
            <a:r>
              <a:rPr lang="en-US" dirty="0"/>
              <a:t>In summary, the insights generated from our data reveals that the website has low user engagement.</a:t>
            </a:r>
          </a:p>
          <a:p>
            <a:endParaRPr lang="en-NG" dirty="0"/>
          </a:p>
        </p:txBody>
      </p:sp>
    </p:spTree>
    <p:extLst>
      <p:ext uri="{BB962C8B-B14F-4D97-AF65-F5344CB8AC3E}">
        <p14:creationId xmlns:p14="http://schemas.microsoft.com/office/powerpoint/2010/main" val="312006893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766</TotalTime>
  <Words>268</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Calisto MT</vt:lpstr>
      <vt:lpstr>Univers Condensed</vt:lpstr>
      <vt:lpstr>ChronicleVTI</vt:lpstr>
      <vt:lpstr>Bounce Rate Analysis Report Analyzing user engagement through session duration and bounce rates</vt:lpstr>
      <vt:lpstr>Overview</vt:lpstr>
      <vt:lpstr>Data Summary</vt:lpstr>
      <vt:lpstr>Insights into Bounce Rate</vt:lpstr>
      <vt:lpstr>Bounce rate &amp; session duration analysis</vt:lpstr>
      <vt:lpstr>Key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Aquila</dc:creator>
  <cp:lastModifiedBy>Aquila</cp:lastModifiedBy>
  <cp:revision>1</cp:revision>
  <dcterms:created xsi:type="dcterms:W3CDTF">2025-05-14T22:43:41Z</dcterms:created>
  <dcterms:modified xsi:type="dcterms:W3CDTF">2025-05-15T11:29:57Z</dcterms:modified>
</cp:coreProperties>
</file>