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89" r:id="rId7"/>
    <p:sldId id="278" r:id="rId8"/>
    <p:sldId id="290" r:id="rId9"/>
    <p:sldId id="260" r:id="rId10"/>
    <p:sldId id="280" r:id="rId11"/>
    <p:sldId id="281" r:id="rId12"/>
    <p:sldId id="283" r:id="rId13"/>
    <p:sldId id="291" r:id="rId14"/>
    <p:sldId id="285" r:id="rId15"/>
    <p:sldId id="286" r:id="rId16"/>
    <p:sldId id="287" r:id="rId17"/>
    <p:sldId id="265" r:id="rId18"/>
    <p:sldId id="294" r:id="rId19"/>
    <p:sldId id="292" r:id="rId20"/>
    <p:sldId id="288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7499997693159592E-2"/>
          <c:w val="0.96562499999999996"/>
          <c:h val="0.84491259566236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Ride %</c:v>
                </c:pt>
                <c:pt idx="1">
                  <c:v>Ride on Trail %</c:v>
                </c:pt>
                <c:pt idx="2">
                  <c:v>Heard DBS %</c:v>
                </c:pt>
                <c:pt idx="3">
                  <c:v>Riding Time (mins)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18.170000000000002</c:v>
                </c:pt>
                <c:pt idx="1">
                  <c:v>7.16</c:v>
                </c:pt>
                <c:pt idx="2">
                  <c:v>7.16</c:v>
                </c:pt>
                <c:pt idx="3">
                  <c:v>60.054699999999997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5-4221-A543-A0D5A1F0A3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Ride %</c:v>
                </c:pt>
                <c:pt idx="1">
                  <c:v>Ride on Trail %</c:v>
                </c:pt>
                <c:pt idx="2">
                  <c:v>Heard DBS %</c:v>
                </c:pt>
                <c:pt idx="3">
                  <c:v>Riding Time (mins)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21.396280000000001</c:v>
                </c:pt>
                <c:pt idx="1">
                  <c:v>8.1542849999999998</c:v>
                </c:pt>
                <c:pt idx="2">
                  <c:v>10.933479999999999</c:v>
                </c:pt>
                <c:pt idx="3">
                  <c:v>60.02261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5-4221-A543-A0D5A1F0A3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36734912"/>
        <c:axId val="1703776912"/>
      </c:barChart>
      <c:catAx>
        <c:axId val="16367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776912"/>
        <c:crosses val="autoZero"/>
        <c:auto val="1"/>
        <c:lblAlgn val="ctr"/>
        <c:lblOffset val="100"/>
        <c:noMultiLvlLbl val="0"/>
      </c:catAx>
      <c:valAx>
        <c:axId val="17037769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3673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3260-E836-4E8D-99BC-73492030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8D8C9-65D4-463A-A01C-82CAE2B9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4F3E-D744-4E44-9836-CB0C649F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D477-3786-4028-92FC-53F45C3D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A217-29EB-48BA-A521-C932E41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96CB-9E84-4298-A0F6-5678EF01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641C1-F4F3-433C-8E04-90A13F977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36F8-011E-43CE-8A3D-1685566D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37CC-0DD8-4C62-838B-8F5214B6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2482-2208-4992-BA2B-5B4B5692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79EE3-C9FB-443A-9A5A-094F669E4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09F60-7DD4-4C27-BA7C-40C7869D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3AA6-C5C5-4903-8851-5EDB83A3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FD8A-1A0B-447E-912B-049E495A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84AB-B5D0-440F-B043-A1A645C9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D180-FDC6-4C8E-8560-DF5C2154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DE9C-4619-4653-B45E-069078BD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5A1B-4128-44E2-ABB8-733B5BC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C26F-F0C3-4CD1-8B91-4B7C9325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0544-1980-42D5-AEDE-FDA633E1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99E-DBD6-49EE-A491-D0AF938E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1FF9A-D945-415E-9991-7E65E4D1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3164-3DF2-4E3D-8CF7-CC7E2386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545D-EFF9-4E3C-BF1A-EB4D5F79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564E-79DA-4E2E-AF34-965A37D3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39B2-4F88-46A8-8EB8-62310DE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3A37-7F57-4770-B24C-795F2A33F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8087B-CB29-42E1-B1FE-0D6736D3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BAECD-D9D9-46E7-B2E2-5D3870AE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415C6-6332-4796-9015-59FE182E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05CD1-59DE-40B4-8CE3-6EAC0422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BEBF-C4E0-4ADB-8ED7-FACFC2E9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E363-6936-4F05-B61F-9F3365AF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8550E-5720-4B43-BF8C-014AF1631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675FD-0241-4027-BDBB-49863382F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A8BC-206B-42DF-A676-B02CD998C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DDE67-7714-4A45-872E-FC596398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F4829-3EEA-4B4A-9362-CF63733C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FBBFF-42F6-4198-BF84-3EE306D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2E54-45E1-41D3-A021-779D1200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19FF5-8C80-4D04-9D1D-C62130A9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40A25-13A7-4D3C-8D92-0FC7235C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C6ED2-7A52-47A3-B918-A0BDDDB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FBF7D-4760-4374-9CA5-5D392068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242CD-4B03-47E9-9F3A-BE1300F8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DC559-E26F-44E6-BBE8-B1219E38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0790-01DD-49CC-BFAA-ED0F1E23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D101-0298-42AE-9BB4-CF03BD0A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10879-96D7-4A8F-BDBA-FCE6DDAC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23F2-8DD5-4B5F-B0D9-281C2A0B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E2A4-DB51-45F5-AA9F-59A1824F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662D-595A-4D33-B2B8-91C06722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2822-44EE-415D-99A5-99B0A2E1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C38C8-F552-4301-9D59-F4D7F32E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DCBE2-D57B-497E-A0BB-52214D94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F450-A0DA-4903-9EA6-D9E3F963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ACC95-87CC-44D3-8349-002F7BB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A8E0-EFBA-423C-B2E1-4D11B1D3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77E0C-F558-4854-B197-43D84EEC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C2F33-7FD8-4830-B59B-A24D9F66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BF41-E1A9-46C7-8EED-E10D17912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B973-A1AC-4C08-8347-7D1D3F189E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5F3F4-A34A-4309-9EDE-27A79201E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2A65-B943-4B71-AB35-25EAE6A26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B277-6028-46B7-93EF-9FD46746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9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wookie.netlify.app/blog/2018/12/survey-raking-an-illustra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urveymonkey.com/r/2VJHTL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C6AF-9E21-41D7-A660-AF2DADA51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Biking Denver – Final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0A56E-E687-483D-B53D-6487276F5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Dongdong</a:t>
            </a:r>
            <a:r>
              <a:rPr lang="en-US" dirty="0"/>
              <a:t> Lu</a:t>
            </a:r>
          </a:p>
        </p:txBody>
      </p:sp>
    </p:spTree>
    <p:extLst>
      <p:ext uri="{BB962C8B-B14F-4D97-AF65-F5344CB8AC3E}">
        <p14:creationId xmlns:p14="http://schemas.microsoft.com/office/powerpoint/2010/main" val="248887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9855-6ED9-4A34-8B59-1DCB498C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“Raking”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C257-C4CA-4276-8130-0EEE2A643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indicator matrix that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Write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matrix</a:t>
                </a:r>
              </a:p>
              <a:p>
                <a:pPr marL="0" indent="0">
                  <a:buNone/>
                </a:pPr>
                <a:r>
                  <a:rPr lang="en-US" dirty="0"/>
                  <a:t>Define the vector of sample margins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is the vector </a:t>
                </a:r>
                <a:r>
                  <a:rPr lang="en-US" dirty="0"/>
                  <a:t>of sample margins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C257-C4CA-4276-8130-0EEE2A643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83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9855-6ED9-4A34-8B59-1DCB498C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Mathematics of “Raking”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C257-C4CA-4276-8130-0EEE2A643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Raking algorithm works as the following steps:</a:t>
                </a:r>
              </a:p>
              <a:p>
                <a:pPr marL="0" indent="0">
                  <a:buNone/>
                </a:pPr>
                <a:r>
                  <a:rPr lang="en-US" dirty="0"/>
                  <a:t>1.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, calculate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by multiplying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Repeat steps 1, 2</a:t>
                </a:r>
              </a:p>
              <a:p>
                <a:pPr marL="0" indent="0">
                  <a:buNone/>
                </a:pPr>
                <a:r>
                  <a:rPr lang="en-US" dirty="0"/>
                  <a:t>4. Repeat steps 1,2,3 until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updated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will be the IPF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, say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the weights for raking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C257-C4CA-4276-8130-0EEE2A643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37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3AB9-A8C6-4595-839F-6E07F4A6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 – After raking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A751-181E-4893-8D84-58E9FC1C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Adjusting Variables used: “race” and “age”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treet&#10;&#10;Description automatically generated">
            <a:extLst>
              <a:ext uri="{FF2B5EF4-FFF2-40B4-BE49-F238E27FC236}">
                <a16:creationId xmlns:a16="http://schemas.microsoft.com/office/drawing/2014/main" id="{9BA4850A-77CA-4DEC-82BA-6D79E846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11" y="2472669"/>
            <a:ext cx="10586018" cy="32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3AB9-A8C6-4595-839F-6E07F4A6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 – After raking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A751-181E-4893-8D84-58E9FC1C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Adjusting Variables used: “race” and “age”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22FF1A-D3FF-4262-A8AA-ACBEA791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7" y="2493695"/>
            <a:ext cx="10607040" cy="25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2BBE-7A89-4663-9C3B-4BE87DEC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 – B</a:t>
            </a:r>
            <a:r>
              <a:rPr lang="en-US" altLang="zh-CN" dirty="0"/>
              <a:t>efore and </a:t>
            </a:r>
            <a:r>
              <a:rPr lang="en-US" dirty="0"/>
              <a:t>After raking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3507-1A4F-428A-83B8-A99CFE1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411EF7A-A064-481F-909C-086096E3A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917013"/>
              </p:ext>
            </p:extLst>
          </p:nvPr>
        </p:nvGraphicFramePr>
        <p:xfrm>
          <a:off x="2066790" y="1495839"/>
          <a:ext cx="7857432" cy="5124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305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2BBE-7A89-4663-9C3B-4BE87DEC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 – After raking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3507-1A4F-428A-83B8-A99CFE1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Weights Range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BAC64F-7257-41F2-9C8A-AAEA7BFB0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93015"/>
              </p:ext>
            </p:extLst>
          </p:nvPr>
        </p:nvGraphicFramePr>
        <p:xfrm>
          <a:off x="2046286" y="2754839"/>
          <a:ext cx="696685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725696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77769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94722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5754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67964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2707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1st Qu.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Qu.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9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1.17139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8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CD7E-713B-4243-BC70-0B98D60F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 – After raking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1F908A-9AFA-43D4-BDC9-55CB57F4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1624"/>
            <a:ext cx="8596668" cy="3880773"/>
          </a:xfrm>
        </p:spPr>
        <p:txBody>
          <a:bodyPr/>
          <a:lstStyle/>
          <a:p>
            <a:r>
              <a:rPr lang="en-US" dirty="0"/>
              <a:t>Ride a bike?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 Design Effect (Variance Ratio)</a:t>
            </a:r>
          </a:p>
          <a:p>
            <a:pPr marL="0" indent="0">
              <a:buNone/>
            </a:pPr>
            <a:r>
              <a:rPr lang="en-US" dirty="0"/>
              <a:t>2.603833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77FD7D-2382-4CE1-9DEA-A2DA3BB45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63654"/>
              </p:ext>
            </p:extLst>
          </p:nvPr>
        </p:nvGraphicFramePr>
        <p:xfrm>
          <a:off x="2162175" y="2769981"/>
          <a:ext cx="67880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041">
                  <a:extLst>
                    <a:ext uri="{9D8B030D-6E8A-4147-A177-3AD203B41FA5}">
                      <a16:colId xmlns:a16="http://schemas.microsoft.com/office/drawing/2014/main" val="2940211059"/>
                    </a:ext>
                  </a:extLst>
                </a:gridCol>
                <a:gridCol w="3394041">
                  <a:extLst>
                    <a:ext uri="{9D8B030D-6E8A-4147-A177-3AD203B41FA5}">
                      <a16:colId xmlns:a16="http://schemas.microsoft.com/office/drawing/2014/main" val="25467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8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18.17 %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21.39628 %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82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2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A082-B48E-43F8-BACB-905CDE00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2A48-6446-4E34-AF48-EDCAB816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major goals achieved</a:t>
            </a:r>
          </a:p>
          <a:p>
            <a:r>
              <a:rPr lang="en-US" dirty="0"/>
              <a:t>Discuss results</a:t>
            </a:r>
          </a:p>
          <a:p>
            <a:r>
              <a:rPr lang="en-US" dirty="0"/>
              <a:t>Explain design effect</a:t>
            </a:r>
            <a:endParaRPr lang="en-US" b="0" dirty="0">
              <a:effectLst/>
            </a:endParaRPr>
          </a:p>
          <a:p>
            <a:r>
              <a:rPr lang="en-US" dirty="0"/>
              <a:t>Caveats: even the best bias adjusting method would not eliminate the bias</a:t>
            </a:r>
          </a:p>
          <a:p>
            <a:r>
              <a:rPr lang="en-US" dirty="0"/>
              <a:t>Recommended resources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CAA1-8124-4804-8EE6-38599087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14EA28D-5D17-4FC2-A7A2-D637F819B8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46" y="1220400"/>
            <a:ext cx="4688043" cy="54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29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C650-3C16-4F64-A74A-C02E37F8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0FEC-476D-4A12-A53B-3154B784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Update census data</a:t>
            </a:r>
          </a:p>
          <a:p>
            <a:pPr fontAlgn="base"/>
            <a:r>
              <a:rPr lang="en-US" dirty="0"/>
              <a:t>Make a machine-readable questionnaire</a:t>
            </a:r>
          </a:p>
          <a:p>
            <a:pPr fontAlgn="base"/>
            <a:r>
              <a:rPr lang="en-US" dirty="0"/>
              <a:t>Make a shiny app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LA R meetup – January 21: RStudio’s Shiny with Joe Cheng">
            <a:extLst>
              <a:ext uri="{FF2B5EF4-FFF2-40B4-BE49-F238E27FC236}">
                <a16:creationId xmlns:a16="http://schemas.microsoft.com/office/drawing/2014/main" id="{DEE08AFC-7C18-4387-B43D-E60A0D244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51" y="2944060"/>
            <a:ext cx="6000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7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DENVER BIKE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68" y="1690688"/>
            <a:ext cx="5585238" cy="4368597"/>
          </a:xfrm>
        </p:spPr>
      </p:pic>
    </p:spTree>
    <p:extLst>
      <p:ext uri="{BB962C8B-B14F-4D97-AF65-F5344CB8AC3E}">
        <p14:creationId xmlns:p14="http://schemas.microsoft.com/office/powerpoint/2010/main" val="188787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4407-C4C4-47C0-826D-D8A89D02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8D57-3447-48D3-9570-97FEE584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Fricker, Ron &amp; Anderson, Lew. (2015). Raking: An Important Often Overlooked Survey Analysis Tool. Phalanx. 36-42. </a:t>
            </a:r>
          </a:p>
          <a:p>
            <a:r>
              <a:rPr lang="en-US" dirty="0"/>
              <a:t>Lu, H. and Gelman, A. (2003). A method for estimating design-based sampling variances for surveys with weighting, poststratification and raking. </a:t>
            </a:r>
            <a:r>
              <a:rPr lang="en-US" i="1" dirty="0"/>
              <a:t>J. Official Statistics</a:t>
            </a:r>
            <a:r>
              <a:rPr lang="en-US" dirty="0"/>
              <a:t> </a:t>
            </a:r>
            <a:r>
              <a:rPr lang="en-US" b="1" dirty="0"/>
              <a:t>19</a:t>
            </a:r>
            <a:r>
              <a:rPr lang="en-US" dirty="0"/>
              <a:t> 133—151</a:t>
            </a:r>
          </a:p>
          <a:p>
            <a:r>
              <a:rPr lang="en-US" dirty="0"/>
              <a:t>Lumley, Thomas. </a:t>
            </a:r>
            <a:r>
              <a:rPr lang="en-US" i="1" dirty="0"/>
              <a:t>Complex surveys: a guide to analysis using R</a:t>
            </a:r>
            <a:r>
              <a:rPr lang="en-US" dirty="0"/>
              <a:t>. Vol. 565. John Wiley &amp; Sons, 2011.</a:t>
            </a:r>
          </a:p>
          <a:p>
            <a:r>
              <a:rPr lang="en-US" dirty="0"/>
              <a:t>Pew Research Center, January, 2018, “For Weighting Online Opt-In Samples, What Matters Most?</a:t>
            </a:r>
          </a:p>
          <a:p>
            <a:r>
              <a:rPr lang="en-US" dirty="0"/>
              <a:t>Survey Raking: An Illustration - Andrew Collier - </a:t>
            </a:r>
            <a:r>
              <a:rPr lang="en-US" dirty="0">
                <a:hlinkClick r:id="rId2"/>
              </a:rPr>
              <a:t>https://datawookie.netlify.app/blog/2018/12/survey-raking-an-illustration/</a:t>
            </a:r>
            <a:endParaRPr lang="en-US" dirty="0"/>
          </a:p>
          <a:p>
            <a:r>
              <a:rPr lang="en-US" dirty="0"/>
              <a:t>Fricker, Ronald. “Re: Ask questions about “raking”.” Message to </a:t>
            </a:r>
            <a:r>
              <a:rPr lang="en-US" dirty="0" err="1"/>
              <a:t>Dongdong</a:t>
            </a:r>
            <a:r>
              <a:rPr lang="en-US" dirty="0"/>
              <a:t> Lu. 26 April 2020. E-mail.</a:t>
            </a:r>
          </a:p>
          <a:p>
            <a:r>
              <a:rPr lang="en-US" dirty="0"/>
              <a:t>Statistics Category • </a:t>
            </a:r>
            <a:r>
              <a:rPr lang="en-US" dirty="0" err="1"/>
              <a:t>Peopleforbikes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https://peopleforbikes.org/our-work/statistics/statistics-category/?cat=participation-statistics</a:t>
            </a:r>
          </a:p>
        </p:txBody>
      </p:sp>
    </p:spTree>
    <p:extLst>
      <p:ext uri="{BB962C8B-B14F-4D97-AF65-F5344CB8AC3E}">
        <p14:creationId xmlns:p14="http://schemas.microsoft.com/office/powerpoint/2010/main" val="76052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6E7-986C-4D6D-90C6-1B3019E4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3C08-0676-4924-A186-4641F088E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7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ECA1-88B8-4E93-B929-FE814EEA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09DF-B1E1-4DDD-801D-623F053C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 </a:t>
            </a:r>
          </a:p>
          <a:p>
            <a:pPr marL="0" indent="0">
              <a:buNone/>
            </a:pPr>
            <a:r>
              <a:rPr lang="en-US" dirty="0"/>
              <a:t>How many people in Denver ride bicycles on an average week?</a:t>
            </a:r>
          </a:p>
          <a:p>
            <a:pPr marL="0" indent="0">
              <a:buNone/>
            </a:pPr>
            <a:r>
              <a:rPr lang="en-US" dirty="0"/>
              <a:t>What is the percentage of people who ride on designated trails?</a:t>
            </a:r>
          </a:p>
          <a:p>
            <a:pPr marL="0" indent="0">
              <a:buNone/>
            </a:pPr>
            <a:r>
              <a:rPr lang="en-US" dirty="0"/>
              <a:t>What is the percentage of people who have heard Denver Bike Streets Project?</a:t>
            </a:r>
          </a:p>
          <a:p>
            <a:pPr marL="0" indent="0">
              <a:buNone/>
            </a:pPr>
            <a:r>
              <a:rPr lang="en-US" dirty="0"/>
              <a:t>What are their average riding time?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7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61B6-352D-45A6-B855-6DAD3198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7BF6-FA69-40FD-A2F5-DADF9417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survey</a:t>
            </a:r>
          </a:p>
          <a:p>
            <a:r>
              <a:rPr lang="en-US" dirty="0"/>
              <a:t>Write the delivery methods of the survey</a:t>
            </a:r>
          </a:p>
          <a:p>
            <a:r>
              <a:rPr lang="en-US" dirty="0"/>
              <a:t>Create a simulated response set</a:t>
            </a:r>
          </a:p>
          <a:p>
            <a:r>
              <a:rPr lang="en-US" dirty="0"/>
              <a:t>Data analysis based on the simulated data set</a:t>
            </a:r>
          </a:p>
        </p:txBody>
      </p:sp>
    </p:spTree>
    <p:extLst>
      <p:ext uri="{BB962C8B-B14F-4D97-AF65-F5344CB8AC3E}">
        <p14:creationId xmlns:p14="http://schemas.microsoft.com/office/powerpoint/2010/main" val="181451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A082-B48E-43F8-BACB-905CDE00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&amp; Results - Survey</a:t>
            </a:r>
          </a:p>
        </p:txBody>
      </p:sp>
      <p:pic>
        <p:nvPicPr>
          <p:cNvPr id="15" name="Content Placeholder 14" descr="A screenshot of a social media pos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D7104-D91D-4E98-963C-CC4AF2A2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0" y="1530350"/>
            <a:ext cx="9145669" cy="4351338"/>
          </a:xfrm>
        </p:spPr>
      </p:pic>
    </p:spTree>
    <p:extLst>
      <p:ext uri="{BB962C8B-B14F-4D97-AF65-F5344CB8AC3E}">
        <p14:creationId xmlns:p14="http://schemas.microsoft.com/office/powerpoint/2010/main" val="292359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FC91-B5F9-403D-B1BF-B90D7731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&amp; Results - Ways of implementation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D59F-6351-4F03-A67F-8A171E05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Mail: May get a very low response rate</a:t>
            </a:r>
            <a:endParaRPr lang="en-US" b="0" dirty="0">
              <a:effectLst/>
            </a:endParaRPr>
          </a:p>
          <a:p>
            <a:r>
              <a:rPr lang="en-US" dirty="0"/>
              <a:t>By house visiting: Senior Living’s house</a:t>
            </a:r>
            <a:endParaRPr lang="en-US" b="0" dirty="0">
              <a:effectLst/>
            </a:endParaRPr>
          </a:p>
          <a:p>
            <a:r>
              <a:rPr lang="en-US" dirty="0"/>
              <a:t>By Volunteers’ distribution: 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	1. Social events where people have a little bit of time while waiting in  lines: such as food pantry, exhibitions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	2. Randomly select households in volunteers’ neighborhood</a:t>
            </a:r>
            <a:endParaRPr lang="en-US" b="0" dirty="0">
              <a:effectLst/>
            </a:endParaRPr>
          </a:p>
          <a:p>
            <a:r>
              <a:rPr lang="en-US" dirty="0"/>
              <a:t>By Facebook advertisement: cause 20$ to reach 1000 people. May get a very low response rate.</a:t>
            </a:r>
            <a:endParaRPr lang="en-US" b="0" dirty="0">
              <a:effectLst/>
            </a:endParaRPr>
          </a:p>
          <a:p>
            <a:r>
              <a:rPr lang="en-US" dirty="0"/>
              <a:t>By telephone/text messages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7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A082-B48E-43F8-BACB-905CDE00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&amp; Results 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E4CF2F69-5903-4876-8171-44BD5AF8F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10212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14888852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943133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138988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654262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268433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383463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434943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724103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22937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rideOT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Rtime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heard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27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18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0.305362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49140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45-64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1.236772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40295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45-64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0.297467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03439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45-64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0.270115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8430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45-64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1.042227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631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25-44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1.269597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364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25-44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1.269597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5298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25-44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1.269597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910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25-44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0.270115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74639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45-64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1.269597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704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25-44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1.042227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96024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07F2-66FC-4608-B9AD-5DE3DAE3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“Raking”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415-9257-4123-B25D-81B2DA10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 of “Raking”: responses to the survey questions are reasonably correlated to those population demographics that you are raking on. </a:t>
            </a:r>
          </a:p>
          <a:p>
            <a:r>
              <a:rPr lang="en-US" dirty="0"/>
              <a:t>Pre-possessing: carefully explore the data and clean it up as necessary.  Look for outliers, typos, and other errors and correct them as possible and appropriate.</a:t>
            </a:r>
          </a:p>
          <a:p>
            <a:r>
              <a:rPr lang="en-US" dirty="0"/>
              <a:t>Raking does not do anything for missing data.  If you have missing data, you’ll need to do some sort of imputation first and then do the raking.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1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9855-6ED9-4A34-8B59-1DCB498C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Mathematics of “Raking”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C257-C4CA-4276-8130-0EEE2A643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Divide the population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stratification cells</a:t>
                </a:r>
              </a:p>
              <a:p>
                <a:pPr marL="0" indent="0">
                  <a:buNone/>
                </a:pPr>
                <a:r>
                  <a:rPr lang="en-US" dirty="0"/>
                  <a:t>Population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sample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each cell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be the population of each cell</a:t>
                </a:r>
              </a:p>
              <a:p>
                <a:pPr marL="0" indent="0">
                  <a:buNone/>
                </a:pPr>
                <a:r>
                  <a:rPr lang="en-US" dirty="0"/>
                  <a:t>Population is cross-classified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cells</a:t>
                </a:r>
              </a:p>
              <a:p>
                <a:pPr marL="0" indent="0">
                  <a:buNone/>
                </a:pPr>
                <a:r>
                  <a:rPr lang="en-US" dirty="0"/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being the number of marginal cells</a:t>
                </a:r>
              </a:p>
              <a:p>
                <a:pPr marL="0" indent="0">
                  <a:buNone/>
                </a:pPr>
                <a:r>
                  <a:rPr lang="en-US" dirty="0"/>
                  <a:t>Only K margins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are known adjusting variables</a:t>
                </a:r>
              </a:p>
              <a:p>
                <a:pPr marL="0" indent="0">
                  <a:buNone/>
                </a:pPr>
                <a:r>
                  <a:rPr lang="en-US" dirty="0"/>
                  <a:t>Want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from sample sizes and margins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C257-C4CA-4276-8130-0EEE2A643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0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931</Words>
  <Application>Microsoft Office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Biking Denver – Final Report</vt:lpstr>
      <vt:lpstr>DENVER BIKE MAP</vt:lpstr>
      <vt:lpstr>Background</vt:lpstr>
      <vt:lpstr>Goals </vt:lpstr>
      <vt:lpstr>Products &amp; Results - Survey</vt:lpstr>
      <vt:lpstr>Products &amp; Results - Ways of implementation </vt:lpstr>
      <vt:lpstr>Products &amp; Results </vt:lpstr>
      <vt:lpstr>Before “Raking”</vt:lpstr>
      <vt:lpstr>Mathematics of “Raking”</vt:lpstr>
      <vt:lpstr>Mathematics of “Raking”</vt:lpstr>
      <vt:lpstr>Mathematics of “Raking”</vt:lpstr>
      <vt:lpstr>Survey Results – After raking</vt:lpstr>
      <vt:lpstr>Survey Results – After raking</vt:lpstr>
      <vt:lpstr>Survey Results – Before and After raking</vt:lpstr>
      <vt:lpstr>Survey Results – After raking</vt:lpstr>
      <vt:lpstr>Survey Results – After raking</vt:lpstr>
      <vt:lpstr>Discussion </vt:lpstr>
      <vt:lpstr>Discussion</vt:lpstr>
      <vt:lpstr>Next Steps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Biking Denver – Final Report</dc:title>
  <dc:creator>LU DONGDONG</dc:creator>
  <cp:lastModifiedBy>LU DONGDONG</cp:lastModifiedBy>
  <cp:revision>25</cp:revision>
  <dcterms:created xsi:type="dcterms:W3CDTF">2020-05-03T17:44:40Z</dcterms:created>
  <dcterms:modified xsi:type="dcterms:W3CDTF">2020-05-05T23:05:49Z</dcterms:modified>
</cp:coreProperties>
</file>