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71" r:id="rId5"/>
    <p:sldId id="262" r:id="rId6"/>
    <p:sldId id="272" r:id="rId7"/>
    <p:sldId id="273" r:id="rId8"/>
    <p:sldId id="277" r:id="rId9"/>
    <p:sldId id="276" r:id="rId10"/>
    <p:sldId id="279" r:id="rId11"/>
    <p:sldId id="274" r:id="rId12"/>
    <p:sldId id="269" r:id="rId13"/>
    <p:sldId id="270" r:id="rId14"/>
  </p:sldIdLst>
  <p:sldSz cx="9144000" cy="6858000" type="screen4x3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507">
          <p15:clr>
            <a:srgbClr val="9AA0A6"/>
          </p15:clr>
        </p15:guide>
        <p15:guide id="4" pos="302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959"/>
    <a:srgbClr val="FFFFFF"/>
    <a:srgbClr val="FF8B8B"/>
    <a:srgbClr val="CBCAC7"/>
    <a:srgbClr val="333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D80428-172D-420E-8C53-11098BDD1178}" v="1" vWet="2" dt="2024-02-28T17:28:40.471"/>
    <p1510:client id="{35E2D7D4-0DD1-4784-B731-C0E6D5FE7596}" v="3" dt="2024-02-28T16:30:53.820"/>
    <p1510:client id="{A8C56F1C-9CEE-5B46-AD1C-6B63CAA5D09D}" v="1551" dt="2024-02-29T02:48:26.197"/>
    <p1510:client id="{EAABC1BB-EF3A-4BDA-AE55-A8CEB0FF3F5F}" v="758" dt="2024-02-28T17:29:16.6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288" y="648"/>
      </p:cViewPr>
      <p:guideLst>
        <p:guide orient="horz" pos="2160"/>
        <p:guide pos="2880"/>
        <p:guide pos="507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>
          <a:extLst>
            <a:ext uri="{FF2B5EF4-FFF2-40B4-BE49-F238E27FC236}">
              <a16:creationId xmlns:a16="http://schemas.microsoft.com/office/drawing/2014/main" id="{642EF76D-28CC-5CF0-F91E-55F75CF15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194cd72483_0_70:notes">
            <a:extLst>
              <a:ext uri="{FF2B5EF4-FFF2-40B4-BE49-F238E27FC236}">
                <a16:creationId xmlns:a16="http://schemas.microsoft.com/office/drawing/2014/main" id="{1A895D81-960A-1BE4-3854-3C5EA1DE0F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194cd72483_0_70:notes">
            <a:extLst>
              <a:ext uri="{FF2B5EF4-FFF2-40B4-BE49-F238E27FC236}">
                <a16:creationId xmlns:a16="http://schemas.microsoft.com/office/drawing/2014/main" id="{F6F1DEB7-ADFF-E23D-7488-19C235BF2E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4519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>
          <a:extLst>
            <a:ext uri="{FF2B5EF4-FFF2-40B4-BE49-F238E27FC236}">
              <a16:creationId xmlns:a16="http://schemas.microsoft.com/office/drawing/2014/main" id="{F0532AB8-F8C8-1599-D44D-D26191E3A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194cd72483_0_70:notes">
            <a:extLst>
              <a:ext uri="{FF2B5EF4-FFF2-40B4-BE49-F238E27FC236}">
                <a16:creationId xmlns:a16="http://schemas.microsoft.com/office/drawing/2014/main" id="{3E49E337-FDF0-1E53-6612-2D063199B0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194cd72483_0_70:notes">
            <a:extLst>
              <a:ext uri="{FF2B5EF4-FFF2-40B4-BE49-F238E27FC236}">
                <a16:creationId xmlns:a16="http://schemas.microsoft.com/office/drawing/2014/main" id="{0B7643F8-82B2-930D-A2BE-0955F1BA34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6935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194cd72483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194cd72483_0_17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194cd72483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194cd72483_0_18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17a2a97716_0_8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17a2a97716_0_83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194cd72483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194cd72483_0_7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>
          <a:extLst>
            <a:ext uri="{FF2B5EF4-FFF2-40B4-BE49-F238E27FC236}">
              <a16:creationId xmlns:a16="http://schemas.microsoft.com/office/drawing/2014/main" id="{76D34263-7436-76FC-0292-89B011CF4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94cd72483_0_142:notes">
            <a:extLst>
              <a:ext uri="{FF2B5EF4-FFF2-40B4-BE49-F238E27FC236}">
                <a16:creationId xmlns:a16="http://schemas.microsoft.com/office/drawing/2014/main" id="{8DAE779E-3BC5-4B8F-72D8-CF929525AE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94cd72483_0_142:notes">
            <a:extLst>
              <a:ext uri="{FF2B5EF4-FFF2-40B4-BE49-F238E27FC236}">
                <a16:creationId xmlns:a16="http://schemas.microsoft.com/office/drawing/2014/main" id="{35D7099C-9910-CC5B-3B69-D88A3AD764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4380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94cd72483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94cd72483_0_14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>
          <a:extLst>
            <a:ext uri="{FF2B5EF4-FFF2-40B4-BE49-F238E27FC236}">
              <a16:creationId xmlns:a16="http://schemas.microsoft.com/office/drawing/2014/main" id="{44672D71-5274-4D9D-AE21-99834915E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194cd72483_0_70:notes">
            <a:extLst>
              <a:ext uri="{FF2B5EF4-FFF2-40B4-BE49-F238E27FC236}">
                <a16:creationId xmlns:a16="http://schemas.microsoft.com/office/drawing/2014/main" id="{3BBC7F5B-13BB-C794-DF31-807297B9B9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194cd72483_0_70:notes">
            <a:extLst>
              <a:ext uri="{FF2B5EF4-FFF2-40B4-BE49-F238E27FC236}">
                <a16:creationId xmlns:a16="http://schemas.microsoft.com/office/drawing/2014/main" id="{4A2CE4AC-F3CC-ED14-F02B-ED36F2DBFD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6424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>
          <a:extLst>
            <a:ext uri="{FF2B5EF4-FFF2-40B4-BE49-F238E27FC236}">
              <a16:creationId xmlns:a16="http://schemas.microsoft.com/office/drawing/2014/main" id="{34363FB6-2814-62E2-125B-B2A0965FF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194cd72483_0_70:notes">
            <a:extLst>
              <a:ext uri="{FF2B5EF4-FFF2-40B4-BE49-F238E27FC236}">
                <a16:creationId xmlns:a16="http://schemas.microsoft.com/office/drawing/2014/main" id="{840FB105-411E-A693-10E5-BF51FE14DB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194cd72483_0_70:notes">
            <a:extLst>
              <a:ext uri="{FF2B5EF4-FFF2-40B4-BE49-F238E27FC236}">
                <a16:creationId xmlns:a16="http://schemas.microsoft.com/office/drawing/2014/main" id="{E1674532-1E73-3E3D-5BFC-D9B0782BC9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3369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>
          <a:extLst>
            <a:ext uri="{FF2B5EF4-FFF2-40B4-BE49-F238E27FC236}">
              <a16:creationId xmlns:a16="http://schemas.microsoft.com/office/drawing/2014/main" id="{4C2FF4BB-A020-39AD-22B9-9CA4745A4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194cd72483_0_70:notes">
            <a:extLst>
              <a:ext uri="{FF2B5EF4-FFF2-40B4-BE49-F238E27FC236}">
                <a16:creationId xmlns:a16="http://schemas.microsoft.com/office/drawing/2014/main" id="{EF99ACEC-D9F3-E56B-68F6-529F70D563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194cd72483_0_70:notes">
            <a:extLst>
              <a:ext uri="{FF2B5EF4-FFF2-40B4-BE49-F238E27FC236}">
                <a16:creationId xmlns:a16="http://schemas.microsoft.com/office/drawing/2014/main" id="{B3A87896-3AF8-8F95-25FF-BEE401F46E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5923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>
          <a:extLst>
            <a:ext uri="{FF2B5EF4-FFF2-40B4-BE49-F238E27FC236}">
              <a16:creationId xmlns:a16="http://schemas.microsoft.com/office/drawing/2014/main" id="{84F50C8D-53A6-E833-33B4-7FC47D28A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194cd72483_0_70:notes">
            <a:extLst>
              <a:ext uri="{FF2B5EF4-FFF2-40B4-BE49-F238E27FC236}">
                <a16:creationId xmlns:a16="http://schemas.microsoft.com/office/drawing/2014/main" id="{B67588A7-06DB-FCA0-09B6-E192A31398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194cd72483_0_70:notes">
            <a:extLst>
              <a:ext uri="{FF2B5EF4-FFF2-40B4-BE49-F238E27FC236}">
                <a16:creationId xmlns:a16="http://schemas.microsoft.com/office/drawing/2014/main" id="{46951377-F919-1BFD-14A5-60ABA9C3FC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2789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501775" y="495983"/>
            <a:ext cx="8140800" cy="1306800"/>
            <a:chOff x="479300" y="753533"/>
            <a:chExt cx="8140800" cy="1306800"/>
          </a:xfrm>
        </p:grpSpPr>
        <p:sp>
          <p:nvSpPr>
            <p:cNvPr id="55" name="Google Shape;55;p13"/>
            <p:cNvSpPr/>
            <p:nvPr/>
          </p:nvSpPr>
          <p:spPr>
            <a:xfrm>
              <a:off x="479300" y="753533"/>
              <a:ext cx="8140800" cy="1306800"/>
            </a:xfrm>
            <a:prstGeom prst="roundRect">
              <a:avLst>
                <a:gd name="adj" fmla="val 16667"/>
              </a:avLst>
            </a:prstGeom>
            <a:solidFill>
              <a:srgbClr val="3333B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57150" dir="4200000" algn="bl" rotWithShape="0">
                <a:srgbClr val="000000">
                  <a:alpha val="5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56" name="Google Shape;56;p13"/>
            <p:cNvSpPr txBox="1"/>
            <p:nvPr/>
          </p:nvSpPr>
          <p:spPr>
            <a:xfrm>
              <a:off x="479300" y="999577"/>
              <a:ext cx="8140800" cy="7694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IN" sz="38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MARKS TO CSV v2</a:t>
              </a:r>
              <a:endParaRPr sz="3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57" name="Google Shape;57;p13"/>
          <p:cNvSpPr txBox="1"/>
          <p:nvPr/>
        </p:nvSpPr>
        <p:spPr>
          <a:xfrm>
            <a:off x="-150" y="3176250"/>
            <a:ext cx="91440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Guided by: Ms. JABIN MATHEW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/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Assistant Professor, Department of AD</a:t>
            </a:r>
            <a:endParaRPr lang="en-IN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-100" y="2132225"/>
            <a:ext cx="9144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 Project Presentation : Zeroth Review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125" y="3987247"/>
            <a:ext cx="9144000" cy="215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Presented By 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Ms. ANEETA JOSE, SJC21AD013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DON SABU, </a:t>
            </a: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SJC21AD024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JACOB PHILIP, </a:t>
            </a: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SJC21AD029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PRANAV P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SJC21AD049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-150" y="5522942"/>
            <a:ext cx="9144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February 29, 2024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1" name="Google Shape;61;p13"/>
          <p:cNvGrpSpPr/>
          <p:nvPr/>
        </p:nvGrpSpPr>
        <p:grpSpPr>
          <a:xfrm>
            <a:off x="-4625" y="6529495"/>
            <a:ext cx="9723615" cy="861744"/>
            <a:chOff x="-4625" y="6529495"/>
            <a:chExt cx="9723615" cy="861744"/>
          </a:xfrm>
        </p:grpSpPr>
        <p:sp>
          <p:nvSpPr>
            <p:cNvPr id="62" name="Google Shape;62;p13"/>
            <p:cNvSpPr/>
            <p:nvPr/>
          </p:nvSpPr>
          <p:spPr>
            <a:xfrm>
              <a:off x="-4625" y="6562200"/>
              <a:ext cx="9153600" cy="295800"/>
            </a:xfrm>
            <a:prstGeom prst="rect">
              <a:avLst/>
            </a:prstGeom>
            <a:solidFill>
              <a:srgbClr val="19195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 txBox="1"/>
            <p:nvPr/>
          </p:nvSpPr>
          <p:spPr>
            <a:xfrm>
              <a:off x="130328" y="6529495"/>
              <a:ext cx="4149300" cy="8617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</a:rPr>
                <a:t>Department of AD (Mini Project : ADD 334)											       </a:t>
              </a:r>
              <a:endParaRPr sz="1100">
                <a:solidFill>
                  <a:schemeClr val="lt1"/>
                </a:solidFill>
              </a:endParaRPr>
            </a:p>
          </p:txBody>
        </p:sp>
        <p:sp>
          <p:nvSpPr>
            <p:cNvPr id="64" name="Google Shape;64;p13"/>
            <p:cNvSpPr txBox="1"/>
            <p:nvPr/>
          </p:nvSpPr>
          <p:spPr>
            <a:xfrm>
              <a:off x="6819190" y="6533100"/>
              <a:ext cx="28998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lt1"/>
                  </a:solidFill>
                </a:rPr>
                <a:t> February 29, 2024            1/13 </a:t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>
          <a:extLst>
            <a:ext uri="{FF2B5EF4-FFF2-40B4-BE49-F238E27FC236}">
              <a16:creationId xmlns:a16="http://schemas.microsoft.com/office/drawing/2014/main" id="{6469F23B-A3FA-48AC-033A-11FE1F99E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>
            <a:extLst>
              <a:ext uri="{FF2B5EF4-FFF2-40B4-BE49-F238E27FC236}">
                <a16:creationId xmlns:a16="http://schemas.microsoft.com/office/drawing/2014/main" id="{C76F91A4-94B2-023D-3341-3E2647DDBE47}"/>
              </a:ext>
            </a:extLst>
          </p:cNvPr>
          <p:cNvSpPr txBox="1"/>
          <p:nvPr/>
        </p:nvSpPr>
        <p:spPr>
          <a:xfrm>
            <a:off x="501775" y="560741"/>
            <a:ext cx="81408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55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sz="2655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5">
            <a:extLst>
              <a:ext uri="{FF2B5EF4-FFF2-40B4-BE49-F238E27FC236}">
                <a16:creationId xmlns:a16="http://schemas.microsoft.com/office/drawing/2014/main" id="{1BC481AE-375E-B5FF-BA54-ECAA7FFA092E}"/>
              </a:ext>
            </a:extLst>
          </p:cNvPr>
          <p:cNvSpPr/>
          <p:nvPr/>
        </p:nvSpPr>
        <p:spPr>
          <a:xfrm>
            <a:off x="0" y="0"/>
            <a:ext cx="9144000" cy="810900"/>
          </a:xfrm>
          <a:prstGeom prst="rect">
            <a:avLst/>
          </a:prstGeom>
          <a:solidFill>
            <a:srgbClr val="3333B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5">
            <a:extLst>
              <a:ext uri="{FF2B5EF4-FFF2-40B4-BE49-F238E27FC236}">
                <a16:creationId xmlns:a16="http://schemas.microsoft.com/office/drawing/2014/main" id="{8BFCE522-F3DE-B2E3-B893-FEFC9C10BC67}"/>
              </a:ext>
            </a:extLst>
          </p:cNvPr>
          <p:cNvSpPr txBox="1"/>
          <p:nvPr/>
        </p:nvSpPr>
        <p:spPr>
          <a:xfrm>
            <a:off x="460589" y="20700"/>
            <a:ext cx="3967032" cy="76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Timeline</a:t>
            </a:r>
            <a:endParaRPr sz="3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BDAB49D-7BAD-5AD6-B1E2-D69021882A66}"/>
              </a:ext>
            </a:extLst>
          </p:cNvPr>
          <p:cNvSpPr/>
          <p:nvPr/>
        </p:nvSpPr>
        <p:spPr>
          <a:xfrm>
            <a:off x="5727359" y="4077757"/>
            <a:ext cx="1909679" cy="436057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1"/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200" kern="1200">
                <a:latin typeface="Times New Roman" panose="02020603050405020304" pitchFamily="18" charset="0"/>
                <a:cs typeface="Times New Roman" panose="02020603050405020304" pitchFamily="18" charset="0"/>
              </a:rPr>
              <a:t>Final CNN Model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70D5B9D7-0D9D-21B8-3929-1A25E4A7C070}"/>
              </a:ext>
            </a:extLst>
          </p:cNvPr>
          <p:cNvSpPr/>
          <p:nvPr/>
        </p:nvSpPr>
        <p:spPr>
          <a:xfrm>
            <a:off x="1506961" y="5152778"/>
            <a:ext cx="1909679" cy="436057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1"/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200" kern="1200">
                <a:latin typeface="Times New Roman" panose="02020603050405020304" pitchFamily="18" charset="0"/>
                <a:cs typeface="Times New Roman" panose="02020603050405020304" pitchFamily="18" charset="0"/>
              </a:rPr>
              <a:t>Implement to a usable form 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5AB1DA3A-ECE6-984C-F766-BC85691C739C}"/>
              </a:ext>
            </a:extLst>
          </p:cNvPr>
          <p:cNvSpPr/>
          <p:nvPr/>
        </p:nvSpPr>
        <p:spPr>
          <a:xfrm>
            <a:off x="3617160" y="5149869"/>
            <a:ext cx="1909679" cy="436057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1"/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200" kern="1200">
                <a:latin typeface="Times New Roman" panose="02020603050405020304" pitchFamily="18" charset="0"/>
                <a:cs typeface="Times New Roman" panose="02020603050405020304" pitchFamily="18" charset="0"/>
              </a:rPr>
              <a:t>Testing Phase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D1531F85-A4C0-B3E1-E9B6-88E16A419EEC}"/>
              </a:ext>
            </a:extLst>
          </p:cNvPr>
          <p:cNvSpPr/>
          <p:nvPr/>
        </p:nvSpPr>
        <p:spPr>
          <a:xfrm>
            <a:off x="5727359" y="5149869"/>
            <a:ext cx="1909679" cy="436057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1"/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200" kern="1200">
                <a:latin typeface="Times New Roman" panose="02020603050405020304" pitchFamily="18" charset="0"/>
                <a:cs typeface="Times New Roman" panose="02020603050405020304" pitchFamily="18" charset="0"/>
              </a:rPr>
              <a:t>Final Release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489D72B2-508E-7652-8993-1ACE9796B8E7}"/>
              </a:ext>
            </a:extLst>
          </p:cNvPr>
          <p:cNvSpPr/>
          <p:nvPr/>
        </p:nvSpPr>
        <p:spPr>
          <a:xfrm>
            <a:off x="3617160" y="4075456"/>
            <a:ext cx="1909679" cy="436057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91440" tIns="45720" rIns="91440" bIns="45720" anchor="ctr" anchorCtr="1"/>
          <a:lstStyle/>
          <a:p>
            <a:pPr algn="ctr"/>
            <a:r>
              <a:rPr lang="en-GB" sz="1200" kern="1200">
                <a:latin typeface="Times New Roman"/>
                <a:cs typeface="Times New Roman"/>
              </a:rPr>
              <a:t>Train</a:t>
            </a:r>
            <a:r>
              <a:rPr lang="en-GB" sz="1200" kern="1200" baseline="0">
                <a:latin typeface="Times New Roman"/>
                <a:cs typeface="Times New Roman"/>
              </a:rPr>
              <a:t> new model for digits </a:t>
            </a:r>
            <a:r>
              <a:rPr lang="en-GB" sz="1200" kern="1200">
                <a:latin typeface="Times New Roman"/>
                <a:cs typeface="Times New Roman"/>
              </a:rPr>
              <a:t>up to </a:t>
            </a:r>
            <a:r>
              <a:rPr lang="en-GB" sz="1200" kern="1200" baseline="0">
                <a:latin typeface="Times New Roman"/>
                <a:cs typeface="Times New Roman"/>
              </a:rPr>
              <a:t>14</a:t>
            </a:r>
            <a:r>
              <a:rPr lang="en-GB" sz="1200" kern="1200">
                <a:latin typeface="Times New Roman"/>
                <a:cs typeface="Times New Roman"/>
              </a:rPr>
              <a:t> </a:t>
            </a:r>
            <a:endParaRPr lang="en-GB" sz="1200" kern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413DE38-5AEC-17E0-A978-E59A02088D73}"/>
              </a:ext>
            </a:extLst>
          </p:cNvPr>
          <p:cNvSpPr/>
          <p:nvPr/>
        </p:nvSpPr>
        <p:spPr>
          <a:xfrm>
            <a:off x="1506961" y="4074652"/>
            <a:ext cx="1909679" cy="436057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1"/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200" kern="1200">
                <a:latin typeface="Times New Roman" panose="02020603050405020304" pitchFamily="18" charset="0"/>
                <a:cs typeface="Times New Roman" panose="02020603050405020304" pitchFamily="18" charset="0"/>
              </a:rPr>
              <a:t>Complete Data Collection and Pre - Processing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EBD5B465-EEF0-05B5-8A02-0182C0F0A650}"/>
              </a:ext>
            </a:extLst>
          </p:cNvPr>
          <p:cNvSpPr/>
          <p:nvPr/>
        </p:nvSpPr>
        <p:spPr>
          <a:xfrm>
            <a:off x="1506961" y="4604605"/>
            <a:ext cx="1909679" cy="334158"/>
          </a:xfrm>
          <a:prstGeom prst="roundRect">
            <a:avLst>
              <a:gd name="adj" fmla="val 10000"/>
            </a:avLst>
          </a:prstGeom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 anchorCtr="1"/>
          <a:lstStyle/>
          <a:p>
            <a:pPr algn="ctr"/>
            <a:r>
              <a:rPr lang="en-GB" sz="1200" kern="1200">
                <a:latin typeface="Times New Roman" panose="02020603050405020304" pitchFamily="18" charset="0"/>
                <a:cs typeface="Times New Roman" panose="02020603050405020304" pitchFamily="18" charset="0"/>
              </a:rPr>
              <a:t>By 11/03/2024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9DD152B6-218E-C23E-FC65-EB2C10EFE66D}"/>
              </a:ext>
            </a:extLst>
          </p:cNvPr>
          <p:cNvSpPr/>
          <p:nvPr/>
        </p:nvSpPr>
        <p:spPr>
          <a:xfrm>
            <a:off x="3617160" y="4605409"/>
            <a:ext cx="1909679" cy="334158"/>
          </a:xfrm>
          <a:prstGeom prst="roundRect">
            <a:avLst>
              <a:gd name="adj" fmla="val 10000"/>
            </a:avLst>
          </a:prstGeom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 anchorCtr="1"/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200" kern="1200">
                <a:latin typeface="Times New Roman" panose="02020603050405020304" pitchFamily="18" charset="0"/>
                <a:cs typeface="Times New Roman" panose="02020603050405020304" pitchFamily="18" charset="0"/>
              </a:rPr>
              <a:t>By 20/03/2024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8BAD227-CCD8-521D-656D-7AD3D03731FA}"/>
              </a:ext>
            </a:extLst>
          </p:cNvPr>
          <p:cNvSpPr/>
          <p:nvPr/>
        </p:nvSpPr>
        <p:spPr>
          <a:xfrm>
            <a:off x="1506961" y="5675236"/>
            <a:ext cx="1909679" cy="334158"/>
          </a:xfrm>
          <a:prstGeom prst="roundRect">
            <a:avLst>
              <a:gd name="adj" fmla="val 10000"/>
            </a:avLst>
          </a:prstGeom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 anchorCtr="1"/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200" kern="1200">
                <a:latin typeface="Times New Roman" panose="02020603050405020304" pitchFamily="18" charset="0"/>
                <a:cs typeface="Times New Roman" panose="02020603050405020304" pitchFamily="18" charset="0"/>
              </a:rPr>
              <a:t>By 12/04/2024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65634F5B-9796-F05C-396F-DEBED992738C}"/>
              </a:ext>
            </a:extLst>
          </p:cNvPr>
          <p:cNvSpPr/>
          <p:nvPr/>
        </p:nvSpPr>
        <p:spPr>
          <a:xfrm>
            <a:off x="3617160" y="5675236"/>
            <a:ext cx="1909679" cy="334158"/>
          </a:xfrm>
          <a:prstGeom prst="roundRect">
            <a:avLst>
              <a:gd name="adj" fmla="val 10000"/>
            </a:avLst>
          </a:prstGeom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91440" tIns="45720" rIns="91440" bIns="45720" anchor="ctr" anchorCtr="1"/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200" kern="1200">
                <a:latin typeface="Times New Roman"/>
                <a:cs typeface="Times New Roman"/>
              </a:rPr>
              <a:t>By 22/04/2024</a:t>
            </a:r>
            <a:endParaRPr lang="en-GB" sz="1200" kern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C59A67B-F824-C26C-8D35-1E4434FA9795}"/>
              </a:ext>
            </a:extLst>
          </p:cNvPr>
          <p:cNvSpPr/>
          <p:nvPr/>
        </p:nvSpPr>
        <p:spPr>
          <a:xfrm>
            <a:off x="5727359" y="5675236"/>
            <a:ext cx="1909679" cy="334158"/>
          </a:xfrm>
          <a:prstGeom prst="roundRect">
            <a:avLst>
              <a:gd name="adj" fmla="val 10000"/>
            </a:avLst>
          </a:prstGeom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 anchorCtr="1"/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200">
                <a:latin typeface="Times New Roman" panose="02020603050405020304" pitchFamily="18" charset="0"/>
                <a:cs typeface="Times New Roman" panose="02020603050405020304" pitchFamily="18" charset="0"/>
              </a:rPr>
              <a:t>By 26/04/2024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D78B0FDA-6735-00EE-6C24-E7799C0EB49C}"/>
              </a:ext>
            </a:extLst>
          </p:cNvPr>
          <p:cNvSpPr/>
          <p:nvPr/>
        </p:nvSpPr>
        <p:spPr>
          <a:xfrm>
            <a:off x="5727359" y="4607710"/>
            <a:ext cx="1909679" cy="334158"/>
          </a:xfrm>
          <a:prstGeom prst="roundRect">
            <a:avLst>
              <a:gd name="adj" fmla="val 10000"/>
            </a:avLst>
          </a:prstGeom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 anchorCtr="1"/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200" kern="1200">
                <a:latin typeface="Times New Roman" panose="02020603050405020304" pitchFamily="18" charset="0"/>
                <a:cs typeface="Times New Roman" panose="02020603050405020304" pitchFamily="18" charset="0"/>
              </a:rPr>
              <a:t>By 29/03/2024</a:t>
            </a:r>
          </a:p>
        </p:txBody>
      </p:sp>
      <p:sp>
        <p:nvSpPr>
          <p:cNvPr id="58" name="Google Shape;129;p18">
            <a:extLst>
              <a:ext uri="{FF2B5EF4-FFF2-40B4-BE49-F238E27FC236}">
                <a16:creationId xmlns:a16="http://schemas.microsoft.com/office/drawing/2014/main" id="{06A5E25C-6A5C-36AE-A0F0-2DA277BC7307}"/>
              </a:ext>
            </a:extLst>
          </p:cNvPr>
          <p:cNvSpPr txBox="1"/>
          <p:nvPr/>
        </p:nvSpPr>
        <p:spPr>
          <a:xfrm>
            <a:off x="426617" y="3373383"/>
            <a:ext cx="2851647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rgbClr val="3333B2"/>
              </a:buClr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Future Deadlines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E2975FE5-CDE6-C3ED-DA51-F2E992E5A45F}"/>
              </a:ext>
            </a:extLst>
          </p:cNvPr>
          <p:cNvSpPr/>
          <p:nvPr/>
        </p:nvSpPr>
        <p:spPr>
          <a:xfrm>
            <a:off x="4837097" y="2070850"/>
            <a:ext cx="1680974" cy="436057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1"/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200" kern="1200">
                <a:latin typeface="Times New Roman" panose="02020603050405020304" pitchFamily="18" charset="0"/>
                <a:cs typeface="Times New Roman" panose="02020603050405020304" pitchFamily="18" charset="0"/>
              </a:rPr>
              <a:t>Abstract Submitted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F3D4BB40-6E8D-3666-23A9-018E5275C707}"/>
              </a:ext>
            </a:extLst>
          </p:cNvPr>
          <p:cNvSpPr/>
          <p:nvPr/>
        </p:nvSpPr>
        <p:spPr>
          <a:xfrm>
            <a:off x="1045925" y="2074107"/>
            <a:ext cx="1680974" cy="436057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1"/>
          <a:lstStyle/>
          <a:p>
            <a:pPr algn="ctr"/>
            <a:r>
              <a:rPr lang="en-GB" sz="1200" kern="1200">
                <a:latin typeface="Times New Roman" panose="02020603050405020304" pitchFamily="18" charset="0"/>
                <a:cs typeface="Times New Roman" panose="02020603050405020304" pitchFamily="18" charset="0"/>
              </a:rPr>
              <a:t>First Team Meeting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AFF099EE-7F20-3BEE-EA43-08E2411B3D0D}"/>
              </a:ext>
            </a:extLst>
          </p:cNvPr>
          <p:cNvSpPr/>
          <p:nvPr/>
        </p:nvSpPr>
        <p:spPr>
          <a:xfrm>
            <a:off x="2941511" y="2070850"/>
            <a:ext cx="1680974" cy="436057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1"/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200" kern="1200">
                <a:latin typeface="Times New Roman" panose="02020603050405020304" pitchFamily="18" charset="0"/>
                <a:cs typeface="Times New Roman" panose="02020603050405020304" pitchFamily="18" charset="0"/>
              </a:rPr>
              <a:t>Consulted former batch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4AE2140F-B0AF-D847-BBF5-A46995F0354E}"/>
              </a:ext>
            </a:extLst>
          </p:cNvPr>
          <p:cNvSpPr/>
          <p:nvPr/>
        </p:nvSpPr>
        <p:spPr>
          <a:xfrm>
            <a:off x="2941511" y="2600803"/>
            <a:ext cx="1680974" cy="334158"/>
          </a:xfrm>
          <a:prstGeom prst="roundRect">
            <a:avLst>
              <a:gd name="adj" fmla="val 10000"/>
            </a:avLst>
          </a:prstGeom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 anchorCtr="1"/>
          <a:lstStyle/>
          <a:p>
            <a:pPr algn="ctr"/>
            <a:r>
              <a:rPr lang="en-GB" sz="1200" kern="1200">
                <a:latin typeface="Times New Roman" panose="02020603050405020304" pitchFamily="18" charset="0"/>
                <a:cs typeface="Times New Roman" panose="02020603050405020304" pitchFamily="18" charset="0"/>
              </a:rPr>
              <a:t>24/01/2024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9569ED33-164D-1A11-F37D-99D0012AE881}"/>
              </a:ext>
            </a:extLst>
          </p:cNvPr>
          <p:cNvSpPr/>
          <p:nvPr/>
        </p:nvSpPr>
        <p:spPr>
          <a:xfrm>
            <a:off x="1045925" y="2604060"/>
            <a:ext cx="1680974" cy="334158"/>
          </a:xfrm>
          <a:prstGeom prst="roundRect">
            <a:avLst>
              <a:gd name="adj" fmla="val 10000"/>
            </a:avLst>
          </a:prstGeom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 anchorCtr="1"/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200" kern="1200">
                <a:latin typeface="Times New Roman" panose="02020603050405020304" pitchFamily="18" charset="0"/>
                <a:cs typeface="Times New Roman" panose="02020603050405020304" pitchFamily="18" charset="0"/>
              </a:rPr>
              <a:t>15/01/2024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03BE6F05-0C02-E613-7BE8-3F9DD5F2ACFB}"/>
              </a:ext>
            </a:extLst>
          </p:cNvPr>
          <p:cNvSpPr/>
          <p:nvPr/>
        </p:nvSpPr>
        <p:spPr>
          <a:xfrm>
            <a:off x="4837097" y="2600803"/>
            <a:ext cx="1680974" cy="334158"/>
          </a:xfrm>
          <a:prstGeom prst="roundRect">
            <a:avLst>
              <a:gd name="adj" fmla="val 10000"/>
            </a:avLst>
          </a:prstGeom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 anchorCtr="1"/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200" kern="1200">
                <a:latin typeface="Times New Roman" panose="02020603050405020304" pitchFamily="18" charset="0"/>
                <a:cs typeface="Times New Roman" panose="02020603050405020304" pitchFamily="18" charset="0"/>
              </a:rPr>
              <a:t>29/01/2024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4937B1CA-0B63-C904-E26A-8F508C66FA3F}"/>
              </a:ext>
            </a:extLst>
          </p:cNvPr>
          <p:cNvSpPr/>
          <p:nvPr/>
        </p:nvSpPr>
        <p:spPr>
          <a:xfrm>
            <a:off x="6732683" y="2076992"/>
            <a:ext cx="1680974" cy="436057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1"/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200" kern="1200">
                <a:latin typeface="Times New Roman" panose="02020603050405020304" pitchFamily="18" charset="0"/>
                <a:cs typeface="Times New Roman" panose="02020603050405020304" pitchFamily="18" charset="0"/>
              </a:rPr>
              <a:t>Experimented on CNN Models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BB7E09B9-164B-94BE-872A-06AAA584B7D9}"/>
              </a:ext>
            </a:extLst>
          </p:cNvPr>
          <p:cNvSpPr/>
          <p:nvPr/>
        </p:nvSpPr>
        <p:spPr>
          <a:xfrm>
            <a:off x="6732683" y="2606945"/>
            <a:ext cx="1680974" cy="334158"/>
          </a:xfrm>
          <a:prstGeom prst="roundRect">
            <a:avLst>
              <a:gd name="adj" fmla="val 10000"/>
            </a:avLst>
          </a:prstGeom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 anchorCtr="1"/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200" kern="1200">
                <a:latin typeface="Times New Roman" panose="02020603050405020304" pitchFamily="18" charset="0"/>
                <a:cs typeface="Times New Roman" panose="02020603050405020304" pitchFamily="18" charset="0"/>
              </a:rPr>
              <a:t>20/02/2024</a:t>
            </a:r>
          </a:p>
        </p:txBody>
      </p:sp>
      <p:sp>
        <p:nvSpPr>
          <p:cNvPr id="85" name="Google Shape;129;p18">
            <a:extLst>
              <a:ext uri="{FF2B5EF4-FFF2-40B4-BE49-F238E27FC236}">
                <a16:creationId xmlns:a16="http://schemas.microsoft.com/office/drawing/2014/main" id="{A443462C-E169-7338-65BA-7ADABAD73EAB}"/>
              </a:ext>
            </a:extLst>
          </p:cNvPr>
          <p:cNvSpPr txBox="1"/>
          <p:nvPr/>
        </p:nvSpPr>
        <p:spPr>
          <a:xfrm>
            <a:off x="397266" y="1304883"/>
            <a:ext cx="3334247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rgbClr val="3333B2"/>
              </a:buClr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Achieved Milestones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" name="Google Shape;61;p13">
            <a:extLst>
              <a:ext uri="{FF2B5EF4-FFF2-40B4-BE49-F238E27FC236}">
                <a16:creationId xmlns:a16="http://schemas.microsoft.com/office/drawing/2014/main" id="{1A2F0973-C35C-9785-1C88-6CD660F2B938}"/>
              </a:ext>
            </a:extLst>
          </p:cNvPr>
          <p:cNvGrpSpPr/>
          <p:nvPr/>
        </p:nvGrpSpPr>
        <p:grpSpPr>
          <a:xfrm>
            <a:off x="-4625" y="6529495"/>
            <a:ext cx="9723615" cy="861744"/>
            <a:chOff x="-4625" y="6529495"/>
            <a:chExt cx="9723615" cy="861744"/>
          </a:xfrm>
        </p:grpSpPr>
        <p:sp>
          <p:nvSpPr>
            <p:cNvPr id="3" name="Google Shape;62;p13">
              <a:extLst>
                <a:ext uri="{FF2B5EF4-FFF2-40B4-BE49-F238E27FC236}">
                  <a16:creationId xmlns:a16="http://schemas.microsoft.com/office/drawing/2014/main" id="{37848CCE-7BA7-2CEA-061E-574BD00A5574}"/>
                </a:ext>
              </a:extLst>
            </p:cNvPr>
            <p:cNvSpPr/>
            <p:nvPr/>
          </p:nvSpPr>
          <p:spPr>
            <a:xfrm>
              <a:off x="-4625" y="6562200"/>
              <a:ext cx="9153600" cy="295800"/>
            </a:xfrm>
            <a:prstGeom prst="rect">
              <a:avLst/>
            </a:prstGeom>
            <a:solidFill>
              <a:srgbClr val="19195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3;p13">
              <a:extLst>
                <a:ext uri="{FF2B5EF4-FFF2-40B4-BE49-F238E27FC236}">
                  <a16:creationId xmlns:a16="http://schemas.microsoft.com/office/drawing/2014/main" id="{1BD5B43C-739B-8432-BF64-0C6F72A44C08}"/>
                </a:ext>
              </a:extLst>
            </p:cNvPr>
            <p:cNvSpPr txBox="1"/>
            <p:nvPr/>
          </p:nvSpPr>
          <p:spPr>
            <a:xfrm>
              <a:off x="130328" y="6529495"/>
              <a:ext cx="4149300" cy="8617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</a:rPr>
                <a:t>Department of AD (Mini Project : ADD 334)											       </a:t>
              </a:r>
              <a:endParaRPr sz="1100">
                <a:solidFill>
                  <a:schemeClr val="lt1"/>
                </a:solidFill>
              </a:endParaRPr>
            </a:p>
          </p:txBody>
        </p:sp>
        <p:sp>
          <p:nvSpPr>
            <p:cNvPr id="5" name="Google Shape;64;p13">
              <a:extLst>
                <a:ext uri="{FF2B5EF4-FFF2-40B4-BE49-F238E27FC236}">
                  <a16:creationId xmlns:a16="http://schemas.microsoft.com/office/drawing/2014/main" id="{2956B976-1BAE-52AC-0C07-65F6C5CCCB2D}"/>
                </a:ext>
              </a:extLst>
            </p:cNvPr>
            <p:cNvSpPr txBox="1"/>
            <p:nvPr/>
          </p:nvSpPr>
          <p:spPr>
            <a:xfrm>
              <a:off x="6819190" y="6533100"/>
              <a:ext cx="28998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lt1"/>
                  </a:solidFill>
                </a:rPr>
                <a:t> February 29, 2024            10/13 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02165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>
          <a:extLst>
            <a:ext uri="{FF2B5EF4-FFF2-40B4-BE49-F238E27FC236}">
              <a16:creationId xmlns:a16="http://schemas.microsoft.com/office/drawing/2014/main" id="{BCADDB19-CF93-5597-3E6E-392600740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>
            <a:extLst>
              <a:ext uri="{FF2B5EF4-FFF2-40B4-BE49-F238E27FC236}">
                <a16:creationId xmlns:a16="http://schemas.microsoft.com/office/drawing/2014/main" id="{89DE9EBA-7664-6EAE-8679-E84ABEE63E77}"/>
              </a:ext>
            </a:extLst>
          </p:cNvPr>
          <p:cNvSpPr txBox="1"/>
          <p:nvPr/>
        </p:nvSpPr>
        <p:spPr>
          <a:xfrm>
            <a:off x="501775" y="560741"/>
            <a:ext cx="81408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55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sz="2655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5">
            <a:extLst>
              <a:ext uri="{FF2B5EF4-FFF2-40B4-BE49-F238E27FC236}">
                <a16:creationId xmlns:a16="http://schemas.microsoft.com/office/drawing/2014/main" id="{1CC6180E-F754-92E4-DEB3-C07216831A2F}"/>
              </a:ext>
            </a:extLst>
          </p:cNvPr>
          <p:cNvSpPr/>
          <p:nvPr/>
        </p:nvSpPr>
        <p:spPr>
          <a:xfrm>
            <a:off x="0" y="0"/>
            <a:ext cx="9144000" cy="810900"/>
          </a:xfrm>
          <a:prstGeom prst="rect">
            <a:avLst/>
          </a:prstGeom>
          <a:solidFill>
            <a:srgbClr val="3333B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5">
            <a:extLst>
              <a:ext uri="{FF2B5EF4-FFF2-40B4-BE49-F238E27FC236}">
                <a16:creationId xmlns:a16="http://schemas.microsoft.com/office/drawing/2014/main" id="{1E274798-C67E-7E65-FF93-5C316F942364}"/>
              </a:ext>
            </a:extLst>
          </p:cNvPr>
          <p:cNvSpPr txBox="1"/>
          <p:nvPr/>
        </p:nvSpPr>
        <p:spPr>
          <a:xfrm>
            <a:off x="460589" y="20700"/>
            <a:ext cx="3967032" cy="76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3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Google Shape;129;p18">
            <a:extLst>
              <a:ext uri="{FF2B5EF4-FFF2-40B4-BE49-F238E27FC236}">
                <a16:creationId xmlns:a16="http://schemas.microsoft.com/office/drawing/2014/main" id="{71DFF092-ECA8-6910-CB6D-9A80C650EE2C}"/>
              </a:ext>
            </a:extLst>
          </p:cNvPr>
          <p:cNvSpPr txBox="1"/>
          <p:nvPr/>
        </p:nvSpPr>
        <p:spPr>
          <a:xfrm>
            <a:off x="501775" y="1446365"/>
            <a:ext cx="8140801" cy="461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76200" algn="just">
              <a:buClr>
                <a:srgbClr val="3333B2"/>
              </a:buClr>
              <a:buSzPts val="2400"/>
            </a:pPr>
            <a:r>
              <a:rPr lang="en-IN" sz="1800">
                <a:latin typeface="Times New Roman"/>
                <a:ea typeface="Times New Roman"/>
                <a:cs typeface="Times New Roman"/>
              </a:rPr>
              <a:t>[1] Ian J. Goodfellow, </a:t>
            </a:r>
            <a:r>
              <a:rPr lang="en-IN" sz="1800" err="1">
                <a:latin typeface="Times New Roman"/>
                <a:ea typeface="Times New Roman"/>
                <a:cs typeface="Times New Roman"/>
              </a:rPr>
              <a:t>Yaroslav</a:t>
            </a:r>
            <a:r>
              <a:rPr lang="en-IN" sz="1800">
                <a:latin typeface="Times New Roman"/>
                <a:ea typeface="Times New Roman"/>
                <a:cs typeface="Times New Roman"/>
              </a:rPr>
              <a:t> Bulatov, Julian </a:t>
            </a:r>
            <a:r>
              <a:rPr lang="en-IN" sz="1800" err="1">
                <a:latin typeface="Times New Roman"/>
                <a:ea typeface="Times New Roman"/>
                <a:cs typeface="Times New Roman"/>
              </a:rPr>
              <a:t>Ibartz</a:t>
            </a:r>
            <a:r>
              <a:rPr lang="en-IN" sz="1800">
                <a:latin typeface="Times New Roman"/>
                <a:ea typeface="Times New Roman"/>
                <a:cs typeface="Times New Roman"/>
              </a:rPr>
              <a:t>, Sacha </a:t>
            </a:r>
            <a:r>
              <a:rPr lang="en-IN" sz="1800" err="1">
                <a:latin typeface="Times New Roman"/>
                <a:ea typeface="Times New Roman"/>
                <a:cs typeface="Times New Roman"/>
              </a:rPr>
              <a:t>Arnoud</a:t>
            </a:r>
            <a:r>
              <a:rPr lang="en-IN" sz="1800">
                <a:latin typeface="Times New Roman"/>
                <a:ea typeface="Times New Roman"/>
                <a:cs typeface="Times New Roman"/>
              </a:rPr>
              <a:t>, Vinay </a:t>
            </a:r>
            <a:r>
              <a:rPr lang="en-IN" sz="1800" err="1">
                <a:latin typeface="Times New Roman"/>
                <a:ea typeface="Times New Roman"/>
                <a:cs typeface="Times New Roman"/>
              </a:rPr>
              <a:t>Shet</a:t>
            </a:r>
            <a:r>
              <a:rPr lang="en-IN" sz="1800">
                <a:latin typeface="Times New Roman"/>
                <a:ea typeface="Times New Roman"/>
                <a:cs typeface="Times New Roman"/>
              </a:rPr>
              <a:t>, "</a:t>
            </a:r>
            <a:r>
              <a:rPr lang="en-IN" sz="1800" err="1">
                <a:latin typeface="Times New Roman"/>
                <a:ea typeface="Times New Roman"/>
                <a:cs typeface="Times New Roman"/>
              </a:rPr>
              <a:t>Mutli</a:t>
            </a:r>
            <a:r>
              <a:rPr lang="en-IN" sz="1800">
                <a:latin typeface="Times New Roman"/>
                <a:ea typeface="Times New Roman"/>
                <a:cs typeface="Times New Roman"/>
              </a:rPr>
              <a:t>-digit Number Recognition from Street View Imagery using Deep Convolutional Neural Networks", 14 April 2014.</a:t>
            </a:r>
          </a:p>
          <a:p>
            <a:pPr marL="76200" algn="just">
              <a:buClr>
                <a:srgbClr val="3333B2"/>
              </a:buClr>
              <a:buSzPts val="2400"/>
            </a:pPr>
            <a:endParaRPr lang="en-IN" sz="1800">
              <a:latin typeface="Times New Roman"/>
              <a:ea typeface="Times New Roman"/>
              <a:cs typeface="Times New Roman"/>
            </a:endParaRPr>
          </a:p>
          <a:p>
            <a:pPr marL="76200" algn="just">
              <a:buClr>
                <a:srgbClr val="3333B2"/>
              </a:buClr>
              <a:buSzPts val="2400"/>
            </a:pPr>
            <a:r>
              <a:rPr lang="en-IN" sz="1800">
                <a:latin typeface="Times New Roman"/>
                <a:ea typeface="Times New Roman"/>
                <a:cs typeface="Times New Roman"/>
              </a:rPr>
              <a:t>[2] Y. </a:t>
            </a:r>
            <a:r>
              <a:rPr lang="en-IN" sz="1800" err="1">
                <a:latin typeface="Times New Roman"/>
                <a:ea typeface="Times New Roman"/>
                <a:cs typeface="Times New Roman"/>
              </a:rPr>
              <a:t>Lecun</a:t>
            </a:r>
            <a:r>
              <a:rPr lang="en-IN" sz="1800">
                <a:latin typeface="Times New Roman"/>
                <a:ea typeface="Times New Roman"/>
                <a:cs typeface="Times New Roman"/>
              </a:rPr>
              <a:t>, L. </a:t>
            </a:r>
            <a:r>
              <a:rPr lang="en-IN" sz="1800" err="1">
                <a:latin typeface="Times New Roman"/>
                <a:ea typeface="Times New Roman"/>
                <a:cs typeface="Times New Roman"/>
              </a:rPr>
              <a:t>Bottou</a:t>
            </a:r>
            <a:r>
              <a:rPr lang="en-IN" sz="1800">
                <a:latin typeface="Times New Roman"/>
                <a:ea typeface="Times New Roman"/>
                <a:cs typeface="Times New Roman"/>
              </a:rPr>
              <a:t>, Y. Bengio and P. Haffner, "Gradient-based learning applied to document recognition," in Proceedings of the IEEE, vol. 86, no. 11, pp. 2278-2324, Nov. 1998, </a:t>
            </a:r>
            <a:r>
              <a:rPr lang="en-IN" sz="1800" err="1">
                <a:latin typeface="Times New Roman"/>
                <a:ea typeface="Times New Roman"/>
                <a:cs typeface="Times New Roman"/>
              </a:rPr>
              <a:t>doi</a:t>
            </a:r>
            <a:r>
              <a:rPr lang="en-IN" sz="1800">
                <a:latin typeface="Times New Roman"/>
                <a:ea typeface="Times New Roman"/>
                <a:cs typeface="Times New Roman"/>
              </a:rPr>
              <a:t>: 10.1109/5.726791. </a:t>
            </a:r>
          </a:p>
          <a:p>
            <a:pPr marL="76200" algn="just">
              <a:buClr>
                <a:srgbClr val="3333B2"/>
              </a:buClr>
              <a:buSzPts val="2400"/>
            </a:pPr>
            <a:endParaRPr lang="en-IN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algn="just">
              <a:buClr>
                <a:srgbClr val="3333B2"/>
              </a:buClr>
              <a:buSzPts val="2400"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[3] R. Dixit, R. </a:t>
            </a:r>
            <a:r>
              <a:rPr lang="en-IN" sz="1800" err="1">
                <a:latin typeface="Times New Roman"/>
                <a:ea typeface="Times New Roman"/>
                <a:cs typeface="Times New Roman"/>
                <a:sym typeface="Times New Roman"/>
              </a:rPr>
              <a:t>Kushwah</a:t>
            </a: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, &amp; S. </a:t>
            </a:r>
            <a:r>
              <a:rPr lang="en-IN" sz="1800" err="1">
                <a:latin typeface="Times New Roman"/>
                <a:ea typeface="Times New Roman"/>
                <a:cs typeface="Times New Roman"/>
                <a:sym typeface="Times New Roman"/>
              </a:rPr>
              <a:t>Pashine</a:t>
            </a: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, "Handwritten digit recognition using machine and deep learning algorithms", International Journal of Computer Applications, vol. 176, no. 42, p. 27-33, 2020.</a:t>
            </a:r>
          </a:p>
          <a:p>
            <a:pPr marL="76200" algn="just">
              <a:buClr>
                <a:srgbClr val="3333B2"/>
              </a:buClr>
              <a:buSzPts val="2400"/>
            </a:pPr>
            <a:endParaRPr lang="en-IN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algn="just">
              <a:buClr>
                <a:srgbClr val="3333B2"/>
              </a:buClr>
              <a:buSzPts val="2400"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[4] </a:t>
            </a:r>
            <a:r>
              <a:rPr lang="en-IN" sz="1800" err="1">
                <a:latin typeface="Times New Roman"/>
                <a:ea typeface="Times New Roman"/>
                <a:cs typeface="Times New Roman"/>
                <a:sym typeface="Times New Roman"/>
              </a:rPr>
              <a:t>hristos</a:t>
            </a: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1800" err="1">
                <a:latin typeface="Times New Roman"/>
                <a:ea typeface="Times New Roman"/>
                <a:cs typeface="Times New Roman"/>
                <a:sym typeface="Times New Roman"/>
              </a:rPr>
              <a:t>N.E.Anagnostopoulos</a:t>
            </a: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, Ioannis E. Anagnostopoulos, </a:t>
            </a:r>
            <a:r>
              <a:rPr lang="en-IN" sz="1800" err="1">
                <a:latin typeface="Times New Roman"/>
                <a:ea typeface="Times New Roman"/>
                <a:cs typeface="Times New Roman"/>
                <a:sym typeface="Times New Roman"/>
              </a:rPr>
              <a:t>Vassili</a:t>
            </a: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1800" err="1">
                <a:latin typeface="Times New Roman"/>
                <a:ea typeface="Times New Roman"/>
                <a:cs typeface="Times New Roman"/>
                <a:sym typeface="Times New Roman"/>
              </a:rPr>
              <a:t>Loumos</a:t>
            </a: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, Eleftherios </a:t>
            </a:r>
            <a:r>
              <a:rPr lang="en-IN" sz="1800" err="1">
                <a:latin typeface="Times New Roman"/>
                <a:ea typeface="Times New Roman"/>
                <a:cs typeface="Times New Roman"/>
                <a:sym typeface="Times New Roman"/>
              </a:rPr>
              <a:t>Kayafas</a:t>
            </a: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, “A License Plate-Recognition Algorithm for Intelligent Transportation System Applications”, IEEE Transactions On Intelligent Transportation Systems, Vol. 7, No. 3, pp: 377-392, September 2006</a:t>
            </a:r>
            <a:endParaRPr lang="en-IN" sz="1800">
              <a:latin typeface="Times New Roman"/>
              <a:ea typeface="Times New Roman"/>
              <a:cs typeface="Times New Roman"/>
            </a:endParaRPr>
          </a:p>
        </p:txBody>
      </p:sp>
      <p:grpSp>
        <p:nvGrpSpPr>
          <p:cNvPr id="3" name="Google Shape;61;p13">
            <a:extLst>
              <a:ext uri="{FF2B5EF4-FFF2-40B4-BE49-F238E27FC236}">
                <a16:creationId xmlns:a16="http://schemas.microsoft.com/office/drawing/2014/main" id="{E9328BB9-2133-3E05-84A0-505AADACA223}"/>
              </a:ext>
            </a:extLst>
          </p:cNvPr>
          <p:cNvGrpSpPr/>
          <p:nvPr/>
        </p:nvGrpSpPr>
        <p:grpSpPr>
          <a:xfrm>
            <a:off x="-4625" y="6529495"/>
            <a:ext cx="9723615" cy="861744"/>
            <a:chOff x="-4625" y="6529495"/>
            <a:chExt cx="9723615" cy="861744"/>
          </a:xfrm>
        </p:grpSpPr>
        <p:sp>
          <p:nvSpPr>
            <p:cNvPr id="4" name="Google Shape;62;p13">
              <a:extLst>
                <a:ext uri="{FF2B5EF4-FFF2-40B4-BE49-F238E27FC236}">
                  <a16:creationId xmlns:a16="http://schemas.microsoft.com/office/drawing/2014/main" id="{33F92F89-C6CC-F1ED-6F74-EB17EE9014A8}"/>
                </a:ext>
              </a:extLst>
            </p:cNvPr>
            <p:cNvSpPr/>
            <p:nvPr/>
          </p:nvSpPr>
          <p:spPr>
            <a:xfrm>
              <a:off x="-4625" y="6562200"/>
              <a:ext cx="9153600" cy="295800"/>
            </a:xfrm>
            <a:prstGeom prst="rect">
              <a:avLst/>
            </a:prstGeom>
            <a:solidFill>
              <a:srgbClr val="19195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3;p13">
              <a:extLst>
                <a:ext uri="{FF2B5EF4-FFF2-40B4-BE49-F238E27FC236}">
                  <a16:creationId xmlns:a16="http://schemas.microsoft.com/office/drawing/2014/main" id="{5EF9AAB8-E4F2-20E9-6C07-BF3778DB15D4}"/>
                </a:ext>
              </a:extLst>
            </p:cNvPr>
            <p:cNvSpPr txBox="1"/>
            <p:nvPr/>
          </p:nvSpPr>
          <p:spPr>
            <a:xfrm>
              <a:off x="130328" y="6529495"/>
              <a:ext cx="4149300" cy="8617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</a:rPr>
                <a:t>Department of AD (Mini Project : ADD 334)											       </a:t>
              </a:r>
              <a:endParaRPr sz="1100">
                <a:solidFill>
                  <a:schemeClr val="lt1"/>
                </a:solidFill>
              </a:endParaRPr>
            </a:p>
          </p:txBody>
        </p:sp>
        <p:sp>
          <p:nvSpPr>
            <p:cNvPr id="10" name="Google Shape;64;p13">
              <a:extLst>
                <a:ext uri="{FF2B5EF4-FFF2-40B4-BE49-F238E27FC236}">
                  <a16:creationId xmlns:a16="http://schemas.microsoft.com/office/drawing/2014/main" id="{F0945713-07D4-B109-2AAE-5230683958C5}"/>
                </a:ext>
              </a:extLst>
            </p:cNvPr>
            <p:cNvSpPr txBox="1"/>
            <p:nvPr/>
          </p:nvSpPr>
          <p:spPr>
            <a:xfrm>
              <a:off x="6819190" y="6533100"/>
              <a:ext cx="28998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lt1"/>
                  </a:solidFill>
                </a:rPr>
                <a:t> February 29, 2024            11/13 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04477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/>
        </p:nvSpPr>
        <p:spPr>
          <a:xfrm>
            <a:off x="501775" y="560741"/>
            <a:ext cx="81408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55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sz="2655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25" name="Google Shape;225;p26"/>
          <p:cNvGrpSpPr/>
          <p:nvPr/>
        </p:nvGrpSpPr>
        <p:grpSpPr>
          <a:xfrm>
            <a:off x="-300" y="6522900"/>
            <a:ext cx="10090550" cy="523200"/>
            <a:chOff x="-300" y="6522900"/>
            <a:chExt cx="10090550" cy="523200"/>
          </a:xfrm>
        </p:grpSpPr>
        <p:sp>
          <p:nvSpPr>
            <p:cNvPr id="227" name="Google Shape;227;p26"/>
            <p:cNvSpPr txBox="1"/>
            <p:nvPr/>
          </p:nvSpPr>
          <p:spPr>
            <a:xfrm>
              <a:off x="-300" y="6522900"/>
              <a:ext cx="39969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lt1"/>
                  </a:solidFill>
                </a:rPr>
                <a:t>Department of AD (Mini Project : ADD 334)											       </a:t>
              </a:r>
              <a:endParaRPr sz="1100">
                <a:solidFill>
                  <a:schemeClr val="lt1"/>
                </a:solidFill>
              </a:endParaRPr>
            </a:p>
          </p:txBody>
        </p:sp>
        <p:sp>
          <p:nvSpPr>
            <p:cNvPr id="228" name="Google Shape;228;p26"/>
            <p:cNvSpPr txBox="1"/>
            <p:nvPr/>
          </p:nvSpPr>
          <p:spPr>
            <a:xfrm>
              <a:off x="7190450" y="6533100"/>
              <a:ext cx="28998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</a:rPr>
                <a:t> March 13, 2023           14/15 </a:t>
              </a:r>
              <a:endParaRPr/>
            </a:p>
          </p:txBody>
        </p:sp>
      </p:grpSp>
      <p:sp>
        <p:nvSpPr>
          <p:cNvPr id="8" name="Google Shape;226;p26">
            <a:extLst>
              <a:ext uri="{FF2B5EF4-FFF2-40B4-BE49-F238E27FC236}">
                <a16:creationId xmlns:a16="http://schemas.microsoft.com/office/drawing/2014/main" id="{A88B01CA-C109-254F-C6CF-559BDFA4E5B7}"/>
              </a:ext>
            </a:extLst>
          </p:cNvPr>
          <p:cNvSpPr/>
          <p:nvPr/>
        </p:nvSpPr>
        <p:spPr>
          <a:xfrm>
            <a:off x="-9600" y="0"/>
            <a:ext cx="9153600" cy="295800"/>
          </a:xfrm>
          <a:prstGeom prst="rect">
            <a:avLst/>
          </a:prstGeom>
          <a:solidFill>
            <a:srgbClr val="19195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" name="Google Shape;54;p13">
            <a:extLst>
              <a:ext uri="{FF2B5EF4-FFF2-40B4-BE49-F238E27FC236}">
                <a16:creationId xmlns:a16="http://schemas.microsoft.com/office/drawing/2014/main" id="{EF5EEA8E-5E9E-2A7C-C161-22FCFD3E28F8}"/>
              </a:ext>
            </a:extLst>
          </p:cNvPr>
          <p:cNvGrpSpPr/>
          <p:nvPr/>
        </p:nvGrpSpPr>
        <p:grpSpPr>
          <a:xfrm>
            <a:off x="501775" y="2531720"/>
            <a:ext cx="8140800" cy="1306800"/>
            <a:chOff x="479300" y="753533"/>
            <a:chExt cx="8140800" cy="1306800"/>
          </a:xfrm>
        </p:grpSpPr>
        <p:sp>
          <p:nvSpPr>
            <p:cNvPr id="10" name="Google Shape;55;p13">
              <a:extLst>
                <a:ext uri="{FF2B5EF4-FFF2-40B4-BE49-F238E27FC236}">
                  <a16:creationId xmlns:a16="http://schemas.microsoft.com/office/drawing/2014/main" id="{E89720B6-EB8D-27C4-E653-7EE94800593A}"/>
                </a:ext>
              </a:extLst>
            </p:cNvPr>
            <p:cNvSpPr/>
            <p:nvPr/>
          </p:nvSpPr>
          <p:spPr>
            <a:xfrm>
              <a:off x="479300" y="753533"/>
              <a:ext cx="8140800" cy="1306800"/>
            </a:xfrm>
            <a:prstGeom prst="roundRect">
              <a:avLst>
                <a:gd name="adj" fmla="val 16667"/>
              </a:avLst>
            </a:prstGeom>
            <a:solidFill>
              <a:srgbClr val="3333B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57150" dir="4200000" algn="bl" rotWithShape="0">
                <a:srgbClr val="000000">
                  <a:alpha val="5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11" name="Google Shape;56;p13">
              <a:extLst>
                <a:ext uri="{FF2B5EF4-FFF2-40B4-BE49-F238E27FC236}">
                  <a16:creationId xmlns:a16="http://schemas.microsoft.com/office/drawing/2014/main" id="{EDFC83C2-0976-96BB-3012-5E4CA70DCA7E}"/>
                </a:ext>
              </a:extLst>
            </p:cNvPr>
            <p:cNvSpPr txBox="1"/>
            <p:nvPr/>
          </p:nvSpPr>
          <p:spPr>
            <a:xfrm>
              <a:off x="479300" y="999577"/>
              <a:ext cx="8140800" cy="7694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IN" sz="38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Questions ?</a:t>
              </a:r>
              <a:endParaRPr sz="3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" name="Google Shape;61;p13">
            <a:extLst>
              <a:ext uri="{FF2B5EF4-FFF2-40B4-BE49-F238E27FC236}">
                <a16:creationId xmlns:a16="http://schemas.microsoft.com/office/drawing/2014/main" id="{2B905641-3C98-4520-367D-9C8861219372}"/>
              </a:ext>
            </a:extLst>
          </p:cNvPr>
          <p:cNvGrpSpPr/>
          <p:nvPr/>
        </p:nvGrpSpPr>
        <p:grpSpPr>
          <a:xfrm>
            <a:off x="-4625" y="6529495"/>
            <a:ext cx="9723615" cy="861744"/>
            <a:chOff x="-4625" y="6529495"/>
            <a:chExt cx="9723615" cy="861744"/>
          </a:xfrm>
        </p:grpSpPr>
        <p:sp>
          <p:nvSpPr>
            <p:cNvPr id="3" name="Google Shape;62;p13">
              <a:extLst>
                <a:ext uri="{FF2B5EF4-FFF2-40B4-BE49-F238E27FC236}">
                  <a16:creationId xmlns:a16="http://schemas.microsoft.com/office/drawing/2014/main" id="{40E37822-4B55-6FD7-F5C4-E7185D1BEABA}"/>
                </a:ext>
              </a:extLst>
            </p:cNvPr>
            <p:cNvSpPr/>
            <p:nvPr/>
          </p:nvSpPr>
          <p:spPr>
            <a:xfrm>
              <a:off x="-4625" y="6562200"/>
              <a:ext cx="9153600" cy="295800"/>
            </a:xfrm>
            <a:prstGeom prst="rect">
              <a:avLst/>
            </a:prstGeom>
            <a:solidFill>
              <a:srgbClr val="19195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3;p13">
              <a:extLst>
                <a:ext uri="{FF2B5EF4-FFF2-40B4-BE49-F238E27FC236}">
                  <a16:creationId xmlns:a16="http://schemas.microsoft.com/office/drawing/2014/main" id="{EEEA6D68-B5DE-7B50-74A5-46E87B247B2D}"/>
                </a:ext>
              </a:extLst>
            </p:cNvPr>
            <p:cNvSpPr txBox="1"/>
            <p:nvPr/>
          </p:nvSpPr>
          <p:spPr>
            <a:xfrm>
              <a:off x="130328" y="6529495"/>
              <a:ext cx="4149300" cy="8617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</a:rPr>
                <a:t>Department of AD (Mini Project : ADD 334)											       </a:t>
              </a:r>
              <a:endParaRPr sz="1100">
                <a:solidFill>
                  <a:schemeClr val="lt1"/>
                </a:solidFill>
              </a:endParaRPr>
            </a:p>
          </p:txBody>
        </p:sp>
        <p:sp>
          <p:nvSpPr>
            <p:cNvPr id="5" name="Google Shape;64;p13">
              <a:extLst>
                <a:ext uri="{FF2B5EF4-FFF2-40B4-BE49-F238E27FC236}">
                  <a16:creationId xmlns:a16="http://schemas.microsoft.com/office/drawing/2014/main" id="{F38CE97A-4969-EB0A-975A-5F66C48801CC}"/>
                </a:ext>
              </a:extLst>
            </p:cNvPr>
            <p:cNvSpPr txBox="1"/>
            <p:nvPr/>
          </p:nvSpPr>
          <p:spPr>
            <a:xfrm>
              <a:off x="6819190" y="6533100"/>
              <a:ext cx="28998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lt1"/>
                  </a:solidFill>
                </a:rPr>
                <a:t> February 29, 2024            12/13 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/>
          <p:nvPr/>
        </p:nvSpPr>
        <p:spPr>
          <a:xfrm>
            <a:off x="501775" y="560741"/>
            <a:ext cx="81408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55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sz="2655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" name="Google Shape;54;p13">
            <a:extLst>
              <a:ext uri="{FF2B5EF4-FFF2-40B4-BE49-F238E27FC236}">
                <a16:creationId xmlns:a16="http://schemas.microsoft.com/office/drawing/2014/main" id="{59369B83-1926-57CC-8D91-78EB6C567CC0}"/>
              </a:ext>
            </a:extLst>
          </p:cNvPr>
          <p:cNvGrpSpPr/>
          <p:nvPr/>
        </p:nvGrpSpPr>
        <p:grpSpPr>
          <a:xfrm>
            <a:off x="501775" y="2522271"/>
            <a:ext cx="8140800" cy="1306800"/>
            <a:chOff x="479300" y="753533"/>
            <a:chExt cx="8140800" cy="1306800"/>
          </a:xfrm>
        </p:grpSpPr>
        <p:sp>
          <p:nvSpPr>
            <p:cNvPr id="3" name="Google Shape;55;p13">
              <a:extLst>
                <a:ext uri="{FF2B5EF4-FFF2-40B4-BE49-F238E27FC236}">
                  <a16:creationId xmlns:a16="http://schemas.microsoft.com/office/drawing/2014/main" id="{498FC278-2EC6-E568-0384-27FACBB1F8F7}"/>
                </a:ext>
              </a:extLst>
            </p:cNvPr>
            <p:cNvSpPr/>
            <p:nvPr/>
          </p:nvSpPr>
          <p:spPr>
            <a:xfrm>
              <a:off x="479300" y="753533"/>
              <a:ext cx="8140800" cy="1306800"/>
            </a:xfrm>
            <a:prstGeom prst="roundRect">
              <a:avLst>
                <a:gd name="adj" fmla="val 16667"/>
              </a:avLst>
            </a:prstGeom>
            <a:solidFill>
              <a:srgbClr val="3333B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57150" dir="4200000" algn="bl" rotWithShape="0">
                <a:srgbClr val="000000">
                  <a:alpha val="5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4" name="Google Shape;56;p13">
              <a:extLst>
                <a:ext uri="{FF2B5EF4-FFF2-40B4-BE49-F238E27FC236}">
                  <a16:creationId xmlns:a16="http://schemas.microsoft.com/office/drawing/2014/main" id="{7B2063BA-267F-6FCB-E4C0-82589E163E6C}"/>
                </a:ext>
              </a:extLst>
            </p:cNvPr>
            <p:cNvSpPr txBox="1"/>
            <p:nvPr/>
          </p:nvSpPr>
          <p:spPr>
            <a:xfrm>
              <a:off x="479300" y="999577"/>
              <a:ext cx="8140800" cy="7694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IN" sz="38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Thank You</a:t>
              </a:r>
              <a:endParaRPr sz="3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5" name="Google Shape;236;p27">
            <a:extLst>
              <a:ext uri="{FF2B5EF4-FFF2-40B4-BE49-F238E27FC236}">
                <a16:creationId xmlns:a16="http://schemas.microsoft.com/office/drawing/2014/main" id="{2E526F08-5F8F-F7C6-CB4B-5479BB9AA7C0}"/>
              </a:ext>
            </a:extLst>
          </p:cNvPr>
          <p:cNvSpPr/>
          <p:nvPr/>
        </p:nvSpPr>
        <p:spPr>
          <a:xfrm>
            <a:off x="0" y="0"/>
            <a:ext cx="9153600" cy="295800"/>
          </a:xfrm>
          <a:prstGeom prst="rect">
            <a:avLst/>
          </a:prstGeom>
          <a:solidFill>
            <a:srgbClr val="19195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61;p13">
            <a:extLst>
              <a:ext uri="{FF2B5EF4-FFF2-40B4-BE49-F238E27FC236}">
                <a16:creationId xmlns:a16="http://schemas.microsoft.com/office/drawing/2014/main" id="{12843891-62CA-423C-A723-8D084A1E3A2A}"/>
              </a:ext>
            </a:extLst>
          </p:cNvPr>
          <p:cNvGrpSpPr/>
          <p:nvPr/>
        </p:nvGrpSpPr>
        <p:grpSpPr>
          <a:xfrm>
            <a:off x="-4625" y="6529495"/>
            <a:ext cx="9723615" cy="861744"/>
            <a:chOff x="-4625" y="6529495"/>
            <a:chExt cx="9723615" cy="861744"/>
          </a:xfrm>
        </p:grpSpPr>
        <p:sp>
          <p:nvSpPr>
            <p:cNvPr id="11" name="Google Shape;62;p13">
              <a:extLst>
                <a:ext uri="{FF2B5EF4-FFF2-40B4-BE49-F238E27FC236}">
                  <a16:creationId xmlns:a16="http://schemas.microsoft.com/office/drawing/2014/main" id="{D286A15E-7FBE-801D-9668-5200BA958016}"/>
                </a:ext>
              </a:extLst>
            </p:cNvPr>
            <p:cNvSpPr/>
            <p:nvPr/>
          </p:nvSpPr>
          <p:spPr>
            <a:xfrm>
              <a:off x="-4625" y="6562200"/>
              <a:ext cx="9153600" cy="295800"/>
            </a:xfrm>
            <a:prstGeom prst="rect">
              <a:avLst/>
            </a:prstGeom>
            <a:solidFill>
              <a:srgbClr val="19195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3;p13">
              <a:extLst>
                <a:ext uri="{FF2B5EF4-FFF2-40B4-BE49-F238E27FC236}">
                  <a16:creationId xmlns:a16="http://schemas.microsoft.com/office/drawing/2014/main" id="{34C31469-F8FE-14C8-E953-BD67D7F80AD2}"/>
                </a:ext>
              </a:extLst>
            </p:cNvPr>
            <p:cNvSpPr txBox="1"/>
            <p:nvPr/>
          </p:nvSpPr>
          <p:spPr>
            <a:xfrm>
              <a:off x="130328" y="6529495"/>
              <a:ext cx="4149300" cy="8617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</a:rPr>
                <a:t>Department of AD (Mini Project : ADD 334)											       </a:t>
              </a:r>
              <a:endParaRPr sz="1100">
                <a:solidFill>
                  <a:schemeClr val="lt1"/>
                </a:solidFill>
              </a:endParaRPr>
            </a:p>
          </p:txBody>
        </p:sp>
        <p:sp>
          <p:nvSpPr>
            <p:cNvPr id="13" name="Google Shape;64;p13">
              <a:extLst>
                <a:ext uri="{FF2B5EF4-FFF2-40B4-BE49-F238E27FC236}">
                  <a16:creationId xmlns:a16="http://schemas.microsoft.com/office/drawing/2014/main" id="{CC50C2EC-F169-2E59-02C2-8A922B0473C6}"/>
                </a:ext>
              </a:extLst>
            </p:cNvPr>
            <p:cNvSpPr txBox="1"/>
            <p:nvPr/>
          </p:nvSpPr>
          <p:spPr>
            <a:xfrm>
              <a:off x="6819190" y="6533100"/>
              <a:ext cx="28998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lt1"/>
                  </a:solidFill>
                </a:rPr>
                <a:t> February 29, 2024            13/13</a:t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501775" y="560741"/>
            <a:ext cx="8140800" cy="593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55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sz="2655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649050" y="1335350"/>
            <a:ext cx="8303100" cy="4919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383885"/>
              </a:buClr>
              <a:buSzPts val="2400"/>
              <a:buFont typeface="Times New Roman"/>
              <a:buChar char="●"/>
            </a:pPr>
            <a:r>
              <a:rPr lang="en-IN" sz="2400">
                <a:solidFill>
                  <a:srgbClr val="191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</a:p>
          <a:p>
            <a:pPr marL="457200" indent="-381000">
              <a:spcBef>
                <a:spcPts val="1000"/>
              </a:spcBef>
              <a:buClr>
                <a:srgbClr val="383885"/>
              </a:buClr>
              <a:buSzPts val="2400"/>
              <a:buFont typeface="Times New Roman"/>
              <a:buChar char="●"/>
            </a:pPr>
            <a:r>
              <a:rPr lang="en-IN" sz="2400">
                <a:solidFill>
                  <a:srgbClr val="191959"/>
                </a:solidFill>
                <a:latin typeface="Times New Roman"/>
                <a:ea typeface="Times New Roman"/>
                <a:cs typeface="Times New Roman"/>
              </a:rPr>
              <a:t>Where they left of</a:t>
            </a:r>
          </a:p>
          <a:p>
            <a:pPr marL="457200" lvl="0" indent="-381000" algn="l">
              <a:spcBef>
                <a:spcPts val="1000"/>
              </a:spcBef>
              <a:spcAft>
                <a:spcPts val="0"/>
              </a:spcAft>
              <a:buClr>
                <a:srgbClr val="383885"/>
              </a:buClr>
              <a:buSzPts val="2400"/>
              <a:buFont typeface="Times New Roman"/>
              <a:buChar char="●"/>
            </a:pPr>
            <a:r>
              <a:rPr lang="en-IN" sz="2400">
                <a:solidFill>
                  <a:srgbClr val="191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lang="en-IN" sz="2400">
              <a:solidFill>
                <a:srgbClr val="191959"/>
              </a:solidFill>
              <a:latin typeface="Times New Roman"/>
              <a:ea typeface="Times New Roman"/>
              <a:cs typeface="Times New Roman"/>
            </a:endParaRPr>
          </a:p>
          <a:p>
            <a:pPr marL="457200" indent="-381000">
              <a:spcBef>
                <a:spcPts val="1000"/>
              </a:spcBef>
              <a:buClr>
                <a:srgbClr val="383885"/>
              </a:buClr>
              <a:buSzPts val="2400"/>
              <a:buFont typeface="Times New Roman"/>
              <a:buChar char="●"/>
            </a:pPr>
            <a:r>
              <a:rPr lang="en-IN" sz="2400">
                <a:solidFill>
                  <a:srgbClr val="191959"/>
                </a:solidFill>
                <a:latin typeface="Times New Roman"/>
                <a:ea typeface="Times New Roman"/>
                <a:cs typeface="Times New Roman"/>
              </a:rPr>
              <a:t>Our plan</a:t>
            </a:r>
          </a:p>
          <a:p>
            <a:pPr marL="457200" indent="-381000">
              <a:spcBef>
                <a:spcPts val="1000"/>
              </a:spcBef>
              <a:buClr>
                <a:srgbClr val="383885"/>
              </a:buClr>
              <a:buSzPts val="2400"/>
              <a:buFont typeface="Times New Roman"/>
              <a:buChar char="●"/>
            </a:pPr>
            <a:r>
              <a:rPr lang="en-IN" sz="2400">
                <a:solidFill>
                  <a:srgbClr val="191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Technical Glimpse</a:t>
            </a:r>
            <a:endParaRPr lang="en-IN" sz="2400">
              <a:solidFill>
                <a:srgbClr val="191959"/>
              </a:solidFill>
              <a:latin typeface="Times New Roman"/>
              <a:ea typeface="Times New Roman"/>
              <a:cs typeface="Times New Roman"/>
            </a:endParaRPr>
          </a:p>
          <a:p>
            <a:pPr marL="457200" indent="-381000">
              <a:spcBef>
                <a:spcPts val="1000"/>
              </a:spcBef>
              <a:buClr>
                <a:srgbClr val="383885"/>
              </a:buClr>
              <a:buSzPts val="2400"/>
              <a:buFont typeface="Times New Roman"/>
              <a:buChar char="●"/>
            </a:pPr>
            <a:r>
              <a:rPr lang="en-IN" sz="2400">
                <a:solidFill>
                  <a:srgbClr val="191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status</a:t>
            </a:r>
            <a:endParaRPr lang="en-IN" sz="2400">
              <a:solidFill>
                <a:srgbClr val="191959"/>
              </a:solidFill>
              <a:latin typeface="Times New Roman"/>
              <a:ea typeface="Times New Roman"/>
              <a:cs typeface="Times New Roman"/>
            </a:endParaRPr>
          </a:p>
          <a:p>
            <a:pPr marL="457200" indent="-381000">
              <a:spcBef>
                <a:spcPts val="1000"/>
              </a:spcBef>
              <a:buClr>
                <a:srgbClr val="383885"/>
              </a:buClr>
              <a:buSzPts val="2400"/>
              <a:buFont typeface="Times New Roman"/>
              <a:buChar char="●"/>
            </a:pPr>
            <a:r>
              <a:rPr lang="en-IN" sz="2400">
                <a:solidFill>
                  <a:srgbClr val="191959"/>
                </a:solidFill>
                <a:latin typeface="Times New Roman"/>
                <a:ea typeface="Times New Roman"/>
                <a:cs typeface="Times New Roman"/>
              </a:rPr>
              <a:t>Project Timeline</a:t>
            </a:r>
          </a:p>
          <a:p>
            <a:pPr marL="457200" indent="-381000">
              <a:spcBef>
                <a:spcPts val="1000"/>
              </a:spcBef>
              <a:buClr>
                <a:srgbClr val="383885"/>
              </a:buClr>
              <a:buSzPts val="2400"/>
              <a:buFont typeface="Times New Roman"/>
              <a:buChar char="●"/>
            </a:pPr>
            <a:r>
              <a:rPr lang="en-IN" sz="2400">
                <a:solidFill>
                  <a:srgbClr val="191959"/>
                </a:solidFill>
                <a:latin typeface="Times New Roman"/>
                <a:ea typeface="Times New Roman"/>
                <a:cs typeface="Times New Roman"/>
              </a:rPr>
              <a:t>References</a:t>
            </a:r>
          </a:p>
          <a:p>
            <a:pPr marL="457200" indent="-381000">
              <a:spcBef>
                <a:spcPts val="1000"/>
              </a:spcBef>
              <a:buClr>
                <a:srgbClr val="383885"/>
              </a:buClr>
              <a:buSzPts val="2400"/>
              <a:buFont typeface="Times New Roman"/>
              <a:buChar char="●"/>
            </a:pPr>
            <a:r>
              <a:rPr lang="en-IN" sz="2400">
                <a:solidFill>
                  <a:srgbClr val="191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 </a:t>
            </a:r>
            <a:br>
              <a:rPr lang="en" sz="2500">
                <a:latin typeface="Times New Roman"/>
                <a:ea typeface="Times New Roman"/>
                <a:cs typeface="Times New Roman"/>
              </a:rPr>
            </a:br>
            <a:endParaRPr lang="en-IN" sz="25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0" y="0"/>
            <a:ext cx="9144000" cy="810900"/>
          </a:xfrm>
          <a:prstGeom prst="rect">
            <a:avLst/>
          </a:prstGeom>
          <a:solidFill>
            <a:srgbClr val="3333B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87;p15">
            <a:extLst>
              <a:ext uri="{FF2B5EF4-FFF2-40B4-BE49-F238E27FC236}">
                <a16:creationId xmlns:a16="http://schemas.microsoft.com/office/drawing/2014/main" id="{0A678D78-6599-2A82-795C-D84B1F1EB51E}"/>
              </a:ext>
            </a:extLst>
          </p:cNvPr>
          <p:cNvSpPr txBox="1"/>
          <p:nvPr/>
        </p:nvSpPr>
        <p:spPr>
          <a:xfrm>
            <a:off x="460589" y="20700"/>
            <a:ext cx="289955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Outline</a:t>
            </a:r>
            <a:endParaRPr sz="3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" name="Google Shape;61;p13">
            <a:extLst>
              <a:ext uri="{FF2B5EF4-FFF2-40B4-BE49-F238E27FC236}">
                <a16:creationId xmlns:a16="http://schemas.microsoft.com/office/drawing/2014/main" id="{BB8E448F-ACBC-B7E0-D125-FC1CA380B783}"/>
              </a:ext>
            </a:extLst>
          </p:cNvPr>
          <p:cNvGrpSpPr/>
          <p:nvPr/>
        </p:nvGrpSpPr>
        <p:grpSpPr>
          <a:xfrm>
            <a:off x="-4625" y="6529495"/>
            <a:ext cx="9723615" cy="861744"/>
            <a:chOff x="-4625" y="6529495"/>
            <a:chExt cx="9723615" cy="861744"/>
          </a:xfrm>
        </p:grpSpPr>
        <p:sp>
          <p:nvSpPr>
            <p:cNvPr id="8" name="Google Shape;62;p13">
              <a:extLst>
                <a:ext uri="{FF2B5EF4-FFF2-40B4-BE49-F238E27FC236}">
                  <a16:creationId xmlns:a16="http://schemas.microsoft.com/office/drawing/2014/main" id="{45934520-B973-4763-D5B1-A041BB50E09E}"/>
                </a:ext>
              </a:extLst>
            </p:cNvPr>
            <p:cNvSpPr/>
            <p:nvPr/>
          </p:nvSpPr>
          <p:spPr>
            <a:xfrm>
              <a:off x="-4625" y="6562200"/>
              <a:ext cx="9153600" cy="295800"/>
            </a:xfrm>
            <a:prstGeom prst="rect">
              <a:avLst/>
            </a:prstGeom>
            <a:solidFill>
              <a:srgbClr val="19195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3;p13">
              <a:extLst>
                <a:ext uri="{FF2B5EF4-FFF2-40B4-BE49-F238E27FC236}">
                  <a16:creationId xmlns:a16="http://schemas.microsoft.com/office/drawing/2014/main" id="{556E1AE2-6438-DBFF-0DEC-D6AA38B914E7}"/>
                </a:ext>
              </a:extLst>
            </p:cNvPr>
            <p:cNvSpPr txBox="1"/>
            <p:nvPr/>
          </p:nvSpPr>
          <p:spPr>
            <a:xfrm>
              <a:off x="130328" y="6529495"/>
              <a:ext cx="4149300" cy="8617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</a:rPr>
                <a:t>Department of AD (Mini Project : ADD 334)											       </a:t>
              </a:r>
              <a:endParaRPr sz="1100">
                <a:solidFill>
                  <a:schemeClr val="lt1"/>
                </a:solidFill>
              </a:endParaRPr>
            </a:p>
          </p:txBody>
        </p:sp>
        <p:sp>
          <p:nvSpPr>
            <p:cNvPr id="10" name="Google Shape;64;p13">
              <a:extLst>
                <a:ext uri="{FF2B5EF4-FFF2-40B4-BE49-F238E27FC236}">
                  <a16:creationId xmlns:a16="http://schemas.microsoft.com/office/drawing/2014/main" id="{68B8CBB0-345B-DD83-0D74-BA6A44FCBB33}"/>
                </a:ext>
              </a:extLst>
            </p:cNvPr>
            <p:cNvSpPr txBox="1"/>
            <p:nvPr/>
          </p:nvSpPr>
          <p:spPr>
            <a:xfrm>
              <a:off x="6819190" y="6533100"/>
              <a:ext cx="28998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lt1"/>
                  </a:solidFill>
                </a:rPr>
                <a:t> February 29, 2024            2/13 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/>
        </p:nvSpPr>
        <p:spPr>
          <a:xfrm>
            <a:off x="501775" y="560741"/>
            <a:ext cx="81408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55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sz="2655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0" y="0"/>
            <a:ext cx="9144000" cy="810900"/>
          </a:xfrm>
          <a:prstGeom prst="rect">
            <a:avLst/>
          </a:prstGeom>
          <a:solidFill>
            <a:srgbClr val="3333B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460589" y="20700"/>
            <a:ext cx="289955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Introduction</a:t>
            </a:r>
            <a:endParaRPr sz="3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499549" y="1966679"/>
            <a:ext cx="8140801" cy="3924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rgbClr val="3333B2"/>
              </a:buClr>
              <a:buSzPts val="2400"/>
              <a:buFont typeface="Times New Roman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Marks2CSV is an initiative of a team from our preceding batch consisting of Ajay, Justin, Emil, </a:t>
            </a:r>
            <a:r>
              <a:rPr lang="en-GB" sz="2400" err="1">
                <a:latin typeface="Times New Roman"/>
                <a:ea typeface="Times New Roman"/>
                <a:cs typeface="Times New Roman"/>
                <a:sym typeface="Times New Roman"/>
              </a:rPr>
              <a:t>Vishnuprasad</a:t>
            </a: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  under the mentorship of </a:t>
            </a:r>
            <a:r>
              <a:rPr lang="en-GB" sz="2400" err="1">
                <a:latin typeface="Times New Roman"/>
                <a:ea typeface="Times New Roman"/>
                <a:cs typeface="Times New Roman"/>
                <a:sym typeface="Times New Roman"/>
              </a:rPr>
              <a:t>Dr.</a:t>
            </a: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 Deepa V</a:t>
            </a:r>
          </a:p>
          <a:p>
            <a:pPr marL="457200" lvl="0" indent="-381000" algn="just" rtl="0">
              <a:spcBef>
                <a:spcPts val="3000"/>
              </a:spcBef>
              <a:spcAft>
                <a:spcPts val="0"/>
              </a:spcAft>
              <a:buClr>
                <a:srgbClr val="3333B2"/>
              </a:buClr>
              <a:buSzPts val="2400"/>
              <a:buFont typeface="Times New Roman"/>
              <a:buChar char="●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It aimed to streamline post-evaluation documentation efforts.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3000"/>
              </a:spcBef>
              <a:spcAft>
                <a:spcPts val="3000"/>
              </a:spcAft>
              <a:buClr>
                <a:srgbClr val="3333B2"/>
              </a:buClr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Version 1 achieved significant results, highlighting future potential and motivating continued development to support our faculty.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" name="Google Shape;61;p13">
            <a:extLst>
              <a:ext uri="{FF2B5EF4-FFF2-40B4-BE49-F238E27FC236}">
                <a16:creationId xmlns:a16="http://schemas.microsoft.com/office/drawing/2014/main" id="{F267D27A-18C7-3B1F-D9D3-4BCA83FEEE60}"/>
              </a:ext>
            </a:extLst>
          </p:cNvPr>
          <p:cNvGrpSpPr/>
          <p:nvPr/>
        </p:nvGrpSpPr>
        <p:grpSpPr>
          <a:xfrm>
            <a:off x="-4625" y="6529495"/>
            <a:ext cx="9723615" cy="861744"/>
            <a:chOff x="-4625" y="6529495"/>
            <a:chExt cx="9723615" cy="861744"/>
          </a:xfrm>
        </p:grpSpPr>
        <p:sp>
          <p:nvSpPr>
            <p:cNvPr id="3" name="Google Shape;62;p13">
              <a:extLst>
                <a:ext uri="{FF2B5EF4-FFF2-40B4-BE49-F238E27FC236}">
                  <a16:creationId xmlns:a16="http://schemas.microsoft.com/office/drawing/2014/main" id="{CCF06E1F-2729-85B0-5FAA-18C32DFEF53F}"/>
                </a:ext>
              </a:extLst>
            </p:cNvPr>
            <p:cNvSpPr/>
            <p:nvPr/>
          </p:nvSpPr>
          <p:spPr>
            <a:xfrm>
              <a:off x="-4625" y="6562200"/>
              <a:ext cx="9153600" cy="295800"/>
            </a:xfrm>
            <a:prstGeom prst="rect">
              <a:avLst/>
            </a:prstGeom>
            <a:solidFill>
              <a:srgbClr val="19195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3;p13">
              <a:extLst>
                <a:ext uri="{FF2B5EF4-FFF2-40B4-BE49-F238E27FC236}">
                  <a16:creationId xmlns:a16="http://schemas.microsoft.com/office/drawing/2014/main" id="{8DA2CB27-6A7C-2A12-F434-EBBF0CAE8CB7}"/>
                </a:ext>
              </a:extLst>
            </p:cNvPr>
            <p:cNvSpPr txBox="1"/>
            <p:nvPr/>
          </p:nvSpPr>
          <p:spPr>
            <a:xfrm>
              <a:off x="130328" y="6529495"/>
              <a:ext cx="4149300" cy="8617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</a:rPr>
                <a:t>Department of AD (Mini Project : ADD 334)											       </a:t>
              </a:r>
              <a:endParaRPr sz="1100">
                <a:solidFill>
                  <a:schemeClr val="lt1"/>
                </a:solidFill>
              </a:endParaRPr>
            </a:p>
          </p:txBody>
        </p:sp>
        <p:sp>
          <p:nvSpPr>
            <p:cNvPr id="5" name="Google Shape;64;p13">
              <a:extLst>
                <a:ext uri="{FF2B5EF4-FFF2-40B4-BE49-F238E27FC236}">
                  <a16:creationId xmlns:a16="http://schemas.microsoft.com/office/drawing/2014/main" id="{0636BE52-FCE3-4A6A-7E39-4CE38FB6CE33}"/>
                </a:ext>
              </a:extLst>
            </p:cNvPr>
            <p:cNvSpPr txBox="1"/>
            <p:nvPr/>
          </p:nvSpPr>
          <p:spPr>
            <a:xfrm>
              <a:off x="6819190" y="6533100"/>
              <a:ext cx="28998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lt1"/>
                  </a:solidFill>
                </a:rPr>
                <a:t> February 29, 2024            3/13 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>
          <a:extLst>
            <a:ext uri="{FF2B5EF4-FFF2-40B4-BE49-F238E27FC236}">
              <a16:creationId xmlns:a16="http://schemas.microsoft.com/office/drawing/2014/main" id="{FC5A4F3B-5B5E-3588-E71B-71A1CECD9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>
            <a:extLst>
              <a:ext uri="{FF2B5EF4-FFF2-40B4-BE49-F238E27FC236}">
                <a16:creationId xmlns:a16="http://schemas.microsoft.com/office/drawing/2014/main" id="{3B9AA623-F89E-5DD8-E33C-3670F68F9BEB}"/>
              </a:ext>
            </a:extLst>
          </p:cNvPr>
          <p:cNvSpPr txBox="1"/>
          <p:nvPr/>
        </p:nvSpPr>
        <p:spPr>
          <a:xfrm>
            <a:off x="501775" y="560741"/>
            <a:ext cx="81408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55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sz="2655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19">
            <a:extLst>
              <a:ext uri="{FF2B5EF4-FFF2-40B4-BE49-F238E27FC236}">
                <a16:creationId xmlns:a16="http://schemas.microsoft.com/office/drawing/2014/main" id="{2DF12C66-4D88-6FAF-211A-CEEA334E8D37}"/>
              </a:ext>
            </a:extLst>
          </p:cNvPr>
          <p:cNvSpPr/>
          <p:nvPr/>
        </p:nvSpPr>
        <p:spPr>
          <a:xfrm>
            <a:off x="0" y="0"/>
            <a:ext cx="9144000" cy="810900"/>
          </a:xfrm>
          <a:prstGeom prst="rect">
            <a:avLst/>
          </a:prstGeom>
          <a:solidFill>
            <a:srgbClr val="3333B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87;p15">
            <a:extLst>
              <a:ext uri="{FF2B5EF4-FFF2-40B4-BE49-F238E27FC236}">
                <a16:creationId xmlns:a16="http://schemas.microsoft.com/office/drawing/2014/main" id="{B98FD3CC-37C1-D532-AB3E-6533B7D08E6F}"/>
              </a:ext>
            </a:extLst>
          </p:cNvPr>
          <p:cNvSpPr txBox="1"/>
          <p:nvPr/>
        </p:nvSpPr>
        <p:spPr>
          <a:xfrm>
            <a:off x="460589" y="20700"/>
            <a:ext cx="5335194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3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they left of</a:t>
            </a:r>
            <a:endParaRPr lang="en-IN" sz="4000"/>
          </a:p>
        </p:txBody>
      </p:sp>
      <p:sp>
        <p:nvSpPr>
          <p:cNvPr id="4" name="Google Shape;129;p18">
            <a:extLst>
              <a:ext uri="{FF2B5EF4-FFF2-40B4-BE49-F238E27FC236}">
                <a16:creationId xmlns:a16="http://schemas.microsoft.com/office/drawing/2014/main" id="{4103630E-E871-B7B0-FDF3-0B3E4B14D56B}"/>
              </a:ext>
            </a:extLst>
          </p:cNvPr>
          <p:cNvSpPr txBox="1"/>
          <p:nvPr/>
        </p:nvSpPr>
        <p:spPr>
          <a:xfrm>
            <a:off x="460590" y="1385936"/>
            <a:ext cx="8218720" cy="4601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76200" lvl="0" algn="just" rtl="0">
              <a:spcBef>
                <a:spcPts val="0"/>
              </a:spcBef>
              <a:spcAft>
                <a:spcPts val="2400"/>
              </a:spcAft>
              <a:buClr>
                <a:srgbClr val="3333B2"/>
              </a:buClr>
              <a:buSzPts val="2400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Marks To CSV v1 achieved the following:</a:t>
            </a:r>
          </a:p>
          <a:p>
            <a:pPr marL="457200" lvl="0" indent="-381000" algn="just" rtl="0">
              <a:spcBef>
                <a:spcPts val="0"/>
              </a:spcBef>
              <a:spcAft>
                <a:spcPts val="1800"/>
              </a:spcAft>
              <a:buClr>
                <a:srgbClr val="3333B2"/>
              </a:buClr>
              <a:buSzPts val="2400"/>
              <a:buFont typeface="Times New Roman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Transforms handwritten marks into structured CSV files.</a:t>
            </a:r>
          </a:p>
          <a:p>
            <a:pPr marL="457200" lvl="0" indent="-381000" algn="just" rtl="0">
              <a:spcBef>
                <a:spcPts val="0"/>
              </a:spcBef>
              <a:spcAft>
                <a:spcPts val="1800"/>
              </a:spcAft>
              <a:buClr>
                <a:srgbClr val="3333B2"/>
              </a:buClr>
              <a:buSzPts val="2400"/>
              <a:buFont typeface="Times New Roman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Interprets marks ranging from 0 – 7, including instances with no awarded marks.</a:t>
            </a:r>
          </a:p>
          <a:p>
            <a:pPr marL="457200" lvl="0" indent="-381000" algn="just" rtl="0">
              <a:spcBef>
                <a:spcPts val="0"/>
              </a:spcBef>
              <a:spcAft>
                <a:spcPts val="1800"/>
              </a:spcAft>
              <a:buClr>
                <a:srgbClr val="3333B2"/>
              </a:buClr>
              <a:buSzPts val="2400"/>
              <a:buFont typeface="Times New Roman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Model capable of analysing 5 papers within 13 seconds.</a:t>
            </a:r>
          </a:p>
          <a:p>
            <a:pPr marL="457200" lvl="0" indent="-381000" algn="just" rtl="0">
              <a:spcBef>
                <a:spcPts val="0"/>
              </a:spcBef>
              <a:spcAft>
                <a:spcPts val="1800"/>
              </a:spcAft>
              <a:buClr>
                <a:srgbClr val="3333B2"/>
              </a:buClr>
              <a:buSzPts val="2400"/>
              <a:buFont typeface="Times New Roman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Model delivered an accuracy of 99.2%</a:t>
            </a:r>
          </a:p>
          <a:p>
            <a:pPr marL="457200" lvl="0" indent="-381000" algn="just" rtl="0">
              <a:spcBef>
                <a:spcPts val="0"/>
              </a:spcBef>
              <a:spcAft>
                <a:spcPts val="1800"/>
              </a:spcAft>
              <a:buClr>
                <a:srgbClr val="3333B2"/>
              </a:buClr>
              <a:buSzPts val="2400"/>
              <a:buFont typeface="Times New Roman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Outputs are in machine as well as human friendly CSV format, ensuring easy readability and editability.</a:t>
            </a:r>
          </a:p>
        </p:txBody>
      </p:sp>
      <p:grpSp>
        <p:nvGrpSpPr>
          <p:cNvPr id="2" name="Google Shape;61;p13">
            <a:extLst>
              <a:ext uri="{FF2B5EF4-FFF2-40B4-BE49-F238E27FC236}">
                <a16:creationId xmlns:a16="http://schemas.microsoft.com/office/drawing/2014/main" id="{A750F85A-D21F-8199-E8E6-43D4EF787843}"/>
              </a:ext>
            </a:extLst>
          </p:cNvPr>
          <p:cNvGrpSpPr/>
          <p:nvPr/>
        </p:nvGrpSpPr>
        <p:grpSpPr>
          <a:xfrm>
            <a:off x="-4625" y="6529495"/>
            <a:ext cx="9723615" cy="861744"/>
            <a:chOff x="-4625" y="6529495"/>
            <a:chExt cx="9723615" cy="861744"/>
          </a:xfrm>
        </p:grpSpPr>
        <p:sp>
          <p:nvSpPr>
            <p:cNvPr id="5" name="Google Shape;62;p13">
              <a:extLst>
                <a:ext uri="{FF2B5EF4-FFF2-40B4-BE49-F238E27FC236}">
                  <a16:creationId xmlns:a16="http://schemas.microsoft.com/office/drawing/2014/main" id="{36809392-92D1-C9EA-472F-B2560B9FA65C}"/>
                </a:ext>
              </a:extLst>
            </p:cNvPr>
            <p:cNvSpPr/>
            <p:nvPr/>
          </p:nvSpPr>
          <p:spPr>
            <a:xfrm>
              <a:off x="-4625" y="6562200"/>
              <a:ext cx="9153600" cy="295800"/>
            </a:xfrm>
            <a:prstGeom prst="rect">
              <a:avLst/>
            </a:prstGeom>
            <a:solidFill>
              <a:srgbClr val="19195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3;p13">
              <a:extLst>
                <a:ext uri="{FF2B5EF4-FFF2-40B4-BE49-F238E27FC236}">
                  <a16:creationId xmlns:a16="http://schemas.microsoft.com/office/drawing/2014/main" id="{0CF599B8-6DF9-232D-CBB2-68D1B278F60D}"/>
                </a:ext>
              </a:extLst>
            </p:cNvPr>
            <p:cNvSpPr txBox="1"/>
            <p:nvPr/>
          </p:nvSpPr>
          <p:spPr>
            <a:xfrm>
              <a:off x="130328" y="6529495"/>
              <a:ext cx="4149300" cy="8617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</a:rPr>
                <a:t>Department of AD (Mini Project : ADD 334)											       </a:t>
              </a:r>
              <a:endParaRPr sz="1100">
                <a:solidFill>
                  <a:schemeClr val="lt1"/>
                </a:solidFill>
              </a:endParaRPr>
            </a:p>
          </p:txBody>
        </p:sp>
        <p:sp>
          <p:nvSpPr>
            <p:cNvPr id="11" name="Google Shape;64;p13">
              <a:extLst>
                <a:ext uri="{FF2B5EF4-FFF2-40B4-BE49-F238E27FC236}">
                  <a16:creationId xmlns:a16="http://schemas.microsoft.com/office/drawing/2014/main" id="{E72D1B57-A863-0706-692E-450C81E4D8DF}"/>
                </a:ext>
              </a:extLst>
            </p:cNvPr>
            <p:cNvSpPr txBox="1"/>
            <p:nvPr/>
          </p:nvSpPr>
          <p:spPr>
            <a:xfrm>
              <a:off x="6819190" y="6533100"/>
              <a:ext cx="28998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lt1"/>
                  </a:solidFill>
                </a:rPr>
                <a:t> February 29, 2024            4/13 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4625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/>
        </p:nvSpPr>
        <p:spPr>
          <a:xfrm>
            <a:off x="501775" y="560741"/>
            <a:ext cx="81408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55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sz="2655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0" y="0"/>
            <a:ext cx="9144000" cy="810900"/>
          </a:xfrm>
          <a:prstGeom prst="rect">
            <a:avLst/>
          </a:prstGeom>
          <a:solidFill>
            <a:srgbClr val="3333B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9"/>
          <p:cNvSpPr txBox="1"/>
          <p:nvPr/>
        </p:nvSpPr>
        <p:spPr>
          <a:xfrm>
            <a:off x="460589" y="1945284"/>
            <a:ext cx="8223422" cy="313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457200">
              <a:buFont typeface="Arial"/>
              <a:buAutoNum type="arabicPeriod"/>
            </a:pPr>
            <a:r>
              <a:rPr lang="en-US" sz="2400" b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Scale up the model’s capability to recognize digits up to 14 including fractional marks </a:t>
            </a:r>
          </a:p>
          <a:p>
            <a:pPr marL="457200" indent="-457200">
              <a:buAutoNum type="arabicPeriod"/>
            </a:pPr>
            <a:endParaRPr lang="en-US" sz="2400" b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/>
              <a:buAutoNum type="arabicPeriod"/>
            </a:pPr>
            <a:r>
              <a:rPr lang="en-US" sz="2400" b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validation system to cross check the marks providing real time outputs</a:t>
            </a:r>
          </a:p>
          <a:p>
            <a:pPr marL="457200" indent="-457200">
              <a:buFont typeface="Arial"/>
              <a:buAutoNum type="arabicPeriod"/>
            </a:pPr>
            <a:endParaRPr lang="en-US" sz="2400" b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/>
              <a:buAutoNum type="arabicPeriod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Develop a more seamless method to interact with the system and provide efficient processing of data.</a:t>
            </a:r>
          </a:p>
        </p:txBody>
      </p:sp>
      <p:sp>
        <p:nvSpPr>
          <p:cNvPr id="2" name="Google Shape;87;p15">
            <a:extLst>
              <a:ext uri="{FF2B5EF4-FFF2-40B4-BE49-F238E27FC236}">
                <a16:creationId xmlns:a16="http://schemas.microsoft.com/office/drawing/2014/main" id="{47D172E3-B253-336A-183C-C0A02D6EA2FD}"/>
              </a:ext>
            </a:extLst>
          </p:cNvPr>
          <p:cNvSpPr txBox="1"/>
          <p:nvPr/>
        </p:nvSpPr>
        <p:spPr>
          <a:xfrm>
            <a:off x="460589" y="20700"/>
            <a:ext cx="4111411" cy="76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3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lang="en-IN" sz="4000"/>
          </a:p>
        </p:txBody>
      </p:sp>
      <p:grpSp>
        <p:nvGrpSpPr>
          <p:cNvPr id="7" name="Google Shape;61;p13">
            <a:extLst>
              <a:ext uri="{FF2B5EF4-FFF2-40B4-BE49-F238E27FC236}">
                <a16:creationId xmlns:a16="http://schemas.microsoft.com/office/drawing/2014/main" id="{661F1DDF-F66E-6029-D6C2-1DC8113A9DF2}"/>
              </a:ext>
            </a:extLst>
          </p:cNvPr>
          <p:cNvGrpSpPr/>
          <p:nvPr/>
        </p:nvGrpSpPr>
        <p:grpSpPr>
          <a:xfrm>
            <a:off x="-4625" y="6529495"/>
            <a:ext cx="9723615" cy="861744"/>
            <a:chOff x="-4625" y="6529495"/>
            <a:chExt cx="9723615" cy="861744"/>
          </a:xfrm>
        </p:grpSpPr>
        <p:sp>
          <p:nvSpPr>
            <p:cNvPr id="8" name="Google Shape;62;p13">
              <a:extLst>
                <a:ext uri="{FF2B5EF4-FFF2-40B4-BE49-F238E27FC236}">
                  <a16:creationId xmlns:a16="http://schemas.microsoft.com/office/drawing/2014/main" id="{575B9C87-1822-EE9A-5165-597D3C69C152}"/>
                </a:ext>
              </a:extLst>
            </p:cNvPr>
            <p:cNvSpPr/>
            <p:nvPr/>
          </p:nvSpPr>
          <p:spPr>
            <a:xfrm>
              <a:off x="-4625" y="6562200"/>
              <a:ext cx="9153600" cy="295800"/>
            </a:xfrm>
            <a:prstGeom prst="rect">
              <a:avLst/>
            </a:prstGeom>
            <a:solidFill>
              <a:srgbClr val="19195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3;p13">
              <a:extLst>
                <a:ext uri="{FF2B5EF4-FFF2-40B4-BE49-F238E27FC236}">
                  <a16:creationId xmlns:a16="http://schemas.microsoft.com/office/drawing/2014/main" id="{513C630C-F1DD-A124-4576-C2B25F925BBD}"/>
                </a:ext>
              </a:extLst>
            </p:cNvPr>
            <p:cNvSpPr txBox="1"/>
            <p:nvPr/>
          </p:nvSpPr>
          <p:spPr>
            <a:xfrm>
              <a:off x="130328" y="6529495"/>
              <a:ext cx="4149300" cy="8617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</a:rPr>
                <a:t>Department of AD (Mini Project : ADD 334)											       </a:t>
              </a:r>
              <a:endParaRPr sz="1100">
                <a:solidFill>
                  <a:schemeClr val="lt1"/>
                </a:solidFill>
              </a:endParaRPr>
            </a:p>
          </p:txBody>
        </p:sp>
        <p:sp>
          <p:nvSpPr>
            <p:cNvPr id="10" name="Google Shape;64;p13">
              <a:extLst>
                <a:ext uri="{FF2B5EF4-FFF2-40B4-BE49-F238E27FC236}">
                  <a16:creationId xmlns:a16="http://schemas.microsoft.com/office/drawing/2014/main" id="{93D1C43A-9067-5A98-E120-575875C91757}"/>
                </a:ext>
              </a:extLst>
            </p:cNvPr>
            <p:cNvSpPr txBox="1"/>
            <p:nvPr/>
          </p:nvSpPr>
          <p:spPr>
            <a:xfrm>
              <a:off x="6819190" y="6533100"/>
              <a:ext cx="28998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lt1"/>
                  </a:solidFill>
                </a:rPr>
                <a:t> February 29, 2024            5/13 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>
          <a:extLst>
            <a:ext uri="{FF2B5EF4-FFF2-40B4-BE49-F238E27FC236}">
              <a16:creationId xmlns:a16="http://schemas.microsoft.com/office/drawing/2014/main" id="{B0698EEC-FC08-02B1-8FC0-92C6CB442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434112E-4097-D88C-7C5B-B1770FB53701}"/>
              </a:ext>
            </a:extLst>
          </p:cNvPr>
          <p:cNvGrpSpPr/>
          <p:nvPr/>
        </p:nvGrpSpPr>
        <p:grpSpPr>
          <a:xfrm>
            <a:off x="2605697" y="2069524"/>
            <a:ext cx="3932606" cy="1149641"/>
            <a:chOff x="2605697" y="2348360"/>
            <a:chExt cx="3932606" cy="1034912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2E89A09-43E0-ACF2-9F7F-310D0955323E}"/>
                </a:ext>
              </a:extLst>
            </p:cNvPr>
            <p:cNvSpPr/>
            <p:nvPr/>
          </p:nvSpPr>
          <p:spPr>
            <a:xfrm>
              <a:off x="2605697" y="2348360"/>
              <a:ext cx="3932606" cy="1034912"/>
            </a:xfrm>
            <a:prstGeom prst="roundRect">
              <a:avLst/>
            </a:prstGeom>
            <a:grpFill/>
            <a:ln>
              <a:solidFill>
                <a:srgbClr val="3333B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7E7BE92-DB71-EDB9-9E50-405FAB6AFF36}"/>
                </a:ext>
              </a:extLst>
            </p:cNvPr>
            <p:cNvSpPr/>
            <p:nvPr/>
          </p:nvSpPr>
          <p:spPr>
            <a:xfrm>
              <a:off x="2847555" y="2731627"/>
              <a:ext cx="1672499" cy="473198"/>
            </a:xfrm>
            <a:prstGeom prst="rect">
              <a:avLst/>
            </a:prstGeom>
            <a:grpFill/>
            <a:ln>
              <a:solidFill>
                <a:srgbClr val="3333B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solidFill>
                    <a:srgbClr val="19195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Warp Image to get only answer sheet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FA3EA9-9369-0A0C-78E9-C788F5BFED48}"/>
                </a:ext>
              </a:extLst>
            </p:cNvPr>
            <p:cNvSpPr/>
            <p:nvPr/>
          </p:nvSpPr>
          <p:spPr>
            <a:xfrm>
              <a:off x="4690105" y="2731627"/>
              <a:ext cx="1672499" cy="473198"/>
            </a:xfrm>
            <a:prstGeom prst="rect">
              <a:avLst/>
            </a:prstGeom>
            <a:grpFill/>
            <a:ln>
              <a:solidFill>
                <a:srgbClr val="3333B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solidFill>
                    <a:srgbClr val="19195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Convert to greyscale</a:t>
              </a:r>
            </a:p>
            <a:p>
              <a:pPr algn="ctr"/>
              <a:r>
                <a:rPr lang="en-IN">
                  <a:solidFill>
                    <a:srgbClr val="19195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Add threshold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41FDB92-D31A-0A0E-58C3-F659F1FBB8F7}"/>
                </a:ext>
              </a:extLst>
            </p:cNvPr>
            <p:cNvSpPr txBox="1"/>
            <p:nvPr/>
          </p:nvSpPr>
          <p:spPr>
            <a:xfrm>
              <a:off x="3975522" y="2392802"/>
              <a:ext cx="1192955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>
                  <a:solidFill>
                    <a:srgbClr val="19195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Preprocessing</a:t>
              </a:r>
            </a:p>
          </p:txBody>
        </p:sp>
      </p:grpSp>
      <p:sp>
        <p:nvSpPr>
          <p:cNvPr id="81" name="Google Shape;81;p15">
            <a:extLst>
              <a:ext uri="{FF2B5EF4-FFF2-40B4-BE49-F238E27FC236}">
                <a16:creationId xmlns:a16="http://schemas.microsoft.com/office/drawing/2014/main" id="{AB77367B-66DF-64C2-7872-BD8559D63F6E}"/>
              </a:ext>
            </a:extLst>
          </p:cNvPr>
          <p:cNvSpPr txBox="1"/>
          <p:nvPr/>
        </p:nvSpPr>
        <p:spPr>
          <a:xfrm>
            <a:off x="501775" y="560741"/>
            <a:ext cx="81408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55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sz="2655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5">
            <a:extLst>
              <a:ext uri="{FF2B5EF4-FFF2-40B4-BE49-F238E27FC236}">
                <a16:creationId xmlns:a16="http://schemas.microsoft.com/office/drawing/2014/main" id="{0FA91187-F513-DC0F-8217-BD09C117850E}"/>
              </a:ext>
            </a:extLst>
          </p:cNvPr>
          <p:cNvSpPr/>
          <p:nvPr/>
        </p:nvSpPr>
        <p:spPr>
          <a:xfrm>
            <a:off x="0" y="0"/>
            <a:ext cx="9144000" cy="810900"/>
          </a:xfrm>
          <a:prstGeom prst="rect">
            <a:avLst/>
          </a:prstGeom>
          <a:solidFill>
            <a:srgbClr val="3333B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5">
            <a:extLst>
              <a:ext uri="{FF2B5EF4-FFF2-40B4-BE49-F238E27FC236}">
                <a16:creationId xmlns:a16="http://schemas.microsoft.com/office/drawing/2014/main" id="{4134712C-49BD-001A-0600-B613CB6CD4F1}"/>
              </a:ext>
            </a:extLst>
          </p:cNvPr>
          <p:cNvSpPr txBox="1"/>
          <p:nvPr/>
        </p:nvSpPr>
        <p:spPr>
          <a:xfrm>
            <a:off x="460589" y="20700"/>
            <a:ext cx="289955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Our Plan</a:t>
            </a:r>
            <a:endParaRPr sz="3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51AF367-4DB0-C670-8083-D8BDFFAA0C66}"/>
              </a:ext>
            </a:extLst>
          </p:cNvPr>
          <p:cNvSpPr/>
          <p:nvPr/>
        </p:nvSpPr>
        <p:spPr>
          <a:xfrm>
            <a:off x="3670054" y="1183241"/>
            <a:ext cx="1803892" cy="593400"/>
          </a:xfrm>
          <a:prstGeom prst="ellipse">
            <a:avLst/>
          </a:prstGeom>
          <a:solidFill>
            <a:schemeClr val="bg1"/>
          </a:solidFill>
          <a:ln>
            <a:solidFill>
              <a:srgbClr val="3333B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rgbClr val="191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of Answer sheet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6E1EEC8-2690-BC44-63C2-93A6F28EB87D}"/>
              </a:ext>
            </a:extLst>
          </p:cNvPr>
          <p:cNvSpPr/>
          <p:nvPr/>
        </p:nvSpPr>
        <p:spPr>
          <a:xfrm>
            <a:off x="2605698" y="3512048"/>
            <a:ext cx="3932606" cy="456391"/>
          </a:xfrm>
          <a:prstGeom prst="roundRect">
            <a:avLst/>
          </a:prstGeom>
          <a:solidFill>
            <a:schemeClr val="bg1"/>
          </a:solidFill>
          <a:ln>
            <a:solidFill>
              <a:srgbClr val="3333B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rgbClr val="191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 table and extract each cell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636063D-74F6-CF16-49E3-9B42AD5467BD}"/>
              </a:ext>
            </a:extLst>
          </p:cNvPr>
          <p:cNvSpPr/>
          <p:nvPr/>
        </p:nvSpPr>
        <p:spPr>
          <a:xfrm>
            <a:off x="2605697" y="4261322"/>
            <a:ext cx="3932606" cy="456391"/>
          </a:xfrm>
          <a:prstGeom prst="roundRect">
            <a:avLst/>
          </a:prstGeom>
          <a:solidFill>
            <a:schemeClr val="bg1"/>
          </a:solidFill>
          <a:ln>
            <a:solidFill>
              <a:srgbClr val="3333B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rgbClr val="191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 Model for Segmentation and OCR</a:t>
            </a:r>
            <a:endParaRPr lang="en-IN">
              <a:solidFill>
                <a:srgbClr val="191959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B30A73D-B687-282D-E6F6-3E18A915353D}"/>
              </a:ext>
            </a:extLst>
          </p:cNvPr>
          <p:cNvGrpSpPr/>
          <p:nvPr/>
        </p:nvGrpSpPr>
        <p:grpSpPr>
          <a:xfrm>
            <a:off x="2605697" y="5010597"/>
            <a:ext cx="3932606" cy="1080819"/>
            <a:chOff x="2605697" y="2348360"/>
            <a:chExt cx="3932606" cy="97295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27B08AF5-4F14-2BAA-633D-5EB5C357C70D}"/>
                </a:ext>
              </a:extLst>
            </p:cNvPr>
            <p:cNvSpPr/>
            <p:nvPr/>
          </p:nvSpPr>
          <p:spPr>
            <a:xfrm>
              <a:off x="2605697" y="2348360"/>
              <a:ext cx="3932606" cy="972958"/>
            </a:xfrm>
            <a:prstGeom prst="roundRect">
              <a:avLst/>
            </a:prstGeom>
            <a:grpFill/>
            <a:ln>
              <a:solidFill>
                <a:srgbClr val="3333B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E211FB8-91B8-0818-8E40-BD1AD03F3B67}"/>
                </a:ext>
              </a:extLst>
            </p:cNvPr>
            <p:cNvSpPr/>
            <p:nvPr/>
          </p:nvSpPr>
          <p:spPr>
            <a:xfrm>
              <a:off x="2847555" y="2726168"/>
              <a:ext cx="1672499" cy="417923"/>
            </a:xfrm>
            <a:prstGeom prst="rect">
              <a:avLst/>
            </a:prstGeom>
            <a:grpFill/>
            <a:ln>
              <a:solidFill>
                <a:srgbClr val="3333B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solidFill>
                    <a:srgbClr val="19195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Display the detected table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A4CBDA9-6E93-6628-C4B6-191DF355B28D}"/>
                </a:ext>
              </a:extLst>
            </p:cNvPr>
            <p:cNvSpPr/>
            <p:nvPr/>
          </p:nvSpPr>
          <p:spPr>
            <a:xfrm>
              <a:off x="4690105" y="2726168"/>
              <a:ext cx="1672499" cy="417923"/>
            </a:xfrm>
            <a:prstGeom prst="rect">
              <a:avLst/>
            </a:prstGeom>
            <a:grpFill/>
            <a:ln>
              <a:solidFill>
                <a:srgbClr val="3333B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>
                  <a:solidFill>
                    <a:srgbClr val="19195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Export to CSV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77B2670-4A56-5AE8-E2A3-6F32C4D1929A}"/>
                </a:ext>
              </a:extLst>
            </p:cNvPr>
            <p:cNvSpPr txBox="1"/>
            <p:nvPr/>
          </p:nvSpPr>
          <p:spPr>
            <a:xfrm>
              <a:off x="4230401" y="2392802"/>
              <a:ext cx="683200" cy="27706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>
                  <a:solidFill>
                    <a:srgbClr val="19195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4AAD64D-0C66-549B-12F8-D62B51533698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4572000" y="1776641"/>
            <a:ext cx="0" cy="292883"/>
          </a:xfrm>
          <a:prstGeom prst="straightConnector1">
            <a:avLst/>
          </a:prstGeom>
          <a:ln w="38100">
            <a:solidFill>
              <a:srgbClr val="3333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1E702AF-5BBA-5967-9C7C-9709B21DB8CD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4572000" y="3219165"/>
            <a:ext cx="1" cy="292883"/>
          </a:xfrm>
          <a:prstGeom prst="straightConnector1">
            <a:avLst/>
          </a:prstGeom>
          <a:ln w="38100">
            <a:solidFill>
              <a:srgbClr val="3333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3FF2FA-BC6A-83A4-AE8B-5F2B0D59F887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flipH="1">
            <a:off x="4572000" y="3968439"/>
            <a:ext cx="1" cy="292883"/>
          </a:xfrm>
          <a:prstGeom prst="straightConnector1">
            <a:avLst/>
          </a:prstGeom>
          <a:ln w="38100">
            <a:solidFill>
              <a:srgbClr val="3333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F47BD58-B4B9-E4EA-2CB7-5ED162E9464C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>
            <a:off x="4572000" y="4717713"/>
            <a:ext cx="0" cy="292884"/>
          </a:xfrm>
          <a:prstGeom prst="straightConnector1">
            <a:avLst/>
          </a:prstGeom>
          <a:ln w="38100">
            <a:solidFill>
              <a:srgbClr val="3333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oogle Shape;61;p13">
            <a:extLst>
              <a:ext uri="{FF2B5EF4-FFF2-40B4-BE49-F238E27FC236}">
                <a16:creationId xmlns:a16="http://schemas.microsoft.com/office/drawing/2014/main" id="{EEC99AFF-46D1-F77F-8863-714C955642AA}"/>
              </a:ext>
            </a:extLst>
          </p:cNvPr>
          <p:cNvGrpSpPr/>
          <p:nvPr/>
        </p:nvGrpSpPr>
        <p:grpSpPr>
          <a:xfrm>
            <a:off x="130328" y="6529495"/>
            <a:ext cx="9588662" cy="861744"/>
            <a:chOff x="130328" y="6529495"/>
            <a:chExt cx="9588662" cy="861744"/>
          </a:xfrm>
        </p:grpSpPr>
        <p:sp>
          <p:nvSpPr>
            <p:cNvPr id="38" name="Google Shape;63;p13">
              <a:extLst>
                <a:ext uri="{FF2B5EF4-FFF2-40B4-BE49-F238E27FC236}">
                  <a16:creationId xmlns:a16="http://schemas.microsoft.com/office/drawing/2014/main" id="{461E6AB5-5059-E549-466B-D467C321CE09}"/>
                </a:ext>
              </a:extLst>
            </p:cNvPr>
            <p:cNvSpPr txBox="1"/>
            <p:nvPr/>
          </p:nvSpPr>
          <p:spPr>
            <a:xfrm>
              <a:off x="130328" y="6529495"/>
              <a:ext cx="4149300" cy="8617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</a:rPr>
                <a:t>Department of AD (Mini Project : ADD 334)											       </a:t>
              </a:r>
              <a:endParaRPr sz="1100">
                <a:solidFill>
                  <a:schemeClr val="lt1"/>
                </a:solidFill>
              </a:endParaRPr>
            </a:p>
          </p:txBody>
        </p:sp>
        <p:sp>
          <p:nvSpPr>
            <p:cNvPr id="39" name="Google Shape;64;p13">
              <a:extLst>
                <a:ext uri="{FF2B5EF4-FFF2-40B4-BE49-F238E27FC236}">
                  <a16:creationId xmlns:a16="http://schemas.microsoft.com/office/drawing/2014/main" id="{0161DDE5-0297-CF69-ADC4-0914953F4999}"/>
                </a:ext>
              </a:extLst>
            </p:cNvPr>
            <p:cNvSpPr txBox="1"/>
            <p:nvPr/>
          </p:nvSpPr>
          <p:spPr>
            <a:xfrm>
              <a:off x="6819190" y="6533100"/>
              <a:ext cx="28998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lt1"/>
                  </a:solidFill>
                </a:rPr>
                <a:t> February dd, 2024            2/15 </a:t>
              </a:r>
              <a:endParaRPr/>
            </a:p>
          </p:txBody>
        </p:sp>
      </p:grpSp>
      <p:grpSp>
        <p:nvGrpSpPr>
          <p:cNvPr id="4" name="Google Shape;61;p13">
            <a:extLst>
              <a:ext uri="{FF2B5EF4-FFF2-40B4-BE49-F238E27FC236}">
                <a16:creationId xmlns:a16="http://schemas.microsoft.com/office/drawing/2014/main" id="{1259D76C-7868-2318-66AB-28B89AFBFE6B}"/>
              </a:ext>
            </a:extLst>
          </p:cNvPr>
          <p:cNvGrpSpPr/>
          <p:nvPr/>
        </p:nvGrpSpPr>
        <p:grpSpPr>
          <a:xfrm>
            <a:off x="-4625" y="6529495"/>
            <a:ext cx="9723615" cy="861744"/>
            <a:chOff x="-4625" y="6529495"/>
            <a:chExt cx="9723615" cy="861744"/>
          </a:xfrm>
        </p:grpSpPr>
        <p:sp>
          <p:nvSpPr>
            <p:cNvPr id="9" name="Google Shape;62;p13">
              <a:extLst>
                <a:ext uri="{FF2B5EF4-FFF2-40B4-BE49-F238E27FC236}">
                  <a16:creationId xmlns:a16="http://schemas.microsoft.com/office/drawing/2014/main" id="{75FF7603-36EA-6530-3F83-6BB6A073E9F5}"/>
                </a:ext>
              </a:extLst>
            </p:cNvPr>
            <p:cNvSpPr/>
            <p:nvPr/>
          </p:nvSpPr>
          <p:spPr>
            <a:xfrm>
              <a:off x="-4625" y="6562200"/>
              <a:ext cx="9153600" cy="295800"/>
            </a:xfrm>
            <a:prstGeom prst="rect">
              <a:avLst/>
            </a:prstGeom>
            <a:solidFill>
              <a:srgbClr val="19195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3;p13">
              <a:extLst>
                <a:ext uri="{FF2B5EF4-FFF2-40B4-BE49-F238E27FC236}">
                  <a16:creationId xmlns:a16="http://schemas.microsoft.com/office/drawing/2014/main" id="{3AC1A8B0-17BB-21FE-0844-9C717C641D87}"/>
                </a:ext>
              </a:extLst>
            </p:cNvPr>
            <p:cNvSpPr txBox="1"/>
            <p:nvPr/>
          </p:nvSpPr>
          <p:spPr>
            <a:xfrm>
              <a:off x="130328" y="6529495"/>
              <a:ext cx="4149300" cy="8617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</a:rPr>
                <a:t>Department of AD (Mini Project : ADD 334)											       </a:t>
              </a:r>
              <a:endParaRPr sz="1100">
                <a:solidFill>
                  <a:schemeClr val="lt1"/>
                </a:solidFill>
              </a:endParaRPr>
            </a:p>
          </p:txBody>
        </p:sp>
        <p:sp>
          <p:nvSpPr>
            <p:cNvPr id="11" name="Google Shape;64;p13">
              <a:extLst>
                <a:ext uri="{FF2B5EF4-FFF2-40B4-BE49-F238E27FC236}">
                  <a16:creationId xmlns:a16="http://schemas.microsoft.com/office/drawing/2014/main" id="{6F18B20C-7166-494C-7A93-4E9FFCADA09C}"/>
                </a:ext>
              </a:extLst>
            </p:cNvPr>
            <p:cNvSpPr txBox="1"/>
            <p:nvPr/>
          </p:nvSpPr>
          <p:spPr>
            <a:xfrm>
              <a:off x="6819190" y="6533100"/>
              <a:ext cx="28998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lt1"/>
                  </a:solidFill>
                </a:rPr>
                <a:t> February 29, 2024            6/13 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10961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>
          <a:extLst>
            <a:ext uri="{FF2B5EF4-FFF2-40B4-BE49-F238E27FC236}">
              <a16:creationId xmlns:a16="http://schemas.microsoft.com/office/drawing/2014/main" id="{04A004D7-9CE0-B4A2-1163-A88845BDD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>
            <a:extLst>
              <a:ext uri="{FF2B5EF4-FFF2-40B4-BE49-F238E27FC236}">
                <a16:creationId xmlns:a16="http://schemas.microsoft.com/office/drawing/2014/main" id="{7044C75C-F48E-220B-E99F-74D08A2B89A4}"/>
              </a:ext>
            </a:extLst>
          </p:cNvPr>
          <p:cNvSpPr txBox="1"/>
          <p:nvPr/>
        </p:nvSpPr>
        <p:spPr>
          <a:xfrm>
            <a:off x="501775" y="560741"/>
            <a:ext cx="81408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55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sz="2655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5">
            <a:extLst>
              <a:ext uri="{FF2B5EF4-FFF2-40B4-BE49-F238E27FC236}">
                <a16:creationId xmlns:a16="http://schemas.microsoft.com/office/drawing/2014/main" id="{6F1C89A0-BBF2-63E8-8566-2B4131450A85}"/>
              </a:ext>
            </a:extLst>
          </p:cNvPr>
          <p:cNvSpPr/>
          <p:nvPr/>
        </p:nvSpPr>
        <p:spPr>
          <a:xfrm>
            <a:off x="0" y="0"/>
            <a:ext cx="9144000" cy="810900"/>
          </a:xfrm>
          <a:prstGeom prst="rect">
            <a:avLst/>
          </a:prstGeom>
          <a:solidFill>
            <a:srgbClr val="3333B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5">
            <a:extLst>
              <a:ext uri="{FF2B5EF4-FFF2-40B4-BE49-F238E27FC236}">
                <a16:creationId xmlns:a16="http://schemas.microsoft.com/office/drawing/2014/main" id="{920D2DA0-8661-7DE8-9839-ABF15E70D0F9}"/>
              </a:ext>
            </a:extLst>
          </p:cNvPr>
          <p:cNvSpPr txBox="1"/>
          <p:nvPr/>
        </p:nvSpPr>
        <p:spPr>
          <a:xfrm>
            <a:off x="460589" y="20700"/>
            <a:ext cx="3967032" cy="76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Technical Glimpse</a:t>
            </a:r>
            <a:endParaRPr sz="3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Google Shape;129;p18">
            <a:extLst>
              <a:ext uri="{FF2B5EF4-FFF2-40B4-BE49-F238E27FC236}">
                <a16:creationId xmlns:a16="http://schemas.microsoft.com/office/drawing/2014/main" id="{83FB3FAB-D514-77F0-9F19-880E08C15D5C}"/>
              </a:ext>
            </a:extLst>
          </p:cNvPr>
          <p:cNvSpPr txBox="1"/>
          <p:nvPr/>
        </p:nvSpPr>
        <p:spPr>
          <a:xfrm>
            <a:off x="501775" y="1437898"/>
            <a:ext cx="814080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rgbClr val="3333B2"/>
              </a:buClr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Segmentation and Detection of Double Digits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61F77CF-345E-EFBC-1EA6-77003D9A5CDA}"/>
              </a:ext>
            </a:extLst>
          </p:cNvPr>
          <p:cNvGrpSpPr/>
          <p:nvPr/>
        </p:nvGrpSpPr>
        <p:grpSpPr>
          <a:xfrm>
            <a:off x="460589" y="3227583"/>
            <a:ext cx="886899" cy="852524"/>
            <a:chOff x="1079405" y="3169462"/>
            <a:chExt cx="886899" cy="85252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A3FCF5F-1501-FFDB-CC83-7ADA5BC54CD0}"/>
                </a:ext>
              </a:extLst>
            </p:cNvPr>
            <p:cNvSpPr/>
            <p:nvPr/>
          </p:nvSpPr>
          <p:spPr>
            <a:xfrm>
              <a:off x="1079405" y="3169462"/>
              <a:ext cx="886899" cy="85252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3333B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924D5CA-E0FD-2097-4913-E3CB7B09B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27579" y="3297620"/>
              <a:ext cx="590550" cy="59055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91C4D67-8C21-2DE5-3733-D0CBEAB33858}"/>
              </a:ext>
            </a:extLst>
          </p:cNvPr>
          <p:cNvGrpSpPr/>
          <p:nvPr/>
        </p:nvGrpSpPr>
        <p:grpSpPr>
          <a:xfrm>
            <a:off x="3158824" y="3218419"/>
            <a:ext cx="886899" cy="852524"/>
            <a:chOff x="1952376" y="3128147"/>
            <a:chExt cx="886899" cy="85252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1C83838-916B-00DD-4694-DF9A72B86FF1}"/>
                </a:ext>
              </a:extLst>
            </p:cNvPr>
            <p:cNvGrpSpPr/>
            <p:nvPr/>
          </p:nvGrpSpPr>
          <p:grpSpPr>
            <a:xfrm>
              <a:off x="1952376" y="3128147"/>
              <a:ext cx="886899" cy="852524"/>
              <a:chOff x="1079405" y="3169462"/>
              <a:chExt cx="886899" cy="852524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FC11AA8-366C-4292-5EB3-21FF51F49ED0}"/>
                  </a:ext>
                </a:extLst>
              </p:cNvPr>
              <p:cNvSpPr/>
              <p:nvPr/>
            </p:nvSpPr>
            <p:spPr>
              <a:xfrm>
                <a:off x="1079405" y="3169462"/>
                <a:ext cx="886899" cy="85252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3333B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CC49FC14-AE69-64CF-581C-E4CD61ED7C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7579" y="3297620"/>
                <a:ext cx="590550" cy="590550"/>
              </a:xfrm>
              <a:prstGeom prst="rect">
                <a:avLst/>
              </a:prstGeom>
            </p:spPr>
          </p:pic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93C987D-107D-FE6B-530C-4F921C93F79C}"/>
                </a:ext>
              </a:extLst>
            </p:cNvPr>
            <p:cNvSpPr/>
            <p:nvPr/>
          </p:nvSpPr>
          <p:spPr>
            <a:xfrm>
              <a:off x="2192338" y="3454400"/>
              <a:ext cx="169862" cy="21272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49EB5BD-0495-E1EC-8F2E-14C01B5026FB}"/>
                </a:ext>
              </a:extLst>
            </p:cNvPr>
            <p:cNvSpPr/>
            <p:nvPr/>
          </p:nvSpPr>
          <p:spPr>
            <a:xfrm>
              <a:off x="2384425" y="3429000"/>
              <a:ext cx="261938" cy="31432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8597209-48B3-28F8-B8FE-12A6D023C9B3}"/>
              </a:ext>
            </a:extLst>
          </p:cNvPr>
          <p:cNvGrpSpPr/>
          <p:nvPr/>
        </p:nvGrpSpPr>
        <p:grpSpPr>
          <a:xfrm>
            <a:off x="4433228" y="2340582"/>
            <a:ext cx="886899" cy="852524"/>
            <a:chOff x="1975899" y="3121491"/>
            <a:chExt cx="886899" cy="85252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2268EEC-74B5-79D5-D9FF-61B8E8743D8C}"/>
                </a:ext>
              </a:extLst>
            </p:cNvPr>
            <p:cNvGrpSpPr/>
            <p:nvPr/>
          </p:nvGrpSpPr>
          <p:grpSpPr>
            <a:xfrm>
              <a:off x="1975899" y="3121491"/>
              <a:ext cx="886899" cy="852524"/>
              <a:chOff x="1102928" y="3162806"/>
              <a:chExt cx="886899" cy="852524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72690D94-E237-E164-AF08-AD4805229AD6}"/>
                  </a:ext>
                </a:extLst>
              </p:cNvPr>
              <p:cNvSpPr/>
              <p:nvPr/>
            </p:nvSpPr>
            <p:spPr>
              <a:xfrm>
                <a:off x="1102928" y="3162806"/>
                <a:ext cx="886899" cy="85252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3333B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24C38009-6440-5508-7451-2720BB93214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5403" t="33543" r="55693" b="30435"/>
              <a:stretch/>
            </p:blipFill>
            <p:spPr>
              <a:xfrm>
                <a:off x="1319367" y="3334203"/>
                <a:ext cx="409000" cy="509731"/>
              </a:xfrm>
              <a:prstGeom prst="rect">
                <a:avLst/>
              </a:prstGeom>
            </p:spPr>
          </p:pic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4750306-F632-8914-E498-70C38E4CDAD1}"/>
                </a:ext>
              </a:extLst>
            </p:cNvPr>
            <p:cNvSpPr/>
            <p:nvPr/>
          </p:nvSpPr>
          <p:spPr>
            <a:xfrm>
              <a:off x="2192338" y="3300928"/>
              <a:ext cx="409000" cy="51220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2B9FFC4-9946-CE41-96DD-E7274E1EEB85}"/>
              </a:ext>
            </a:extLst>
          </p:cNvPr>
          <p:cNvGrpSpPr/>
          <p:nvPr/>
        </p:nvGrpSpPr>
        <p:grpSpPr>
          <a:xfrm>
            <a:off x="4433228" y="4094323"/>
            <a:ext cx="886899" cy="852524"/>
            <a:chOff x="1975899" y="3159899"/>
            <a:chExt cx="886899" cy="85252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5241DBB-1398-4C36-276B-2ABA3B0AAE0C}"/>
                </a:ext>
              </a:extLst>
            </p:cNvPr>
            <p:cNvGrpSpPr/>
            <p:nvPr/>
          </p:nvGrpSpPr>
          <p:grpSpPr>
            <a:xfrm>
              <a:off x="1975899" y="3159899"/>
              <a:ext cx="886899" cy="852524"/>
              <a:chOff x="1102928" y="3201214"/>
              <a:chExt cx="886899" cy="852524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2AFAC03D-E9A8-3DCD-82F6-D49DFD60D757}"/>
                  </a:ext>
                </a:extLst>
              </p:cNvPr>
              <p:cNvSpPr/>
              <p:nvPr/>
            </p:nvSpPr>
            <p:spPr>
              <a:xfrm>
                <a:off x="1102928" y="3201214"/>
                <a:ext cx="886899" cy="85252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3333B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57BFC24C-18B3-F7C6-5B32-20537FFB64A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8071" t="29243" r="7575" b="18553"/>
              <a:stretch/>
            </p:blipFill>
            <p:spPr>
              <a:xfrm>
                <a:off x="1319367" y="3360288"/>
                <a:ext cx="454025" cy="534377"/>
              </a:xfrm>
              <a:prstGeom prst="rect">
                <a:avLst/>
              </a:prstGeom>
            </p:spPr>
          </p:pic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CB1EFC9-BD13-669D-ADF1-BE13E7D76640}"/>
                </a:ext>
              </a:extLst>
            </p:cNvPr>
            <p:cNvSpPr/>
            <p:nvPr/>
          </p:nvSpPr>
          <p:spPr>
            <a:xfrm>
              <a:off x="2192337" y="3318973"/>
              <a:ext cx="454025" cy="54482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52AA997-B91E-59FF-6B69-4D31320D3F0A}"/>
              </a:ext>
            </a:extLst>
          </p:cNvPr>
          <p:cNvSpPr/>
          <p:nvPr/>
        </p:nvSpPr>
        <p:spPr>
          <a:xfrm>
            <a:off x="5770209" y="2391880"/>
            <a:ext cx="813538" cy="2604329"/>
          </a:xfrm>
          <a:prstGeom prst="roundRect">
            <a:avLst/>
          </a:prstGeom>
          <a:solidFill>
            <a:schemeClr val="bg1"/>
          </a:solidFill>
          <a:ln>
            <a:solidFill>
              <a:srgbClr val="3333B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IN">
                <a:solidFill>
                  <a:srgbClr val="191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 Model for OCR</a:t>
            </a:r>
            <a:endParaRPr lang="en-IN">
              <a:solidFill>
                <a:srgbClr val="191959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3685D78-10D5-2F21-1259-2B0B95FB66AC}"/>
              </a:ext>
            </a:extLst>
          </p:cNvPr>
          <p:cNvSpPr/>
          <p:nvPr/>
        </p:nvSpPr>
        <p:spPr>
          <a:xfrm>
            <a:off x="7033829" y="2492396"/>
            <a:ext cx="668566" cy="539830"/>
          </a:xfrm>
          <a:prstGeom prst="roundRect">
            <a:avLst/>
          </a:prstGeom>
          <a:solidFill>
            <a:schemeClr val="bg1"/>
          </a:solidFill>
          <a:ln>
            <a:solidFill>
              <a:srgbClr val="3333B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>
                <a:solidFill>
                  <a:srgbClr val="191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8083DCB-81C3-750A-CCBC-3EB39E528416}"/>
              </a:ext>
            </a:extLst>
          </p:cNvPr>
          <p:cNvSpPr/>
          <p:nvPr/>
        </p:nvSpPr>
        <p:spPr>
          <a:xfrm>
            <a:off x="7033829" y="4239778"/>
            <a:ext cx="668566" cy="539830"/>
          </a:xfrm>
          <a:prstGeom prst="roundRect">
            <a:avLst/>
          </a:prstGeom>
          <a:solidFill>
            <a:schemeClr val="bg1"/>
          </a:solidFill>
          <a:ln>
            <a:solidFill>
              <a:srgbClr val="3333B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>
                <a:solidFill>
                  <a:srgbClr val="191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16CFCE0-996A-B754-FC33-F642CFC0F66F}"/>
              </a:ext>
            </a:extLst>
          </p:cNvPr>
          <p:cNvSpPr/>
          <p:nvPr/>
        </p:nvSpPr>
        <p:spPr>
          <a:xfrm>
            <a:off x="8014845" y="3287942"/>
            <a:ext cx="668566" cy="539830"/>
          </a:xfrm>
          <a:prstGeom prst="roundRect">
            <a:avLst/>
          </a:prstGeom>
          <a:solidFill>
            <a:schemeClr val="bg1"/>
          </a:solidFill>
          <a:ln>
            <a:solidFill>
              <a:srgbClr val="3333B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>
                <a:solidFill>
                  <a:srgbClr val="191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2.5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99904C4-6A73-87A9-EB15-727323033191}"/>
              </a:ext>
            </a:extLst>
          </p:cNvPr>
          <p:cNvSpPr/>
          <p:nvPr/>
        </p:nvSpPr>
        <p:spPr>
          <a:xfrm>
            <a:off x="1606326" y="3207472"/>
            <a:ext cx="1293660" cy="881625"/>
          </a:xfrm>
          <a:prstGeom prst="roundRect">
            <a:avLst/>
          </a:prstGeom>
          <a:solidFill>
            <a:schemeClr val="bg1"/>
          </a:solidFill>
          <a:ln>
            <a:solidFill>
              <a:srgbClr val="3333B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rgbClr val="191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 Model Segmentation</a:t>
            </a:r>
            <a:endParaRPr lang="en-IN">
              <a:solidFill>
                <a:srgbClr val="191959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CB6C236-D03D-9121-B13A-9921EC0E2716}"/>
              </a:ext>
            </a:extLst>
          </p:cNvPr>
          <p:cNvCxnSpPr>
            <a:stCxn id="5" idx="3"/>
            <a:endCxn id="38" idx="1"/>
          </p:cNvCxnSpPr>
          <p:nvPr/>
        </p:nvCxnSpPr>
        <p:spPr>
          <a:xfrm flipV="1">
            <a:off x="1347488" y="3648285"/>
            <a:ext cx="258838" cy="5560"/>
          </a:xfrm>
          <a:prstGeom prst="straightConnector1">
            <a:avLst/>
          </a:prstGeom>
          <a:ln w="28575">
            <a:solidFill>
              <a:srgbClr val="3333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D4EB17D-9260-BA7D-4823-44D1DA55ABE9}"/>
              </a:ext>
            </a:extLst>
          </p:cNvPr>
          <p:cNvCxnSpPr>
            <a:cxnSpLocks/>
            <a:stCxn id="38" idx="3"/>
            <a:endCxn id="12" idx="1"/>
          </p:cNvCxnSpPr>
          <p:nvPr/>
        </p:nvCxnSpPr>
        <p:spPr>
          <a:xfrm flipV="1">
            <a:off x="2899986" y="3644681"/>
            <a:ext cx="258838" cy="3604"/>
          </a:xfrm>
          <a:prstGeom prst="straightConnector1">
            <a:avLst/>
          </a:prstGeom>
          <a:ln w="28575">
            <a:solidFill>
              <a:srgbClr val="3333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D96749EB-0DE1-8B69-4227-9327F634CDE0}"/>
              </a:ext>
            </a:extLst>
          </p:cNvPr>
          <p:cNvCxnSpPr>
            <a:stCxn id="12" idx="3"/>
            <a:endCxn id="21" idx="1"/>
          </p:cNvCxnSpPr>
          <p:nvPr/>
        </p:nvCxnSpPr>
        <p:spPr>
          <a:xfrm flipV="1">
            <a:off x="4045723" y="2766844"/>
            <a:ext cx="387505" cy="877837"/>
          </a:xfrm>
          <a:prstGeom prst="bentConnector3">
            <a:avLst/>
          </a:prstGeom>
          <a:ln w="28575">
            <a:solidFill>
              <a:srgbClr val="3333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1326DD5-70F7-C24F-CB51-6B5754C7C23D}"/>
              </a:ext>
            </a:extLst>
          </p:cNvPr>
          <p:cNvCxnSpPr>
            <a:cxnSpLocks/>
            <a:stCxn id="12" idx="3"/>
            <a:endCxn id="27" idx="1"/>
          </p:cNvCxnSpPr>
          <p:nvPr/>
        </p:nvCxnSpPr>
        <p:spPr>
          <a:xfrm>
            <a:off x="4045723" y="3644681"/>
            <a:ext cx="387505" cy="875904"/>
          </a:xfrm>
          <a:prstGeom prst="bentConnector3">
            <a:avLst>
              <a:gd name="adj1" fmla="val 50000"/>
            </a:avLst>
          </a:prstGeom>
          <a:ln w="28575">
            <a:solidFill>
              <a:srgbClr val="3333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1B2797D-5DDD-4FA0-0A4A-58318E2AC6B4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6583747" y="2762311"/>
            <a:ext cx="450082" cy="0"/>
          </a:xfrm>
          <a:prstGeom prst="straightConnector1">
            <a:avLst/>
          </a:prstGeom>
          <a:ln w="28575">
            <a:solidFill>
              <a:srgbClr val="3333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F4E5097-0543-0392-5C61-D0F7F215B918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6583747" y="4509693"/>
            <a:ext cx="450082" cy="2861"/>
          </a:xfrm>
          <a:prstGeom prst="straightConnector1">
            <a:avLst/>
          </a:prstGeom>
          <a:ln w="28575">
            <a:solidFill>
              <a:srgbClr val="3333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787F891-A699-DE57-1E9E-E17EBBB3FBB0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5320127" y="2766844"/>
            <a:ext cx="450082" cy="2650"/>
          </a:xfrm>
          <a:prstGeom prst="straightConnector1">
            <a:avLst/>
          </a:prstGeom>
          <a:ln w="28575">
            <a:solidFill>
              <a:srgbClr val="3333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104016D-4720-4468-8C89-007FA576757C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5320127" y="4520585"/>
            <a:ext cx="441479" cy="2650"/>
          </a:xfrm>
          <a:prstGeom prst="straightConnector1">
            <a:avLst/>
          </a:prstGeom>
          <a:ln w="28575">
            <a:solidFill>
              <a:srgbClr val="3333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9148B45E-9217-3E1F-142B-CB6CB4BCE320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 flipV="1">
            <a:off x="7702395" y="3557857"/>
            <a:ext cx="312450" cy="951836"/>
          </a:xfrm>
          <a:prstGeom prst="bentConnector3">
            <a:avLst>
              <a:gd name="adj1" fmla="val 36993"/>
            </a:avLst>
          </a:prstGeom>
          <a:ln w="28575">
            <a:solidFill>
              <a:srgbClr val="3333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C216442D-FB55-194D-B50F-36F39810DE9A}"/>
              </a:ext>
            </a:extLst>
          </p:cNvPr>
          <p:cNvCxnSpPr>
            <a:cxnSpLocks/>
            <a:stCxn id="34" idx="3"/>
            <a:endCxn id="37" idx="1"/>
          </p:cNvCxnSpPr>
          <p:nvPr/>
        </p:nvCxnSpPr>
        <p:spPr>
          <a:xfrm>
            <a:off x="7702395" y="2762311"/>
            <a:ext cx="312450" cy="795546"/>
          </a:xfrm>
          <a:prstGeom prst="bentConnector3">
            <a:avLst>
              <a:gd name="adj1" fmla="val 36993"/>
            </a:avLst>
          </a:prstGeom>
          <a:ln w="28575">
            <a:solidFill>
              <a:srgbClr val="3333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oogle Shape;61;p13">
            <a:extLst>
              <a:ext uri="{FF2B5EF4-FFF2-40B4-BE49-F238E27FC236}">
                <a16:creationId xmlns:a16="http://schemas.microsoft.com/office/drawing/2014/main" id="{59DC7A07-222D-61F6-6FCE-3DE421BDF963}"/>
              </a:ext>
            </a:extLst>
          </p:cNvPr>
          <p:cNvGrpSpPr/>
          <p:nvPr/>
        </p:nvGrpSpPr>
        <p:grpSpPr>
          <a:xfrm>
            <a:off x="-4625" y="6529495"/>
            <a:ext cx="9723615" cy="861744"/>
            <a:chOff x="-4625" y="6529495"/>
            <a:chExt cx="9723615" cy="861744"/>
          </a:xfrm>
        </p:grpSpPr>
        <p:sp>
          <p:nvSpPr>
            <p:cNvPr id="20" name="Google Shape;62;p13">
              <a:extLst>
                <a:ext uri="{FF2B5EF4-FFF2-40B4-BE49-F238E27FC236}">
                  <a16:creationId xmlns:a16="http://schemas.microsoft.com/office/drawing/2014/main" id="{F9CCB81F-DBDC-E522-713D-688357DF15C1}"/>
                </a:ext>
              </a:extLst>
            </p:cNvPr>
            <p:cNvSpPr/>
            <p:nvPr/>
          </p:nvSpPr>
          <p:spPr>
            <a:xfrm>
              <a:off x="-4625" y="6562200"/>
              <a:ext cx="9153600" cy="295800"/>
            </a:xfrm>
            <a:prstGeom prst="rect">
              <a:avLst/>
            </a:prstGeom>
            <a:solidFill>
              <a:srgbClr val="19195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3;p13">
              <a:extLst>
                <a:ext uri="{FF2B5EF4-FFF2-40B4-BE49-F238E27FC236}">
                  <a16:creationId xmlns:a16="http://schemas.microsoft.com/office/drawing/2014/main" id="{7C8AFD58-31CF-7EEE-9991-94A8C08BE180}"/>
                </a:ext>
              </a:extLst>
            </p:cNvPr>
            <p:cNvSpPr txBox="1"/>
            <p:nvPr/>
          </p:nvSpPr>
          <p:spPr>
            <a:xfrm>
              <a:off x="130328" y="6529495"/>
              <a:ext cx="4149300" cy="8617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</a:rPr>
                <a:t>Department of AD (Mini Project : ADD 334)											       </a:t>
              </a:r>
              <a:endParaRPr sz="1100">
                <a:solidFill>
                  <a:schemeClr val="lt1"/>
                </a:solidFill>
              </a:endParaRPr>
            </a:p>
          </p:txBody>
        </p:sp>
        <p:sp>
          <p:nvSpPr>
            <p:cNvPr id="30" name="Google Shape;64;p13">
              <a:extLst>
                <a:ext uri="{FF2B5EF4-FFF2-40B4-BE49-F238E27FC236}">
                  <a16:creationId xmlns:a16="http://schemas.microsoft.com/office/drawing/2014/main" id="{27605048-004F-8A9B-4179-E1687C929568}"/>
                </a:ext>
              </a:extLst>
            </p:cNvPr>
            <p:cNvSpPr txBox="1"/>
            <p:nvPr/>
          </p:nvSpPr>
          <p:spPr>
            <a:xfrm>
              <a:off x="6819190" y="6533100"/>
              <a:ext cx="28998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lt1"/>
                  </a:solidFill>
                </a:rPr>
                <a:t> February 29, 2024            7/13 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43339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>
          <a:extLst>
            <a:ext uri="{FF2B5EF4-FFF2-40B4-BE49-F238E27FC236}">
              <a16:creationId xmlns:a16="http://schemas.microsoft.com/office/drawing/2014/main" id="{82690393-E570-AB90-1868-534CFDF81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BD73B021-C986-F83E-AD55-5B87ED3E7622}"/>
              </a:ext>
            </a:extLst>
          </p:cNvPr>
          <p:cNvSpPr/>
          <p:nvPr/>
        </p:nvSpPr>
        <p:spPr>
          <a:xfrm>
            <a:off x="4211326" y="2350433"/>
            <a:ext cx="4410881" cy="3324326"/>
          </a:xfrm>
          <a:prstGeom prst="roundRect">
            <a:avLst>
              <a:gd name="adj" fmla="val 5614"/>
            </a:avLst>
          </a:prstGeom>
          <a:solidFill>
            <a:schemeClr val="bg1"/>
          </a:solidFill>
          <a:ln>
            <a:solidFill>
              <a:srgbClr val="3333B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Google Shape;81;p15">
            <a:extLst>
              <a:ext uri="{FF2B5EF4-FFF2-40B4-BE49-F238E27FC236}">
                <a16:creationId xmlns:a16="http://schemas.microsoft.com/office/drawing/2014/main" id="{37CBFBB9-ECE2-0B66-0729-685C4731AA3F}"/>
              </a:ext>
            </a:extLst>
          </p:cNvPr>
          <p:cNvSpPr txBox="1"/>
          <p:nvPr/>
        </p:nvSpPr>
        <p:spPr>
          <a:xfrm>
            <a:off x="501775" y="560741"/>
            <a:ext cx="81408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55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sz="2655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5">
            <a:extLst>
              <a:ext uri="{FF2B5EF4-FFF2-40B4-BE49-F238E27FC236}">
                <a16:creationId xmlns:a16="http://schemas.microsoft.com/office/drawing/2014/main" id="{61EE9219-D01D-F939-824A-FD93111AC45F}"/>
              </a:ext>
            </a:extLst>
          </p:cNvPr>
          <p:cNvSpPr/>
          <p:nvPr/>
        </p:nvSpPr>
        <p:spPr>
          <a:xfrm>
            <a:off x="0" y="0"/>
            <a:ext cx="9144000" cy="810900"/>
          </a:xfrm>
          <a:prstGeom prst="rect">
            <a:avLst/>
          </a:prstGeom>
          <a:solidFill>
            <a:srgbClr val="3333B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5">
            <a:extLst>
              <a:ext uri="{FF2B5EF4-FFF2-40B4-BE49-F238E27FC236}">
                <a16:creationId xmlns:a16="http://schemas.microsoft.com/office/drawing/2014/main" id="{D761BD93-0648-CBB8-54F6-D25E426A8CB4}"/>
              </a:ext>
            </a:extLst>
          </p:cNvPr>
          <p:cNvSpPr txBox="1"/>
          <p:nvPr/>
        </p:nvSpPr>
        <p:spPr>
          <a:xfrm>
            <a:off x="460589" y="20700"/>
            <a:ext cx="3967032" cy="76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Technical Glimpse</a:t>
            </a:r>
            <a:endParaRPr sz="3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Google Shape;129;p18">
            <a:extLst>
              <a:ext uri="{FF2B5EF4-FFF2-40B4-BE49-F238E27FC236}">
                <a16:creationId xmlns:a16="http://schemas.microsoft.com/office/drawing/2014/main" id="{2CEA9C02-5668-332B-B311-D83992CBD4C5}"/>
              </a:ext>
            </a:extLst>
          </p:cNvPr>
          <p:cNvSpPr txBox="1"/>
          <p:nvPr/>
        </p:nvSpPr>
        <p:spPr>
          <a:xfrm>
            <a:off x="501775" y="1183241"/>
            <a:ext cx="814080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rgbClr val="3333B2"/>
              </a:buClr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Validation </a:t>
            </a: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System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2A93091-913C-BDBA-03A3-C8CF8A729812}"/>
              </a:ext>
            </a:extLst>
          </p:cNvPr>
          <p:cNvSpPr/>
          <p:nvPr/>
        </p:nvSpPr>
        <p:spPr>
          <a:xfrm>
            <a:off x="501775" y="2070100"/>
            <a:ext cx="3140588" cy="4056547"/>
          </a:xfrm>
          <a:prstGeom prst="roundRect">
            <a:avLst>
              <a:gd name="adj" fmla="val 5614"/>
            </a:avLst>
          </a:prstGeom>
          <a:solidFill>
            <a:schemeClr val="bg1"/>
          </a:solidFill>
          <a:ln>
            <a:solidFill>
              <a:srgbClr val="3333B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28813A2-B19C-D5CF-4A6C-74CFF5B78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48" y="2442694"/>
            <a:ext cx="2833375" cy="3516882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C97F33F3-11F0-AC52-892B-CC94102055CD}"/>
              </a:ext>
            </a:extLst>
          </p:cNvPr>
          <p:cNvSpPr/>
          <p:nvPr/>
        </p:nvSpPr>
        <p:spPr>
          <a:xfrm>
            <a:off x="1044541" y="3351261"/>
            <a:ext cx="1615017" cy="948267"/>
          </a:xfrm>
          <a:prstGeom prst="rect">
            <a:avLst/>
          </a:prstGeom>
          <a:solidFill>
            <a:srgbClr val="CBCAC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4452094-7A08-CD5D-82FB-1890E146E3E5}"/>
              </a:ext>
            </a:extLst>
          </p:cNvPr>
          <p:cNvSpPr/>
          <p:nvPr/>
        </p:nvSpPr>
        <p:spPr>
          <a:xfrm>
            <a:off x="2659558" y="3328766"/>
            <a:ext cx="571500" cy="167968"/>
          </a:xfrm>
          <a:prstGeom prst="rect">
            <a:avLst/>
          </a:prstGeom>
          <a:solidFill>
            <a:srgbClr val="CBCAC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FE2B59-87F7-4C88-2FA2-E7A80E220562}"/>
              </a:ext>
            </a:extLst>
          </p:cNvPr>
          <p:cNvSpPr txBox="1"/>
          <p:nvPr/>
        </p:nvSpPr>
        <p:spPr>
          <a:xfrm>
            <a:off x="1790582" y="2084444"/>
            <a:ext cx="56297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IN">
                <a:solidFill>
                  <a:srgbClr val="191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B9FBCACF-E2A8-BBEB-A427-F0357671D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763694"/>
              </p:ext>
            </p:extLst>
          </p:nvPr>
        </p:nvGraphicFramePr>
        <p:xfrm>
          <a:off x="4405192" y="3894873"/>
          <a:ext cx="4077541" cy="1544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657">
                  <a:extLst>
                    <a:ext uri="{9D8B030D-6E8A-4147-A177-3AD203B41FA5}">
                      <a16:colId xmlns:a16="http://schemas.microsoft.com/office/drawing/2014/main" val="1606634728"/>
                    </a:ext>
                  </a:extLst>
                </a:gridCol>
                <a:gridCol w="313657">
                  <a:extLst>
                    <a:ext uri="{9D8B030D-6E8A-4147-A177-3AD203B41FA5}">
                      <a16:colId xmlns:a16="http://schemas.microsoft.com/office/drawing/2014/main" val="3581290005"/>
                    </a:ext>
                  </a:extLst>
                </a:gridCol>
                <a:gridCol w="313657">
                  <a:extLst>
                    <a:ext uri="{9D8B030D-6E8A-4147-A177-3AD203B41FA5}">
                      <a16:colId xmlns:a16="http://schemas.microsoft.com/office/drawing/2014/main" val="2787950861"/>
                    </a:ext>
                  </a:extLst>
                </a:gridCol>
                <a:gridCol w="313657">
                  <a:extLst>
                    <a:ext uri="{9D8B030D-6E8A-4147-A177-3AD203B41FA5}">
                      <a16:colId xmlns:a16="http://schemas.microsoft.com/office/drawing/2014/main" val="597264186"/>
                    </a:ext>
                  </a:extLst>
                </a:gridCol>
                <a:gridCol w="313657">
                  <a:extLst>
                    <a:ext uri="{9D8B030D-6E8A-4147-A177-3AD203B41FA5}">
                      <a16:colId xmlns:a16="http://schemas.microsoft.com/office/drawing/2014/main" val="2581592852"/>
                    </a:ext>
                  </a:extLst>
                </a:gridCol>
                <a:gridCol w="313657">
                  <a:extLst>
                    <a:ext uri="{9D8B030D-6E8A-4147-A177-3AD203B41FA5}">
                      <a16:colId xmlns:a16="http://schemas.microsoft.com/office/drawing/2014/main" val="4252854638"/>
                    </a:ext>
                  </a:extLst>
                </a:gridCol>
                <a:gridCol w="313657">
                  <a:extLst>
                    <a:ext uri="{9D8B030D-6E8A-4147-A177-3AD203B41FA5}">
                      <a16:colId xmlns:a16="http://schemas.microsoft.com/office/drawing/2014/main" val="2479021779"/>
                    </a:ext>
                  </a:extLst>
                </a:gridCol>
                <a:gridCol w="313657">
                  <a:extLst>
                    <a:ext uri="{9D8B030D-6E8A-4147-A177-3AD203B41FA5}">
                      <a16:colId xmlns:a16="http://schemas.microsoft.com/office/drawing/2014/main" val="137101777"/>
                    </a:ext>
                  </a:extLst>
                </a:gridCol>
                <a:gridCol w="313657">
                  <a:extLst>
                    <a:ext uri="{9D8B030D-6E8A-4147-A177-3AD203B41FA5}">
                      <a16:colId xmlns:a16="http://schemas.microsoft.com/office/drawing/2014/main" val="2713961087"/>
                    </a:ext>
                  </a:extLst>
                </a:gridCol>
                <a:gridCol w="313657">
                  <a:extLst>
                    <a:ext uri="{9D8B030D-6E8A-4147-A177-3AD203B41FA5}">
                      <a16:colId xmlns:a16="http://schemas.microsoft.com/office/drawing/2014/main" val="2200812329"/>
                    </a:ext>
                  </a:extLst>
                </a:gridCol>
                <a:gridCol w="313657">
                  <a:extLst>
                    <a:ext uri="{9D8B030D-6E8A-4147-A177-3AD203B41FA5}">
                      <a16:colId xmlns:a16="http://schemas.microsoft.com/office/drawing/2014/main" val="2457284485"/>
                    </a:ext>
                  </a:extLst>
                </a:gridCol>
                <a:gridCol w="313657">
                  <a:extLst>
                    <a:ext uri="{9D8B030D-6E8A-4147-A177-3AD203B41FA5}">
                      <a16:colId xmlns:a16="http://schemas.microsoft.com/office/drawing/2014/main" val="1412904220"/>
                    </a:ext>
                  </a:extLst>
                </a:gridCol>
                <a:gridCol w="313657">
                  <a:extLst>
                    <a:ext uri="{9D8B030D-6E8A-4147-A177-3AD203B41FA5}">
                      <a16:colId xmlns:a16="http://schemas.microsoft.com/office/drawing/2014/main" val="1118405254"/>
                    </a:ext>
                  </a:extLst>
                </a:gridCol>
              </a:tblGrid>
              <a:tr h="308957">
                <a:tc>
                  <a:txBody>
                    <a:bodyPr/>
                    <a:lstStyle/>
                    <a:p>
                      <a:pPr algn="ctr"/>
                      <a:r>
                        <a:rPr lang="en-IN" sz="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Qn</a:t>
                      </a:r>
                    </a:p>
                    <a:p>
                      <a:pPr algn="ctr"/>
                      <a:r>
                        <a:rPr lang="en-IN" sz="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182655"/>
                  </a:ext>
                </a:extLst>
              </a:tr>
              <a:tr h="308957">
                <a:tc>
                  <a:txBody>
                    <a:bodyPr/>
                    <a:lstStyle/>
                    <a:p>
                      <a:pPr algn="ctr"/>
                      <a:r>
                        <a:rPr lang="en-IN" sz="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7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7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7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7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946317"/>
                  </a:ext>
                </a:extLst>
              </a:tr>
              <a:tr h="308957">
                <a:tc>
                  <a:txBody>
                    <a:bodyPr/>
                    <a:lstStyle/>
                    <a:p>
                      <a:pPr algn="ctr"/>
                      <a:r>
                        <a:rPr lang="en-IN" sz="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7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7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7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7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7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7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7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7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7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7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7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7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648974"/>
                  </a:ext>
                </a:extLst>
              </a:tr>
              <a:tr h="308957">
                <a:tc>
                  <a:txBody>
                    <a:bodyPr/>
                    <a:lstStyle/>
                    <a:p>
                      <a:pPr algn="ctr"/>
                      <a:r>
                        <a:rPr lang="en-IN" sz="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7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7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7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7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7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7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7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7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7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7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7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7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809003"/>
                  </a:ext>
                </a:extLst>
              </a:tr>
              <a:tr h="308957">
                <a:tc>
                  <a:txBody>
                    <a:bodyPr/>
                    <a:lstStyle/>
                    <a:p>
                      <a:pPr algn="ctr"/>
                      <a:r>
                        <a:rPr lang="en-IN" sz="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7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7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7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7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7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7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7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7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7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7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7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7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058120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B210B602-4028-7CC1-3472-39AB12594357}"/>
              </a:ext>
            </a:extLst>
          </p:cNvPr>
          <p:cNvSpPr txBox="1"/>
          <p:nvPr/>
        </p:nvSpPr>
        <p:spPr>
          <a:xfrm>
            <a:off x="5446957" y="2459063"/>
            <a:ext cx="185659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IN">
                <a:solidFill>
                  <a:srgbClr val="191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to be Displayed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D03C799-1E94-9C41-DD6B-272B3B13506B}"/>
              </a:ext>
            </a:extLst>
          </p:cNvPr>
          <p:cNvSpPr txBox="1"/>
          <p:nvPr/>
        </p:nvSpPr>
        <p:spPr>
          <a:xfrm>
            <a:off x="4267779" y="2992302"/>
            <a:ext cx="4214954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the detected marks in the same table format.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the cells that has less confidence while detection</a:t>
            </a:r>
          </a:p>
        </p:txBody>
      </p:sp>
      <p:grpSp>
        <p:nvGrpSpPr>
          <p:cNvPr id="3" name="Google Shape;61;p13">
            <a:extLst>
              <a:ext uri="{FF2B5EF4-FFF2-40B4-BE49-F238E27FC236}">
                <a16:creationId xmlns:a16="http://schemas.microsoft.com/office/drawing/2014/main" id="{441CD14B-84E6-09CE-0DF6-53B30241D360}"/>
              </a:ext>
            </a:extLst>
          </p:cNvPr>
          <p:cNvGrpSpPr/>
          <p:nvPr/>
        </p:nvGrpSpPr>
        <p:grpSpPr>
          <a:xfrm>
            <a:off x="-4625" y="6529495"/>
            <a:ext cx="9723615" cy="861744"/>
            <a:chOff x="-4625" y="6529495"/>
            <a:chExt cx="9723615" cy="861744"/>
          </a:xfrm>
        </p:grpSpPr>
        <p:sp>
          <p:nvSpPr>
            <p:cNvPr id="4" name="Google Shape;62;p13">
              <a:extLst>
                <a:ext uri="{FF2B5EF4-FFF2-40B4-BE49-F238E27FC236}">
                  <a16:creationId xmlns:a16="http://schemas.microsoft.com/office/drawing/2014/main" id="{C0F139E2-905F-E1C9-5465-6A4C7F133230}"/>
                </a:ext>
              </a:extLst>
            </p:cNvPr>
            <p:cNvSpPr/>
            <p:nvPr/>
          </p:nvSpPr>
          <p:spPr>
            <a:xfrm>
              <a:off x="-4625" y="6562200"/>
              <a:ext cx="9153600" cy="295800"/>
            </a:xfrm>
            <a:prstGeom prst="rect">
              <a:avLst/>
            </a:prstGeom>
            <a:solidFill>
              <a:srgbClr val="19195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3;p13">
              <a:extLst>
                <a:ext uri="{FF2B5EF4-FFF2-40B4-BE49-F238E27FC236}">
                  <a16:creationId xmlns:a16="http://schemas.microsoft.com/office/drawing/2014/main" id="{E82410BF-D4CD-E21A-849C-D297C5FD8A72}"/>
                </a:ext>
              </a:extLst>
            </p:cNvPr>
            <p:cNvSpPr txBox="1"/>
            <p:nvPr/>
          </p:nvSpPr>
          <p:spPr>
            <a:xfrm>
              <a:off x="130328" y="6529495"/>
              <a:ext cx="4149300" cy="8617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</a:rPr>
                <a:t>Department of AD (Mini Project : ADD 334)											       </a:t>
              </a:r>
              <a:endParaRPr sz="1100">
                <a:solidFill>
                  <a:schemeClr val="lt1"/>
                </a:solidFill>
              </a:endParaRPr>
            </a:p>
          </p:txBody>
        </p:sp>
        <p:sp>
          <p:nvSpPr>
            <p:cNvPr id="10" name="Google Shape;64;p13">
              <a:extLst>
                <a:ext uri="{FF2B5EF4-FFF2-40B4-BE49-F238E27FC236}">
                  <a16:creationId xmlns:a16="http://schemas.microsoft.com/office/drawing/2014/main" id="{6B52B4C8-8E7D-BADA-8067-65861D1D29CE}"/>
                </a:ext>
              </a:extLst>
            </p:cNvPr>
            <p:cNvSpPr txBox="1"/>
            <p:nvPr/>
          </p:nvSpPr>
          <p:spPr>
            <a:xfrm>
              <a:off x="6819190" y="6533100"/>
              <a:ext cx="28998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lt1"/>
                  </a:solidFill>
                </a:rPr>
                <a:t> February 29, 2024            8/13 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34715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>
          <a:extLst>
            <a:ext uri="{FF2B5EF4-FFF2-40B4-BE49-F238E27FC236}">
              <a16:creationId xmlns:a16="http://schemas.microsoft.com/office/drawing/2014/main" id="{BE54AC09-2F0C-B7DF-D268-E500EF323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>
            <a:extLst>
              <a:ext uri="{FF2B5EF4-FFF2-40B4-BE49-F238E27FC236}">
                <a16:creationId xmlns:a16="http://schemas.microsoft.com/office/drawing/2014/main" id="{4F29077B-1888-F3D6-FC3D-60BD062EE3C8}"/>
              </a:ext>
            </a:extLst>
          </p:cNvPr>
          <p:cNvSpPr txBox="1"/>
          <p:nvPr/>
        </p:nvSpPr>
        <p:spPr>
          <a:xfrm>
            <a:off x="501775" y="560741"/>
            <a:ext cx="81408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55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sz="2655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5">
            <a:extLst>
              <a:ext uri="{FF2B5EF4-FFF2-40B4-BE49-F238E27FC236}">
                <a16:creationId xmlns:a16="http://schemas.microsoft.com/office/drawing/2014/main" id="{0F6DE2CF-D602-06F7-87C9-6846D019A1AC}"/>
              </a:ext>
            </a:extLst>
          </p:cNvPr>
          <p:cNvSpPr/>
          <p:nvPr/>
        </p:nvSpPr>
        <p:spPr>
          <a:xfrm>
            <a:off x="0" y="0"/>
            <a:ext cx="9144000" cy="810900"/>
          </a:xfrm>
          <a:prstGeom prst="rect">
            <a:avLst/>
          </a:prstGeom>
          <a:solidFill>
            <a:srgbClr val="3333B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5">
            <a:extLst>
              <a:ext uri="{FF2B5EF4-FFF2-40B4-BE49-F238E27FC236}">
                <a16:creationId xmlns:a16="http://schemas.microsoft.com/office/drawing/2014/main" id="{6B546E8E-96C3-EEBD-4A86-9D8138325705}"/>
              </a:ext>
            </a:extLst>
          </p:cNvPr>
          <p:cNvSpPr txBox="1"/>
          <p:nvPr/>
        </p:nvSpPr>
        <p:spPr>
          <a:xfrm>
            <a:off x="460589" y="20700"/>
            <a:ext cx="3967032" cy="76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Status</a:t>
            </a:r>
            <a:endParaRPr sz="3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Google Shape;129;p18">
            <a:extLst>
              <a:ext uri="{FF2B5EF4-FFF2-40B4-BE49-F238E27FC236}">
                <a16:creationId xmlns:a16="http://schemas.microsoft.com/office/drawing/2014/main" id="{9C715984-B896-08FF-CE0B-F6000A186B6B}"/>
              </a:ext>
            </a:extLst>
          </p:cNvPr>
          <p:cNvSpPr txBox="1"/>
          <p:nvPr/>
        </p:nvSpPr>
        <p:spPr>
          <a:xfrm>
            <a:off x="501775" y="1446365"/>
            <a:ext cx="8140801" cy="4924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381000" algn="just">
              <a:buClr>
                <a:srgbClr val="3333B2"/>
              </a:buClr>
              <a:buSzPts val="2400"/>
              <a:buFont typeface="Arial"/>
              <a:buChar char="•"/>
            </a:pPr>
            <a:r>
              <a:rPr lang="en-IN" sz="2600">
                <a:latin typeface="Calibri"/>
                <a:ea typeface="Times New Roman"/>
                <a:cs typeface="Calibri"/>
              </a:rPr>
              <a:t>We’ve consulted with the former batch and gathered their inputs and feedbacks.</a:t>
            </a:r>
          </a:p>
          <a:p>
            <a:pPr marL="76200" algn="just">
              <a:buClr>
                <a:srgbClr val="3333B2"/>
              </a:buClr>
              <a:buSzPts val="2400"/>
            </a:pPr>
            <a:endParaRPr lang="en-IN" sz="2400">
              <a:latin typeface="Calibri"/>
              <a:ea typeface="Times New Roman"/>
              <a:cs typeface="Times New Roman"/>
            </a:endParaRPr>
          </a:p>
          <a:p>
            <a:pPr marL="533400" indent="-457200" algn="just">
              <a:buClr>
                <a:srgbClr val="3333B2"/>
              </a:buClr>
              <a:buSzPts val="2400"/>
              <a:buFont typeface="Arial"/>
              <a:buChar char="•"/>
            </a:pPr>
            <a:r>
              <a:rPr lang="en-IN" sz="2600">
                <a:latin typeface="Calibri"/>
                <a:ea typeface="Times New Roman"/>
                <a:cs typeface="Calibri"/>
              </a:rPr>
              <a:t>Trained a CNN model based on the inputs gathered and scaled up the scope to digits upto 9, including fractional marks. However, model is overfit due to lack of data.</a:t>
            </a:r>
          </a:p>
          <a:p>
            <a:pPr marL="76200" algn="just">
              <a:buClr>
                <a:srgbClr val="3333B2"/>
              </a:buClr>
              <a:buSzPts val="2400"/>
            </a:pPr>
            <a:endParaRPr lang="en-IN" sz="2600">
              <a:latin typeface="Calibri"/>
              <a:ea typeface="Times New Roman"/>
              <a:cs typeface="Calibri"/>
            </a:endParaRPr>
          </a:p>
          <a:p>
            <a:pPr marL="533400" indent="-457200" algn="just">
              <a:buClr>
                <a:srgbClr val="3333B2"/>
              </a:buClr>
              <a:buSzPts val="2400"/>
              <a:buFont typeface="Arial"/>
              <a:buChar char="•"/>
            </a:pPr>
            <a:r>
              <a:rPr lang="en-IN" sz="2600">
                <a:latin typeface="Calibri"/>
                <a:ea typeface="Times New Roman"/>
                <a:cs typeface="Calibri"/>
              </a:rPr>
              <a:t>We’re in the process of collecting more data for half marks. Currently we have around 200 instances for each, but we would need significantly more.</a:t>
            </a:r>
          </a:p>
          <a:p>
            <a:pPr marL="457200" indent="-381000" algn="just">
              <a:buClr>
                <a:srgbClr val="3333B2"/>
              </a:buClr>
              <a:buSzPts val="2400"/>
              <a:buFont typeface="Times New Roman"/>
              <a:buChar char="●"/>
            </a:pPr>
            <a:endParaRPr lang="en-IN" sz="2400">
              <a:latin typeface="Times New Roman"/>
              <a:ea typeface="Times New Roman"/>
              <a:cs typeface="Times New Roman"/>
            </a:endParaRPr>
          </a:p>
        </p:txBody>
      </p:sp>
      <p:grpSp>
        <p:nvGrpSpPr>
          <p:cNvPr id="3" name="Google Shape;61;p13">
            <a:extLst>
              <a:ext uri="{FF2B5EF4-FFF2-40B4-BE49-F238E27FC236}">
                <a16:creationId xmlns:a16="http://schemas.microsoft.com/office/drawing/2014/main" id="{8E2593EC-3939-6D24-3783-5E37FC7A5051}"/>
              </a:ext>
            </a:extLst>
          </p:cNvPr>
          <p:cNvGrpSpPr/>
          <p:nvPr/>
        </p:nvGrpSpPr>
        <p:grpSpPr>
          <a:xfrm>
            <a:off x="-4625" y="6529495"/>
            <a:ext cx="9723615" cy="861744"/>
            <a:chOff x="-4625" y="6529495"/>
            <a:chExt cx="9723615" cy="861744"/>
          </a:xfrm>
        </p:grpSpPr>
        <p:sp>
          <p:nvSpPr>
            <p:cNvPr id="4" name="Google Shape;62;p13">
              <a:extLst>
                <a:ext uri="{FF2B5EF4-FFF2-40B4-BE49-F238E27FC236}">
                  <a16:creationId xmlns:a16="http://schemas.microsoft.com/office/drawing/2014/main" id="{25D38A92-BDE3-9B31-C1D4-248639471689}"/>
                </a:ext>
              </a:extLst>
            </p:cNvPr>
            <p:cNvSpPr/>
            <p:nvPr/>
          </p:nvSpPr>
          <p:spPr>
            <a:xfrm>
              <a:off x="-4625" y="6562200"/>
              <a:ext cx="9153600" cy="295800"/>
            </a:xfrm>
            <a:prstGeom prst="rect">
              <a:avLst/>
            </a:prstGeom>
            <a:solidFill>
              <a:srgbClr val="19195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3;p13">
              <a:extLst>
                <a:ext uri="{FF2B5EF4-FFF2-40B4-BE49-F238E27FC236}">
                  <a16:creationId xmlns:a16="http://schemas.microsoft.com/office/drawing/2014/main" id="{D5193EB5-8572-0CCB-1038-A3ED1201F427}"/>
                </a:ext>
              </a:extLst>
            </p:cNvPr>
            <p:cNvSpPr txBox="1"/>
            <p:nvPr/>
          </p:nvSpPr>
          <p:spPr>
            <a:xfrm>
              <a:off x="130328" y="6529495"/>
              <a:ext cx="4149300" cy="8617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</a:rPr>
                <a:t>Department of AD (Mini Project : ADD 334)											       </a:t>
              </a:r>
              <a:endParaRPr sz="1100">
                <a:solidFill>
                  <a:schemeClr val="lt1"/>
                </a:solidFill>
              </a:endParaRPr>
            </a:p>
          </p:txBody>
        </p:sp>
        <p:sp>
          <p:nvSpPr>
            <p:cNvPr id="10" name="Google Shape;64;p13">
              <a:extLst>
                <a:ext uri="{FF2B5EF4-FFF2-40B4-BE49-F238E27FC236}">
                  <a16:creationId xmlns:a16="http://schemas.microsoft.com/office/drawing/2014/main" id="{3CCA7294-CFB0-4049-9B96-A003CA931B62}"/>
                </a:ext>
              </a:extLst>
            </p:cNvPr>
            <p:cNvSpPr txBox="1"/>
            <p:nvPr/>
          </p:nvSpPr>
          <p:spPr>
            <a:xfrm>
              <a:off x="6819190" y="6533100"/>
              <a:ext cx="28998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lt1"/>
                  </a:solidFill>
                </a:rPr>
                <a:t> February 29, 2024            9/13 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9609274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1125</Words>
  <Application>Microsoft Office PowerPoint</Application>
  <PresentationFormat>On-screen Show (4:3)</PresentationFormat>
  <Paragraphs>170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</dc:creator>
  <cp:lastModifiedBy>Don Sabu</cp:lastModifiedBy>
  <cp:revision>1</cp:revision>
  <cp:lastPrinted>2024-02-29T02:48:36Z</cp:lastPrinted>
  <dcterms:modified xsi:type="dcterms:W3CDTF">2024-02-29T18:08:14Z</dcterms:modified>
</cp:coreProperties>
</file>