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0E8"/>
    <a:srgbClr val="171BC4"/>
    <a:srgbClr val="4CA9E8"/>
    <a:srgbClr val="2B1CF0"/>
    <a:srgbClr val="00B050"/>
    <a:srgbClr val="8284DF"/>
    <a:srgbClr val="7EB139"/>
    <a:srgbClr val="1BE359"/>
    <a:srgbClr val="EEA41E"/>
    <a:srgbClr val="1CC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6" autoAdjust="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for%20tab.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for%20tab.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for%20tab.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38111451471626E-2"/>
          <c:y val="5.4571716538154694E-2"/>
          <c:w val="0.9011124164405977"/>
          <c:h val="0.87066860247846489"/>
        </c:manualLayout>
      </c:layout>
      <c:barChart>
        <c:barDir val="col"/>
        <c:grouping val="clustered"/>
        <c:varyColors val="0"/>
        <c:ser>
          <c:idx val="0"/>
          <c:order val="0"/>
          <c:tx>
            <c:strRef>
              <c:f>count_by_day_casual!$H$1</c:f>
              <c:strCache>
                <c:ptCount val="1"/>
                <c:pt idx="0">
                  <c:v>Rides</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count_by_day_casual!$J$2:$J$8</c:f>
              <c:strCache>
                <c:ptCount val="7"/>
                <c:pt idx="0">
                  <c:v>Sun</c:v>
                </c:pt>
                <c:pt idx="1">
                  <c:v>Mon</c:v>
                </c:pt>
                <c:pt idx="2">
                  <c:v>Tue</c:v>
                </c:pt>
                <c:pt idx="3">
                  <c:v>Wed</c:v>
                </c:pt>
                <c:pt idx="4">
                  <c:v>Thu</c:v>
                </c:pt>
                <c:pt idx="5">
                  <c:v>Fri</c:v>
                </c:pt>
                <c:pt idx="6">
                  <c:v>Sat</c:v>
                </c:pt>
              </c:strCache>
            </c:strRef>
          </c:cat>
          <c:val>
            <c:numRef>
              <c:f>count_by_day_casual!$H$2:$H$8</c:f>
              <c:numCache>
                <c:formatCode>General</c:formatCode>
                <c:ptCount val="7"/>
                <c:pt idx="0">
                  <c:v>11509</c:v>
                </c:pt>
                <c:pt idx="1">
                  <c:v>15803</c:v>
                </c:pt>
                <c:pt idx="2">
                  <c:v>16149</c:v>
                </c:pt>
                <c:pt idx="3">
                  <c:v>15174</c:v>
                </c:pt>
                <c:pt idx="4">
                  <c:v>16554</c:v>
                </c:pt>
                <c:pt idx="5">
                  <c:v>13811</c:v>
                </c:pt>
                <c:pt idx="6">
                  <c:v>14770</c:v>
                </c:pt>
              </c:numCache>
            </c:numRef>
          </c:val>
          <c:extLst>
            <c:ext xmlns:c16="http://schemas.microsoft.com/office/drawing/2014/chart" uri="{C3380CC4-5D6E-409C-BE32-E72D297353CC}">
              <c16:uniqueId val="{00000000-BB9A-4BFA-B288-5AD2B12E2B8B}"/>
            </c:ext>
          </c:extLst>
        </c:ser>
        <c:dLbls>
          <c:dLblPos val="outEnd"/>
          <c:showLegendKey val="0"/>
          <c:showVal val="1"/>
          <c:showCatName val="0"/>
          <c:showSerName val="0"/>
          <c:showPercent val="0"/>
          <c:showBubbleSize val="0"/>
        </c:dLbls>
        <c:gapWidth val="100"/>
        <c:overlap val="-24"/>
        <c:axId val="806008239"/>
        <c:axId val="806007823"/>
      </c:barChart>
      <c:catAx>
        <c:axId val="80600823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6007823"/>
        <c:crosses val="autoZero"/>
        <c:auto val="1"/>
        <c:lblAlgn val="ctr"/>
        <c:lblOffset val="100"/>
        <c:noMultiLvlLbl val="0"/>
      </c:catAx>
      <c:valAx>
        <c:axId val="806007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60082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Users</a:t>
            </a:r>
            <a:r>
              <a:rPr lang="en-IN" baseline="0"/>
              <a:t> based on type of Subscription</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count_by_day_casual!$K$1</c:f>
              <c:strCache>
                <c:ptCount val="1"/>
                <c:pt idx="0">
                  <c:v>casual</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count_by_day_casual!$J$2:$J$8</c:f>
              <c:strCache>
                <c:ptCount val="7"/>
                <c:pt idx="0">
                  <c:v>Sun</c:v>
                </c:pt>
                <c:pt idx="1">
                  <c:v>Mon</c:v>
                </c:pt>
                <c:pt idx="2">
                  <c:v>Tue</c:v>
                </c:pt>
                <c:pt idx="3">
                  <c:v>Wed</c:v>
                </c:pt>
                <c:pt idx="4">
                  <c:v>Thu</c:v>
                </c:pt>
                <c:pt idx="5">
                  <c:v>Fri</c:v>
                </c:pt>
                <c:pt idx="6">
                  <c:v>Sat</c:v>
                </c:pt>
              </c:strCache>
            </c:strRef>
          </c:cat>
          <c:val>
            <c:numRef>
              <c:f>count_by_day_casual!$K$2:$K$8</c:f>
              <c:numCache>
                <c:formatCode>General</c:formatCode>
                <c:ptCount val="7"/>
                <c:pt idx="0">
                  <c:v>2515</c:v>
                </c:pt>
                <c:pt idx="1">
                  <c:v>2429</c:v>
                </c:pt>
                <c:pt idx="2">
                  <c:v>2394</c:v>
                </c:pt>
                <c:pt idx="3">
                  <c:v>2389</c:v>
                </c:pt>
                <c:pt idx="4">
                  <c:v>2543</c:v>
                </c:pt>
                <c:pt idx="5">
                  <c:v>2459</c:v>
                </c:pt>
                <c:pt idx="6">
                  <c:v>3791</c:v>
                </c:pt>
              </c:numCache>
            </c:numRef>
          </c:val>
          <c:extLst>
            <c:ext xmlns:c16="http://schemas.microsoft.com/office/drawing/2014/chart" uri="{C3380CC4-5D6E-409C-BE32-E72D297353CC}">
              <c16:uniqueId val="{00000000-7738-4FD1-A3E1-7A9DDCC1E511}"/>
            </c:ext>
          </c:extLst>
        </c:ser>
        <c:ser>
          <c:idx val="1"/>
          <c:order val="1"/>
          <c:tx>
            <c:strRef>
              <c:f>count_by_day_casual!$L$1</c:f>
              <c:strCache>
                <c:ptCount val="1"/>
                <c:pt idx="0">
                  <c:v>member</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count_by_day_casual!$J$2:$J$8</c:f>
              <c:strCache>
                <c:ptCount val="7"/>
                <c:pt idx="0">
                  <c:v>Sun</c:v>
                </c:pt>
                <c:pt idx="1">
                  <c:v>Mon</c:v>
                </c:pt>
                <c:pt idx="2">
                  <c:v>Tue</c:v>
                </c:pt>
                <c:pt idx="3">
                  <c:v>Wed</c:v>
                </c:pt>
                <c:pt idx="4">
                  <c:v>Thu</c:v>
                </c:pt>
                <c:pt idx="5">
                  <c:v>Fri</c:v>
                </c:pt>
                <c:pt idx="6">
                  <c:v>Sat</c:v>
                </c:pt>
              </c:strCache>
            </c:strRef>
          </c:cat>
          <c:val>
            <c:numRef>
              <c:f>count_by_day_casual!$L$2:$L$8</c:f>
              <c:numCache>
                <c:formatCode>General</c:formatCode>
                <c:ptCount val="7"/>
                <c:pt idx="0">
                  <c:v>8994</c:v>
                </c:pt>
                <c:pt idx="1">
                  <c:v>13374</c:v>
                </c:pt>
                <c:pt idx="2">
                  <c:v>13755</c:v>
                </c:pt>
                <c:pt idx="3">
                  <c:v>12785</c:v>
                </c:pt>
                <c:pt idx="4">
                  <c:v>14011</c:v>
                </c:pt>
                <c:pt idx="5">
                  <c:v>11352</c:v>
                </c:pt>
                <c:pt idx="6">
                  <c:v>10979</c:v>
                </c:pt>
              </c:numCache>
            </c:numRef>
          </c:val>
          <c:extLst>
            <c:ext xmlns:c16="http://schemas.microsoft.com/office/drawing/2014/chart" uri="{C3380CC4-5D6E-409C-BE32-E72D297353CC}">
              <c16:uniqueId val="{00000001-7738-4FD1-A3E1-7A9DDCC1E511}"/>
            </c:ext>
          </c:extLst>
        </c:ser>
        <c:dLbls>
          <c:dLblPos val="outEnd"/>
          <c:showLegendKey val="0"/>
          <c:showVal val="1"/>
          <c:showCatName val="0"/>
          <c:showSerName val="0"/>
          <c:showPercent val="0"/>
          <c:showBubbleSize val="0"/>
        </c:dLbls>
        <c:gapWidth val="219"/>
        <c:overlap val="-27"/>
        <c:axId val="762481551"/>
        <c:axId val="762481967"/>
      </c:barChart>
      <c:catAx>
        <c:axId val="76248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481967"/>
        <c:crosses val="autoZero"/>
        <c:auto val="1"/>
        <c:lblAlgn val="ctr"/>
        <c:lblOffset val="100"/>
        <c:noMultiLvlLbl val="0"/>
      </c:catAx>
      <c:valAx>
        <c:axId val="762481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481551"/>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960965039882E-2"/>
          <c:y val="4.6612913474549968E-2"/>
          <c:w val="0.95541586580306914"/>
          <c:h val="0.90036994412185245"/>
        </c:manualLayout>
      </c:layout>
      <c:lineChart>
        <c:grouping val="standard"/>
        <c:varyColors val="0"/>
        <c:ser>
          <c:idx val="0"/>
          <c:order val="0"/>
          <c:tx>
            <c:strRef>
              <c:f>count_by_day_casual!$B$11</c:f>
              <c:strCache>
                <c:ptCount val="1"/>
                <c:pt idx="0">
                  <c:v>member</c:v>
                </c:pt>
              </c:strCache>
            </c:strRef>
          </c:tx>
          <c:spPr>
            <a:ln w="28575" cap="rnd">
              <a:solidFill>
                <a:schemeClr val="accent2">
                  <a:lumMod val="7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count_by_day_casual!$A$12:$A$18</c:f>
              <c:strCache>
                <c:ptCount val="7"/>
                <c:pt idx="0">
                  <c:v>Sun</c:v>
                </c:pt>
                <c:pt idx="1">
                  <c:v>Mon</c:v>
                </c:pt>
                <c:pt idx="2">
                  <c:v>Tue</c:v>
                </c:pt>
                <c:pt idx="3">
                  <c:v>Wed</c:v>
                </c:pt>
                <c:pt idx="4">
                  <c:v>Thu</c:v>
                </c:pt>
                <c:pt idx="5">
                  <c:v>Fri</c:v>
                </c:pt>
                <c:pt idx="6">
                  <c:v>Sat</c:v>
                </c:pt>
              </c:strCache>
            </c:strRef>
          </c:cat>
          <c:val>
            <c:numRef>
              <c:f>count_by_day_casual!$B$12:$B$18</c:f>
              <c:numCache>
                <c:formatCode>General</c:formatCode>
                <c:ptCount val="7"/>
                <c:pt idx="0">
                  <c:v>13.13</c:v>
                </c:pt>
                <c:pt idx="1">
                  <c:v>11.47</c:v>
                </c:pt>
                <c:pt idx="2">
                  <c:v>12.16</c:v>
                </c:pt>
                <c:pt idx="3">
                  <c:v>11.62</c:v>
                </c:pt>
                <c:pt idx="4">
                  <c:v>11.59</c:v>
                </c:pt>
                <c:pt idx="5">
                  <c:v>11.98</c:v>
                </c:pt>
                <c:pt idx="6">
                  <c:v>12.49</c:v>
                </c:pt>
              </c:numCache>
            </c:numRef>
          </c:val>
          <c:smooth val="0"/>
          <c:extLst>
            <c:ext xmlns:c16="http://schemas.microsoft.com/office/drawing/2014/chart" uri="{C3380CC4-5D6E-409C-BE32-E72D297353CC}">
              <c16:uniqueId val="{00000000-97C4-4A06-BF5A-A25DB18AA021}"/>
            </c:ext>
          </c:extLst>
        </c:ser>
        <c:ser>
          <c:idx val="1"/>
          <c:order val="1"/>
          <c:tx>
            <c:strRef>
              <c:f>count_by_day_casual!$C$11</c:f>
              <c:strCache>
                <c:ptCount val="1"/>
                <c:pt idx="0">
                  <c:v>casual</c:v>
                </c:pt>
              </c:strCache>
            </c:strRef>
          </c:tx>
          <c:spPr>
            <a:ln w="28575" cap="rnd">
              <a:solidFill>
                <a:srgbClr val="00B05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count_by_day_casual!$A$12:$A$18</c:f>
              <c:strCache>
                <c:ptCount val="7"/>
                <c:pt idx="0">
                  <c:v>Sun</c:v>
                </c:pt>
                <c:pt idx="1">
                  <c:v>Mon</c:v>
                </c:pt>
                <c:pt idx="2">
                  <c:v>Tue</c:v>
                </c:pt>
                <c:pt idx="3">
                  <c:v>Wed</c:v>
                </c:pt>
                <c:pt idx="4">
                  <c:v>Thu</c:v>
                </c:pt>
                <c:pt idx="5">
                  <c:v>Fri</c:v>
                </c:pt>
                <c:pt idx="6">
                  <c:v>Sat</c:v>
                </c:pt>
              </c:strCache>
            </c:strRef>
          </c:cat>
          <c:val>
            <c:numRef>
              <c:f>count_by_day_casual!$C$12:$C$18</c:f>
              <c:numCache>
                <c:formatCode>General</c:formatCode>
                <c:ptCount val="7"/>
                <c:pt idx="0">
                  <c:v>26.57</c:v>
                </c:pt>
                <c:pt idx="1">
                  <c:v>28.11</c:v>
                </c:pt>
                <c:pt idx="2">
                  <c:v>19.420000000000002</c:v>
                </c:pt>
                <c:pt idx="3">
                  <c:v>36.19</c:v>
                </c:pt>
                <c:pt idx="4">
                  <c:v>35.44</c:v>
                </c:pt>
                <c:pt idx="5">
                  <c:v>24.53</c:v>
                </c:pt>
                <c:pt idx="6">
                  <c:v>37.979999999999997</c:v>
                </c:pt>
              </c:numCache>
            </c:numRef>
          </c:val>
          <c:smooth val="0"/>
          <c:extLst>
            <c:ext xmlns:c16="http://schemas.microsoft.com/office/drawing/2014/chart" uri="{C3380CC4-5D6E-409C-BE32-E72D297353CC}">
              <c16:uniqueId val="{00000001-97C4-4A06-BF5A-A25DB18AA021}"/>
            </c:ext>
          </c:extLst>
        </c:ser>
        <c:dLbls>
          <c:dLblPos val="t"/>
          <c:showLegendKey val="0"/>
          <c:showVal val="1"/>
          <c:showCatName val="0"/>
          <c:showSerName val="0"/>
          <c:showPercent val="0"/>
          <c:showBubbleSize val="0"/>
        </c:dLbls>
        <c:smooth val="0"/>
        <c:axId val="886957999"/>
        <c:axId val="886959247"/>
      </c:lineChart>
      <c:catAx>
        <c:axId val="886957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6959247"/>
        <c:crosses val="autoZero"/>
        <c:auto val="1"/>
        <c:lblAlgn val="ctr"/>
        <c:lblOffset val="100"/>
        <c:noMultiLvlLbl val="0"/>
      </c:catAx>
      <c:valAx>
        <c:axId val="886959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6957999"/>
        <c:crosses val="autoZero"/>
        <c:crossBetween val="between"/>
      </c:valAx>
      <c:spPr>
        <a:solidFill>
          <a:schemeClr val="bg1"/>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0.28725</cdr:y>
    </cdr:from>
    <cdr:to>
      <cdr:x>0.12516</cdr:x>
      <cdr:y>0.40298</cdr:y>
    </cdr:to>
    <cdr:sp macro="" textlink="">
      <cdr:nvSpPr>
        <cdr:cNvPr id="2" name="Arrow: Down 1">
          <a:extLst xmlns:a="http://schemas.openxmlformats.org/drawingml/2006/main">
            <a:ext uri="{FF2B5EF4-FFF2-40B4-BE49-F238E27FC236}">
              <a16:creationId xmlns:a16="http://schemas.microsoft.com/office/drawing/2014/main" id="{CE5B90E2-9515-D790-72FD-13AE0064493B}"/>
            </a:ext>
          </a:extLst>
        </cdr:cNvPr>
        <cdr:cNvSpPr/>
      </cdr:nvSpPr>
      <cdr:spPr>
        <a:xfrm xmlns:a="http://schemas.openxmlformats.org/drawingml/2006/main" rot="16878486">
          <a:off x="240595" y="916237"/>
          <a:ext cx="466069" cy="947259"/>
        </a:xfrm>
        <a:prstGeom xmlns:a="http://schemas.openxmlformats.org/drawingml/2006/main" prst="downArrow">
          <a:avLst/>
        </a:prstGeom>
        <a:solidFill xmlns:a="http://schemas.openxmlformats.org/drawingml/2006/main">
          <a:srgbClr val="FFFF00"/>
        </a:solidFill>
      </cdr:spPr>
      <cdr:style>
        <a:lnRef xmlns:a="http://schemas.openxmlformats.org/drawingml/2006/main" idx="2">
          <a:schemeClr val="accent5">
            <a:shade val="50000"/>
          </a:schemeClr>
        </a:lnRef>
        <a:fillRef xmlns:a="http://schemas.openxmlformats.org/drawingml/2006/main" idx="1">
          <a:schemeClr val="accent5"/>
        </a:fillRef>
        <a:effectRef xmlns:a="http://schemas.openxmlformats.org/drawingml/2006/main" idx="0">
          <a:schemeClr val="accent5"/>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userShapes>
</file>

<file path=ppt/drawings/drawing2.xml><?xml version="1.0" encoding="utf-8"?>
<c:userShapes xmlns:c="http://schemas.openxmlformats.org/drawingml/2006/chart">
  <cdr:relSizeAnchor xmlns:cdr="http://schemas.openxmlformats.org/drawingml/2006/chartDrawing">
    <cdr:from>
      <cdr:x>0.05253</cdr:x>
      <cdr:y>0.0173</cdr:y>
    </cdr:from>
    <cdr:to>
      <cdr:x>0.28956</cdr:x>
      <cdr:y>0.10587</cdr:y>
    </cdr:to>
    <cdr:sp macro="" textlink="">
      <cdr:nvSpPr>
        <cdr:cNvPr id="2" name="TextBox 1">
          <a:extLst xmlns:a="http://schemas.openxmlformats.org/drawingml/2006/main">
            <a:ext uri="{FF2B5EF4-FFF2-40B4-BE49-F238E27FC236}">
              <a16:creationId xmlns:a16="http://schemas.microsoft.com/office/drawing/2014/main" id="{0CF8A406-5151-782E-954C-7D23F294370B}"/>
            </a:ext>
          </a:extLst>
        </cdr:cNvPr>
        <cdr:cNvSpPr txBox="1"/>
      </cdr:nvSpPr>
      <cdr:spPr>
        <a:xfrm xmlns:a="http://schemas.openxmlformats.org/drawingml/2006/main">
          <a:off x="538264" y="79815"/>
          <a:ext cx="2428673" cy="4085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b="1" dirty="0">
              <a:solidFill>
                <a:srgbClr val="171BC4"/>
              </a:solidFill>
              <a:effectLst>
                <a:outerShdw blurRad="38100" dist="38100" dir="2700000" algn="tl">
                  <a:srgbClr val="000000">
                    <a:alpha val="43137"/>
                  </a:srgbClr>
                </a:outerShdw>
              </a:effectLst>
            </a:rPr>
            <a:t>&gt;Casual </a:t>
          </a:r>
          <a:r>
            <a:rPr lang="en-IN" sz="2000" b="1" dirty="0">
              <a:effectLst>
                <a:outerShdw blurRad="38100" dist="38100" dir="2700000" algn="tl">
                  <a:srgbClr val="000000">
                    <a:alpha val="43137"/>
                  </a:srgbClr>
                </a:outerShdw>
              </a:effectLst>
            </a:rPr>
            <a:t>   </a:t>
          </a:r>
          <a:r>
            <a:rPr lang="en-IN" sz="2000" b="1" dirty="0">
              <a:solidFill>
                <a:srgbClr val="00B050"/>
              </a:solidFill>
              <a:effectLst>
                <a:outerShdw blurRad="38100" dist="38100" dir="2700000" algn="tl">
                  <a:srgbClr val="000000">
                    <a:alpha val="43137"/>
                  </a:srgbClr>
                </a:outerShdw>
              </a:effectLst>
            </a:rPr>
            <a:t> &gt;Member</a:t>
          </a:r>
        </a:p>
      </cdr:txBody>
    </cdr:sp>
  </cdr:relSizeAnchor>
</c:userShapes>
</file>

<file path=ppt/drawings/drawing3.xml><?xml version="1.0" encoding="utf-8"?>
<c:userShapes xmlns:c="http://schemas.openxmlformats.org/drawingml/2006/chart">
  <cdr:relSizeAnchor xmlns:cdr="http://schemas.openxmlformats.org/drawingml/2006/chartDrawing">
    <cdr:from>
      <cdr:x>0.01367</cdr:x>
      <cdr:y>0.63732</cdr:y>
    </cdr:from>
    <cdr:to>
      <cdr:x>0.12576</cdr:x>
      <cdr:y>0.72204</cdr:y>
    </cdr:to>
    <cdr:sp macro="" textlink="">
      <cdr:nvSpPr>
        <cdr:cNvPr id="2" name="TextBox 8">
          <a:extLst xmlns:a="http://schemas.openxmlformats.org/drawingml/2006/main">
            <a:ext uri="{FF2B5EF4-FFF2-40B4-BE49-F238E27FC236}">
              <a16:creationId xmlns:a16="http://schemas.microsoft.com/office/drawing/2014/main" id="{24E97A46-D589-A87E-0494-413EE842B644}"/>
            </a:ext>
          </a:extLst>
        </cdr:cNvPr>
        <cdr:cNvSpPr txBox="1"/>
      </cdr:nvSpPr>
      <cdr:spPr>
        <a:xfrm xmlns:a="http://schemas.openxmlformats.org/drawingml/2006/main">
          <a:off x="136188" y="2778282"/>
          <a:ext cx="1116516"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IN" dirty="0">
              <a:solidFill>
                <a:srgbClr val="171BC4"/>
              </a:solidFill>
            </a:rPr>
            <a:t>Member</a:t>
          </a:r>
          <a:r>
            <a:rPr lang="en-IN" dirty="0">
              <a:solidFill>
                <a:srgbClr val="8284DF"/>
              </a:solidFill>
            </a:rPr>
            <a:t> </a:t>
          </a:r>
          <a:endParaRPr lang="en-IN" dirty="0">
            <a:solidFill>
              <a:srgbClr val="00B05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1A6A18-60AD-4119-9822-BECFFCCA3F76}" type="datetimeFigureOut">
              <a:rPr lang="en-IN" smtClean="0"/>
              <a:t>16-09-2022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7CB08-4888-4ECE-B934-B1BC1F59200A}" type="slidenum">
              <a:rPr lang="en-IN" smtClean="0"/>
              <a:t>‹#›</a:t>
            </a:fld>
            <a:endParaRPr lang="en-IN"/>
          </a:p>
        </p:txBody>
      </p:sp>
    </p:spTree>
    <p:extLst>
      <p:ext uri="{BB962C8B-B14F-4D97-AF65-F5344CB8AC3E}">
        <p14:creationId xmlns:p14="http://schemas.microsoft.com/office/powerpoint/2010/main" val="394116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is concluded from the chart that Thursdays, Tuesdays and Mondays have higher users than Sundays.</a:t>
            </a:r>
          </a:p>
        </p:txBody>
      </p:sp>
      <p:sp>
        <p:nvSpPr>
          <p:cNvPr id="4" name="Slide Number Placeholder 3"/>
          <p:cNvSpPr>
            <a:spLocks noGrp="1"/>
          </p:cNvSpPr>
          <p:nvPr>
            <p:ph type="sldNum" sz="quarter" idx="5"/>
          </p:nvPr>
        </p:nvSpPr>
        <p:spPr/>
        <p:txBody>
          <a:bodyPr/>
          <a:lstStyle/>
          <a:p>
            <a:fld id="{D2F7CB08-4888-4ECE-B934-B1BC1F59200A}" type="slidenum">
              <a:rPr lang="en-IN" smtClean="0"/>
              <a:t>5</a:t>
            </a:fld>
            <a:endParaRPr lang="en-IN"/>
          </a:p>
        </p:txBody>
      </p:sp>
    </p:spTree>
    <p:extLst>
      <p:ext uri="{BB962C8B-B14F-4D97-AF65-F5344CB8AC3E}">
        <p14:creationId xmlns:p14="http://schemas.microsoft.com/office/powerpoint/2010/main" val="95562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Green bar which depicts Member status users suggest that most of the rides are done by customers with annual subscription. Casual users are very low.</a:t>
            </a:r>
          </a:p>
        </p:txBody>
      </p:sp>
      <p:sp>
        <p:nvSpPr>
          <p:cNvPr id="4" name="Slide Number Placeholder 3"/>
          <p:cNvSpPr>
            <a:spLocks noGrp="1"/>
          </p:cNvSpPr>
          <p:nvPr>
            <p:ph type="sldNum" sz="quarter" idx="5"/>
          </p:nvPr>
        </p:nvSpPr>
        <p:spPr/>
        <p:txBody>
          <a:bodyPr/>
          <a:lstStyle/>
          <a:p>
            <a:fld id="{D2F7CB08-4888-4ECE-B934-B1BC1F59200A}" type="slidenum">
              <a:rPr lang="en-IN" smtClean="0"/>
              <a:t>6</a:t>
            </a:fld>
            <a:endParaRPr lang="en-IN"/>
          </a:p>
        </p:txBody>
      </p:sp>
    </p:spTree>
    <p:extLst>
      <p:ext uri="{BB962C8B-B14F-4D97-AF65-F5344CB8AC3E}">
        <p14:creationId xmlns:p14="http://schemas.microsoft.com/office/powerpoint/2010/main" val="580756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Constant trip time duration of member status users suggest that the member users use the service for their daily routine appointments including work trips and are very much inclined to use our services than other modes of transport. </a:t>
            </a:r>
          </a:p>
          <a:p>
            <a:r>
              <a:rPr lang="en-IN" dirty="0"/>
              <a:t>Casual users trends suggests that casual users use our services on impulses and they are not regular customers for the service.</a:t>
            </a:r>
          </a:p>
        </p:txBody>
      </p:sp>
      <p:sp>
        <p:nvSpPr>
          <p:cNvPr id="4" name="Slide Number Placeholder 3"/>
          <p:cNvSpPr>
            <a:spLocks noGrp="1"/>
          </p:cNvSpPr>
          <p:nvPr>
            <p:ph type="sldNum" sz="quarter" idx="5"/>
          </p:nvPr>
        </p:nvSpPr>
        <p:spPr/>
        <p:txBody>
          <a:bodyPr/>
          <a:lstStyle/>
          <a:p>
            <a:fld id="{D2F7CB08-4888-4ECE-B934-B1BC1F59200A}" type="slidenum">
              <a:rPr lang="en-IN" smtClean="0"/>
              <a:t>7</a:t>
            </a:fld>
            <a:endParaRPr lang="en-IN"/>
          </a:p>
        </p:txBody>
      </p:sp>
    </p:spTree>
    <p:extLst>
      <p:ext uri="{BB962C8B-B14F-4D97-AF65-F5344CB8AC3E}">
        <p14:creationId xmlns:p14="http://schemas.microsoft.com/office/powerpoint/2010/main" val="115008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E8D334-C22E-49FA-8B83-D3F7D8976DDD}"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5FFFF-7ECB-436F-B5F4-440DA12BEBF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65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8D334-C22E-49FA-8B83-D3F7D8976DDD}"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5FFFF-7ECB-436F-B5F4-440DA12BEBF8}" type="slidenum">
              <a:rPr lang="en-IN" smtClean="0"/>
              <a:t>‹#›</a:t>
            </a:fld>
            <a:endParaRPr lang="en-IN"/>
          </a:p>
        </p:txBody>
      </p:sp>
    </p:spTree>
    <p:extLst>
      <p:ext uri="{BB962C8B-B14F-4D97-AF65-F5344CB8AC3E}">
        <p14:creationId xmlns:p14="http://schemas.microsoft.com/office/powerpoint/2010/main" val="49329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8D334-C22E-49FA-8B83-D3F7D8976DDD}"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5FFFF-7ECB-436F-B5F4-440DA12BEBF8}" type="slidenum">
              <a:rPr lang="en-IN" smtClean="0"/>
              <a:t>‹#›</a:t>
            </a:fld>
            <a:endParaRPr lang="en-IN"/>
          </a:p>
        </p:txBody>
      </p:sp>
    </p:spTree>
    <p:extLst>
      <p:ext uri="{BB962C8B-B14F-4D97-AF65-F5344CB8AC3E}">
        <p14:creationId xmlns:p14="http://schemas.microsoft.com/office/powerpoint/2010/main" val="38410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8D334-C22E-49FA-8B83-D3F7D8976DDD}"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5FFFF-7ECB-436F-B5F4-440DA12BEBF8}" type="slidenum">
              <a:rPr lang="en-IN" smtClean="0"/>
              <a:t>‹#›</a:t>
            </a:fld>
            <a:endParaRPr lang="en-IN"/>
          </a:p>
        </p:txBody>
      </p:sp>
    </p:spTree>
    <p:extLst>
      <p:ext uri="{BB962C8B-B14F-4D97-AF65-F5344CB8AC3E}">
        <p14:creationId xmlns:p14="http://schemas.microsoft.com/office/powerpoint/2010/main" val="288150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8D334-C22E-49FA-8B83-D3F7D8976DDD}"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5FFFF-7ECB-436F-B5F4-440DA12BEBF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20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E8D334-C22E-49FA-8B83-D3F7D8976DDD}"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5FFFF-7ECB-436F-B5F4-440DA12BEBF8}" type="slidenum">
              <a:rPr lang="en-IN" smtClean="0"/>
              <a:t>‹#›</a:t>
            </a:fld>
            <a:endParaRPr lang="en-IN"/>
          </a:p>
        </p:txBody>
      </p:sp>
    </p:spTree>
    <p:extLst>
      <p:ext uri="{BB962C8B-B14F-4D97-AF65-F5344CB8AC3E}">
        <p14:creationId xmlns:p14="http://schemas.microsoft.com/office/powerpoint/2010/main" val="200420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E8D334-C22E-49FA-8B83-D3F7D8976DDD}" type="datetimeFigureOut">
              <a:rPr lang="en-IN" smtClean="0"/>
              <a:t>16-09-2022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75FFFF-7ECB-436F-B5F4-440DA12BEBF8}" type="slidenum">
              <a:rPr lang="en-IN" smtClean="0"/>
              <a:t>‹#›</a:t>
            </a:fld>
            <a:endParaRPr lang="en-IN"/>
          </a:p>
        </p:txBody>
      </p:sp>
    </p:spTree>
    <p:extLst>
      <p:ext uri="{BB962C8B-B14F-4D97-AF65-F5344CB8AC3E}">
        <p14:creationId xmlns:p14="http://schemas.microsoft.com/office/powerpoint/2010/main" val="16587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8D334-C22E-49FA-8B83-D3F7D8976DDD}"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75FFFF-7ECB-436F-B5F4-440DA12BEBF8}" type="slidenum">
              <a:rPr lang="en-IN" smtClean="0"/>
              <a:t>‹#›</a:t>
            </a:fld>
            <a:endParaRPr lang="en-IN"/>
          </a:p>
        </p:txBody>
      </p:sp>
    </p:spTree>
    <p:extLst>
      <p:ext uri="{BB962C8B-B14F-4D97-AF65-F5344CB8AC3E}">
        <p14:creationId xmlns:p14="http://schemas.microsoft.com/office/powerpoint/2010/main" val="32737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E8D334-C22E-49FA-8B83-D3F7D8976DDD}" type="datetimeFigureOut">
              <a:rPr lang="en-IN" smtClean="0"/>
              <a:t>16-09-2022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975FFFF-7ECB-436F-B5F4-440DA12BEBF8}" type="slidenum">
              <a:rPr lang="en-IN" smtClean="0"/>
              <a:t>‹#›</a:t>
            </a:fld>
            <a:endParaRPr lang="en-IN"/>
          </a:p>
        </p:txBody>
      </p:sp>
    </p:spTree>
    <p:extLst>
      <p:ext uri="{BB962C8B-B14F-4D97-AF65-F5344CB8AC3E}">
        <p14:creationId xmlns:p14="http://schemas.microsoft.com/office/powerpoint/2010/main" val="27149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E8D334-C22E-49FA-8B83-D3F7D8976DDD}" type="datetimeFigureOut">
              <a:rPr lang="en-IN" smtClean="0"/>
              <a:t>16-09-2022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75FFFF-7ECB-436F-B5F4-440DA12BEBF8}" type="slidenum">
              <a:rPr lang="en-IN" smtClean="0"/>
              <a:t>‹#›</a:t>
            </a:fld>
            <a:endParaRPr lang="en-IN"/>
          </a:p>
        </p:txBody>
      </p:sp>
    </p:spTree>
    <p:extLst>
      <p:ext uri="{BB962C8B-B14F-4D97-AF65-F5344CB8AC3E}">
        <p14:creationId xmlns:p14="http://schemas.microsoft.com/office/powerpoint/2010/main" val="108903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8D334-C22E-49FA-8B83-D3F7D8976DDD}"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5FFFF-7ECB-436F-B5F4-440DA12BEBF8}" type="slidenum">
              <a:rPr lang="en-IN" smtClean="0"/>
              <a:t>‹#›</a:t>
            </a:fld>
            <a:endParaRPr lang="en-IN"/>
          </a:p>
        </p:txBody>
      </p:sp>
    </p:spTree>
    <p:extLst>
      <p:ext uri="{BB962C8B-B14F-4D97-AF65-F5344CB8AC3E}">
        <p14:creationId xmlns:p14="http://schemas.microsoft.com/office/powerpoint/2010/main" val="64871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E8D334-C22E-49FA-8B83-D3F7D8976DDD}" type="datetimeFigureOut">
              <a:rPr lang="en-IN" smtClean="0"/>
              <a:t>16-09-2022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75FFFF-7ECB-436F-B5F4-440DA12BEBF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50670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9724-7BBA-6DDE-0A23-17A3A06A14DD}"/>
              </a:ext>
            </a:extLst>
          </p:cNvPr>
          <p:cNvSpPr>
            <a:spLocks noGrp="1"/>
          </p:cNvSpPr>
          <p:nvPr>
            <p:ph type="ctrTitle"/>
          </p:nvPr>
        </p:nvSpPr>
        <p:spPr>
          <a:xfrm>
            <a:off x="1066800" y="1375794"/>
            <a:ext cx="10058400" cy="1925860"/>
          </a:xfrm>
        </p:spPr>
        <p:txBody>
          <a:bodyPr/>
          <a:lstStyle/>
          <a:p>
            <a:r>
              <a:rPr lang="en-IN" b="1" dirty="0">
                <a:solidFill>
                  <a:srgbClr val="2B1CF0"/>
                </a:solidFill>
                <a:effectLst>
                  <a:outerShdw blurRad="38100" dist="38100" dir="2700000" algn="tl">
                    <a:srgbClr val="000000">
                      <a:alpha val="43137"/>
                    </a:srgbClr>
                  </a:outerShdw>
                </a:effectLst>
              </a:rPr>
              <a:t>Cyclistic Bike-Share</a:t>
            </a:r>
          </a:p>
        </p:txBody>
      </p:sp>
      <p:sp>
        <p:nvSpPr>
          <p:cNvPr id="3" name="Subtitle 2">
            <a:extLst>
              <a:ext uri="{FF2B5EF4-FFF2-40B4-BE49-F238E27FC236}">
                <a16:creationId xmlns:a16="http://schemas.microsoft.com/office/drawing/2014/main" id="{BEB77352-7560-64E8-3433-5CB782B8919B}"/>
              </a:ext>
            </a:extLst>
          </p:cNvPr>
          <p:cNvSpPr>
            <a:spLocks noGrp="1"/>
          </p:cNvSpPr>
          <p:nvPr>
            <p:ph type="subTitle" idx="1"/>
          </p:nvPr>
        </p:nvSpPr>
        <p:spPr/>
        <p:txBody>
          <a:bodyPr/>
          <a:lstStyle/>
          <a:p>
            <a:r>
              <a:rPr lang="en-IN" b="1" dirty="0"/>
              <a:t>P</a:t>
            </a:r>
            <a:r>
              <a:rPr lang="en-IN" b="1" cap="none" dirty="0"/>
              <a:t>resented By </a:t>
            </a:r>
            <a:r>
              <a:rPr lang="en-IN" cap="none" dirty="0"/>
              <a:t>: Don Santhosh</a:t>
            </a:r>
          </a:p>
          <a:p>
            <a:r>
              <a:rPr lang="en-IN" b="1" cap="none" dirty="0"/>
              <a:t>Last updated </a:t>
            </a:r>
            <a:r>
              <a:rPr lang="en-IN" cap="none" dirty="0"/>
              <a:t>: September 15</a:t>
            </a:r>
            <a:r>
              <a:rPr lang="en-IN" cap="none" baseline="30000" dirty="0"/>
              <a:t>th</a:t>
            </a:r>
            <a:r>
              <a:rPr lang="en-IN" cap="none" dirty="0"/>
              <a:t> 2022</a:t>
            </a:r>
            <a:endParaRPr lang="en-IN" dirty="0"/>
          </a:p>
        </p:txBody>
      </p:sp>
    </p:spTree>
    <p:extLst>
      <p:ext uri="{BB962C8B-B14F-4D97-AF65-F5344CB8AC3E}">
        <p14:creationId xmlns:p14="http://schemas.microsoft.com/office/powerpoint/2010/main" val="220067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8176-351B-ADE2-3DAD-4CB4A6F60481}"/>
              </a:ext>
            </a:extLst>
          </p:cNvPr>
          <p:cNvSpPr>
            <a:spLocks noGrp="1"/>
          </p:cNvSpPr>
          <p:nvPr>
            <p:ph type="title"/>
          </p:nvPr>
        </p:nvSpPr>
        <p:spPr/>
        <p:txBody>
          <a:bodyPr>
            <a:normAutofit/>
          </a:bodyPr>
          <a:lstStyle/>
          <a:p>
            <a:pPr algn="ctr"/>
            <a:endParaRPr lang="en-IN" sz="7000" b="1" dirty="0">
              <a:solidFill>
                <a:schemeClr val="bg1"/>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3F27DE25-E61E-D2E4-EDA6-7630DCFF3917}"/>
              </a:ext>
            </a:extLst>
          </p:cNvPr>
          <p:cNvSpPr/>
          <p:nvPr/>
        </p:nvSpPr>
        <p:spPr>
          <a:xfrm>
            <a:off x="0" y="0"/>
            <a:ext cx="12192000" cy="6410960"/>
          </a:xfrm>
          <a:prstGeom prst="rect">
            <a:avLst/>
          </a:prstGeom>
          <a:solidFill>
            <a:srgbClr val="3C40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0" b="1" dirty="0">
                <a:solidFill>
                  <a:schemeClr val="bg1"/>
                </a:solidFill>
                <a:effectLst>
                  <a:outerShdw blurRad="38100" dist="38100" dir="2700000" algn="tl">
                    <a:srgbClr val="000000">
                      <a:alpha val="43137"/>
                    </a:srgbClr>
                  </a:outerShdw>
                </a:effectLst>
              </a:rPr>
              <a:t>THANK YOU</a:t>
            </a:r>
            <a:endParaRPr lang="en-IN" sz="7000" dirty="0"/>
          </a:p>
        </p:txBody>
      </p:sp>
    </p:spTree>
    <p:extLst>
      <p:ext uri="{BB962C8B-B14F-4D97-AF65-F5344CB8AC3E}">
        <p14:creationId xmlns:p14="http://schemas.microsoft.com/office/powerpoint/2010/main" val="329921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24C5-40CD-4393-2069-1D138E36337F}"/>
              </a:ext>
            </a:extLst>
          </p:cNvPr>
          <p:cNvSpPr>
            <a:spLocks noGrp="1"/>
          </p:cNvSpPr>
          <p:nvPr>
            <p:ph type="title"/>
          </p:nvPr>
        </p:nvSpPr>
        <p:spPr/>
        <p:txBody>
          <a:bodyPr/>
          <a:lstStyle/>
          <a:p>
            <a:r>
              <a:rPr lang="en-IN" sz="4800" b="1" dirty="0">
                <a:solidFill>
                  <a:schemeClr val="accent2">
                    <a:lumMod val="75000"/>
                  </a:schemeClr>
                </a:solidFill>
                <a:effectLst>
                  <a:outerShdw blurRad="38100" dist="38100" dir="2700000" algn="tl">
                    <a:srgbClr val="000000">
                      <a:alpha val="43137"/>
                    </a:srgbClr>
                  </a:outerShdw>
                </a:effectLst>
              </a:rPr>
              <a:t>Appendix</a:t>
            </a:r>
            <a:endParaRPr lang="en-IN" dirty="0"/>
          </a:p>
        </p:txBody>
      </p:sp>
      <p:sp>
        <p:nvSpPr>
          <p:cNvPr id="3" name="Content Placeholder 2">
            <a:extLst>
              <a:ext uri="{FF2B5EF4-FFF2-40B4-BE49-F238E27FC236}">
                <a16:creationId xmlns:a16="http://schemas.microsoft.com/office/drawing/2014/main" id="{E14F7D52-E767-75CB-6E8B-016FF8EFF80C}"/>
              </a:ext>
            </a:extLst>
          </p:cNvPr>
          <p:cNvSpPr>
            <a:spLocks noGrp="1"/>
          </p:cNvSpPr>
          <p:nvPr>
            <p:ph idx="1"/>
          </p:nvPr>
        </p:nvSpPr>
        <p:spPr/>
        <p:txBody>
          <a:bodyPr/>
          <a:lstStyle/>
          <a:p>
            <a:r>
              <a:rPr lang="en-IN" dirty="0"/>
              <a:t>All data for this analysis is from public data library:</a:t>
            </a:r>
          </a:p>
          <a:p>
            <a:r>
              <a:rPr lang="en-IN" dirty="0">
                <a:hlinkClick r:id="rId2"/>
              </a:rPr>
              <a:t>https://divvy-tripdata.s3.amazonaws.com/index.html</a:t>
            </a:r>
            <a:endParaRPr lang="en-IN" dirty="0"/>
          </a:p>
          <a:p>
            <a:pPr marL="0" indent="0">
              <a:buNone/>
            </a:pPr>
            <a:r>
              <a:rPr lang="en-IN" dirty="0"/>
              <a:t>  Data analysis is conducted in RStudio.</a:t>
            </a:r>
          </a:p>
          <a:p>
            <a:r>
              <a:rPr lang="en-IN" dirty="0"/>
              <a:t>Graphs are developed with Microsoft excel.</a:t>
            </a:r>
          </a:p>
          <a:p>
            <a:endParaRPr lang="en-IN" dirty="0"/>
          </a:p>
          <a:p>
            <a:pPr marL="0" indent="0">
              <a:buNone/>
            </a:pPr>
            <a:endParaRPr lang="en-IN" dirty="0"/>
          </a:p>
        </p:txBody>
      </p:sp>
    </p:spTree>
    <p:extLst>
      <p:ext uri="{BB962C8B-B14F-4D97-AF65-F5344CB8AC3E}">
        <p14:creationId xmlns:p14="http://schemas.microsoft.com/office/powerpoint/2010/main" val="161327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38BF-CBDC-B3DD-ABEE-F23B109642E1}"/>
              </a:ext>
            </a:extLst>
          </p:cNvPr>
          <p:cNvSpPr>
            <a:spLocks noGrp="1"/>
          </p:cNvSpPr>
          <p:nvPr>
            <p:ph type="title"/>
          </p:nvPr>
        </p:nvSpPr>
        <p:spPr/>
        <p:txBody>
          <a:bodyPr/>
          <a:lstStyle/>
          <a:p>
            <a:r>
              <a:rPr lang="en-IN" b="1" dirty="0">
                <a:solidFill>
                  <a:srgbClr val="2B1CF0"/>
                </a:solidFill>
                <a:effectLst>
                  <a:outerShdw blurRad="38100" dist="38100" dir="2700000" algn="tl">
                    <a:srgbClr val="000000">
                      <a:alpha val="43137"/>
                    </a:srgbClr>
                  </a:outerShdw>
                </a:effectLst>
              </a:rPr>
              <a:t>Cyclistic</a:t>
            </a:r>
            <a:endParaRPr lang="en-IN" dirty="0"/>
          </a:p>
        </p:txBody>
      </p:sp>
      <p:sp>
        <p:nvSpPr>
          <p:cNvPr id="3" name="Content Placeholder 2">
            <a:extLst>
              <a:ext uri="{FF2B5EF4-FFF2-40B4-BE49-F238E27FC236}">
                <a16:creationId xmlns:a16="http://schemas.microsoft.com/office/drawing/2014/main" id="{E60A2A4F-7069-88F6-31F7-6B443CAEFF06}"/>
              </a:ext>
            </a:extLst>
          </p:cNvPr>
          <p:cNvSpPr>
            <a:spLocks noGrp="1"/>
          </p:cNvSpPr>
          <p:nvPr>
            <p:ph idx="1"/>
          </p:nvPr>
        </p:nvSpPr>
        <p:spPr>
          <a:xfrm>
            <a:off x="1066800" y="2513949"/>
            <a:ext cx="10058400" cy="2946074"/>
          </a:xfrm>
        </p:spPr>
        <p:txBody>
          <a:bodyPr>
            <a:normAutofit/>
          </a:bodyPr>
          <a:lstStyle/>
          <a:p>
            <a:pPr marL="0" indent="0">
              <a:buNone/>
            </a:pPr>
            <a:r>
              <a:rPr lang="en-IN" sz="3300" u="sng" dirty="0"/>
              <a:t>Basic Info:-</a:t>
            </a:r>
          </a:p>
          <a:p>
            <a:pPr marL="0" indent="0">
              <a:buNone/>
            </a:pPr>
            <a:r>
              <a:rPr lang="en-IN" sz="3300" dirty="0"/>
              <a:t>Cyclistic is a bike-share company with bike stations in and around New York City. Analysis is conducted based on the public data of the company’s day to day activities.</a:t>
            </a:r>
          </a:p>
          <a:p>
            <a:endParaRPr lang="en-IN" sz="3300" dirty="0"/>
          </a:p>
        </p:txBody>
      </p:sp>
    </p:spTree>
    <p:extLst>
      <p:ext uri="{BB962C8B-B14F-4D97-AF65-F5344CB8AC3E}">
        <p14:creationId xmlns:p14="http://schemas.microsoft.com/office/powerpoint/2010/main" val="350649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319B-2B9F-1832-66A2-22D98F1104FE}"/>
              </a:ext>
            </a:extLst>
          </p:cNvPr>
          <p:cNvSpPr>
            <a:spLocks noGrp="1"/>
          </p:cNvSpPr>
          <p:nvPr>
            <p:ph type="title"/>
          </p:nvPr>
        </p:nvSpPr>
        <p:spPr>
          <a:xfrm>
            <a:off x="4294027" y="514927"/>
            <a:ext cx="3603946" cy="442626"/>
          </a:xfrm>
        </p:spPr>
        <p:txBody>
          <a:bodyPr>
            <a:normAutofit fontScale="90000"/>
          </a:bodyPr>
          <a:lstStyle/>
          <a:p>
            <a:pPr algn="ctr"/>
            <a:r>
              <a:rPr lang="en-IN" sz="3000" b="1" dirty="0"/>
              <a:t>Table of Contents</a:t>
            </a:r>
          </a:p>
        </p:txBody>
      </p:sp>
      <p:sp>
        <p:nvSpPr>
          <p:cNvPr id="3" name="Content Placeholder 2">
            <a:extLst>
              <a:ext uri="{FF2B5EF4-FFF2-40B4-BE49-F238E27FC236}">
                <a16:creationId xmlns:a16="http://schemas.microsoft.com/office/drawing/2014/main" id="{202C6E82-AA6A-598D-D2E6-DF051B017807}"/>
              </a:ext>
            </a:extLst>
          </p:cNvPr>
          <p:cNvSpPr>
            <a:spLocks noGrp="1"/>
          </p:cNvSpPr>
          <p:nvPr>
            <p:ph idx="1"/>
          </p:nvPr>
        </p:nvSpPr>
        <p:spPr>
          <a:xfrm>
            <a:off x="2534034" y="2992666"/>
            <a:ext cx="3830414" cy="2692867"/>
          </a:xfrm>
        </p:spPr>
        <p:txBody>
          <a:bodyPr>
            <a:normAutofit/>
          </a:bodyPr>
          <a:lstStyle/>
          <a:p>
            <a:pPr>
              <a:lnSpc>
                <a:spcPct val="100000"/>
              </a:lnSpc>
              <a:buFont typeface="Calibri" panose="020F0502020204030204" pitchFamily="34" charset="0"/>
              <a:buChar char="&gt;"/>
            </a:pPr>
            <a:r>
              <a:rPr lang="en-IN" sz="2500" u="sng" dirty="0">
                <a:solidFill>
                  <a:schemeClr val="accent2">
                    <a:lumMod val="75000"/>
                  </a:schemeClr>
                </a:solidFill>
                <a:effectLst>
                  <a:outerShdw blurRad="38100" dist="38100" dir="2700000" algn="tl">
                    <a:srgbClr val="000000">
                      <a:alpha val="43137"/>
                    </a:srgbClr>
                  </a:outerShdw>
                </a:effectLst>
              </a:rPr>
              <a:t>Purpose Statement</a:t>
            </a:r>
          </a:p>
          <a:p>
            <a:pPr>
              <a:lnSpc>
                <a:spcPct val="100000"/>
              </a:lnSpc>
              <a:buFont typeface="Calibri" panose="020F0502020204030204" pitchFamily="34" charset="0"/>
              <a:buChar char="&gt;"/>
            </a:pPr>
            <a:r>
              <a:rPr lang="en-IN" sz="2500" u="sng" dirty="0">
                <a:solidFill>
                  <a:schemeClr val="accent2">
                    <a:lumMod val="75000"/>
                  </a:schemeClr>
                </a:solidFill>
                <a:effectLst>
                  <a:outerShdw blurRad="38100" dist="38100" dir="2700000" algn="tl">
                    <a:srgbClr val="000000">
                      <a:alpha val="43137"/>
                    </a:srgbClr>
                  </a:outerShdw>
                </a:effectLst>
              </a:rPr>
              <a:t>Data Analytics</a:t>
            </a:r>
          </a:p>
          <a:p>
            <a:pPr>
              <a:lnSpc>
                <a:spcPct val="100000"/>
              </a:lnSpc>
              <a:buFont typeface="Calibri" panose="020F0502020204030204" pitchFamily="34" charset="0"/>
              <a:buChar char="&gt;"/>
            </a:pPr>
            <a:r>
              <a:rPr lang="en-IN" sz="2500" u="sng" dirty="0">
                <a:solidFill>
                  <a:schemeClr val="accent2">
                    <a:lumMod val="75000"/>
                  </a:schemeClr>
                </a:solidFill>
                <a:effectLst>
                  <a:outerShdw blurRad="38100" dist="38100" dir="2700000" algn="tl">
                    <a:srgbClr val="000000">
                      <a:alpha val="43137"/>
                    </a:srgbClr>
                  </a:outerShdw>
                </a:effectLst>
              </a:rPr>
              <a:t>Conclusion</a:t>
            </a:r>
          </a:p>
          <a:p>
            <a:pPr>
              <a:lnSpc>
                <a:spcPct val="100000"/>
              </a:lnSpc>
              <a:buFont typeface="Calibri" panose="020F0502020204030204" pitchFamily="34" charset="0"/>
              <a:buChar char="&gt;"/>
            </a:pPr>
            <a:r>
              <a:rPr lang="en-IN" sz="2500" u="sng" dirty="0">
                <a:solidFill>
                  <a:schemeClr val="accent2">
                    <a:lumMod val="75000"/>
                  </a:schemeClr>
                </a:solidFill>
                <a:effectLst>
                  <a:outerShdw blurRad="38100" dist="38100" dir="2700000" algn="tl">
                    <a:srgbClr val="000000">
                      <a:alpha val="43137"/>
                    </a:srgbClr>
                  </a:outerShdw>
                </a:effectLst>
              </a:rPr>
              <a:t>Appendix</a:t>
            </a:r>
          </a:p>
        </p:txBody>
      </p:sp>
      <p:sp>
        <p:nvSpPr>
          <p:cNvPr id="4" name="Title 1">
            <a:extLst>
              <a:ext uri="{FF2B5EF4-FFF2-40B4-BE49-F238E27FC236}">
                <a16:creationId xmlns:a16="http://schemas.microsoft.com/office/drawing/2014/main" id="{7147F985-85AC-8A98-2DCF-4003BB1D187E}"/>
              </a:ext>
            </a:extLst>
          </p:cNvPr>
          <p:cNvSpPr txBox="1">
            <a:spLocks/>
          </p:cNvSpPr>
          <p:nvPr/>
        </p:nvSpPr>
        <p:spPr>
          <a:xfrm>
            <a:off x="1118796" y="2038525"/>
            <a:ext cx="4753498" cy="713065"/>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dirty="0">
                <a:effectLst>
                  <a:outerShdw blurRad="38100" dist="38100" dir="2700000" algn="tl">
                    <a:srgbClr val="000000">
                      <a:alpha val="43137"/>
                    </a:srgbClr>
                  </a:outerShdw>
                </a:effectLst>
              </a:rPr>
              <a:t>Cyclistic Bike-Share</a:t>
            </a:r>
          </a:p>
        </p:txBody>
      </p:sp>
    </p:spTree>
    <p:extLst>
      <p:ext uri="{BB962C8B-B14F-4D97-AF65-F5344CB8AC3E}">
        <p14:creationId xmlns:p14="http://schemas.microsoft.com/office/powerpoint/2010/main" val="1638180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F805-ADF2-0D0B-A79C-A7D95F809F72}"/>
              </a:ext>
            </a:extLst>
          </p:cNvPr>
          <p:cNvSpPr>
            <a:spLocks noGrp="1"/>
          </p:cNvSpPr>
          <p:nvPr>
            <p:ph type="title"/>
          </p:nvPr>
        </p:nvSpPr>
        <p:spPr/>
        <p:txBody>
          <a:bodyPr>
            <a:normAutofit/>
          </a:bodyPr>
          <a:lstStyle/>
          <a:p>
            <a:r>
              <a:rPr lang="en-IN" sz="7000" b="1" dirty="0">
                <a:solidFill>
                  <a:schemeClr val="accent2">
                    <a:lumMod val="75000"/>
                  </a:schemeClr>
                </a:solidFill>
                <a:effectLst>
                  <a:outerShdw blurRad="38100" dist="38100" dir="2700000" algn="tl">
                    <a:srgbClr val="000000">
                      <a:alpha val="43137"/>
                    </a:srgbClr>
                  </a:outerShdw>
                </a:effectLst>
              </a:rPr>
              <a:t>Objective</a:t>
            </a:r>
            <a:endParaRPr lang="en-IN" sz="7000" b="1" dirty="0"/>
          </a:p>
        </p:txBody>
      </p:sp>
      <p:sp>
        <p:nvSpPr>
          <p:cNvPr id="3" name="Content Placeholder 2">
            <a:extLst>
              <a:ext uri="{FF2B5EF4-FFF2-40B4-BE49-F238E27FC236}">
                <a16:creationId xmlns:a16="http://schemas.microsoft.com/office/drawing/2014/main" id="{0B2A9A18-D24D-C7FC-555E-C8DCF526D061}"/>
              </a:ext>
            </a:extLst>
          </p:cNvPr>
          <p:cNvSpPr>
            <a:spLocks noGrp="1"/>
          </p:cNvSpPr>
          <p:nvPr>
            <p:ph idx="1"/>
          </p:nvPr>
        </p:nvSpPr>
        <p:spPr>
          <a:xfrm>
            <a:off x="1066800" y="2424573"/>
            <a:ext cx="10058400" cy="4239996"/>
          </a:xfrm>
        </p:spPr>
        <p:txBody>
          <a:bodyPr>
            <a:normAutofit/>
          </a:bodyPr>
          <a:lstStyle/>
          <a:p>
            <a:r>
              <a:rPr lang="en-IN" sz="3300" dirty="0"/>
              <a:t>Identify if there are patterns with </a:t>
            </a:r>
            <a:r>
              <a:rPr lang="en-IN" sz="3300" dirty="0">
                <a:solidFill>
                  <a:srgbClr val="1BE359"/>
                </a:solidFill>
              </a:rPr>
              <a:t>membership spendings</a:t>
            </a:r>
            <a:r>
              <a:rPr lang="en-IN" sz="3300" dirty="0"/>
              <a:t>, </a:t>
            </a:r>
            <a:r>
              <a:rPr lang="en-IN" sz="3300" dirty="0">
                <a:solidFill>
                  <a:schemeClr val="accent1"/>
                </a:solidFill>
              </a:rPr>
              <a:t>usage of service </a:t>
            </a:r>
            <a:r>
              <a:rPr lang="en-IN" sz="3300" dirty="0"/>
              <a:t>and </a:t>
            </a:r>
            <a:r>
              <a:rPr lang="en-IN" sz="3300" dirty="0">
                <a:solidFill>
                  <a:srgbClr val="7EB139"/>
                </a:solidFill>
              </a:rPr>
              <a:t>customer preference </a:t>
            </a:r>
            <a:r>
              <a:rPr lang="en-IN" sz="3300" dirty="0"/>
              <a:t>factors affecting business activity.</a:t>
            </a:r>
          </a:p>
          <a:p>
            <a:pPr marL="0" indent="0">
              <a:buNone/>
            </a:pPr>
            <a:endParaRPr lang="en-IN" sz="2800" dirty="0"/>
          </a:p>
          <a:p>
            <a:endParaRPr lang="en-IN" sz="2800" dirty="0"/>
          </a:p>
          <a:p>
            <a:endParaRPr lang="en-IN" sz="3300" dirty="0"/>
          </a:p>
        </p:txBody>
      </p:sp>
    </p:spTree>
    <p:extLst>
      <p:ext uri="{BB962C8B-B14F-4D97-AF65-F5344CB8AC3E}">
        <p14:creationId xmlns:p14="http://schemas.microsoft.com/office/powerpoint/2010/main" val="225430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EF8259-7BE6-D95B-5056-07D0EBEAEA63}"/>
              </a:ext>
            </a:extLst>
          </p:cNvPr>
          <p:cNvSpPr>
            <a:spLocks noGrp="1"/>
          </p:cNvSpPr>
          <p:nvPr>
            <p:ph type="title"/>
          </p:nvPr>
        </p:nvSpPr>
        <p:spPr>
          <a:xfrm>
            <a:off x="1066800" y="671119"/>
            <a:ext cx="10058400" cy="571290"/>
          </a:xfrm>
        </p:spPr>
        <p:txBody>
          <a:bodyPr>
            <a:normAutofit/>
          </a:bodyPr>
          <a:lstStyle/>
          <a:p>
            <a:pPr algn="ctr"/>
            <a:r>
              <a:rPr lang="en-IN" sz="3000" b="1" dirty="0">
                <a:solidFill>
                  <a:schemeClr val="accent2">
                    <a:lumMod val="75000"/>
                  </a:schemeClr>
                </a:solidFill>
                <a:effectLst>
                  <a:outerShdw blurRad="38100" dist="38100" dir="2700000" algn="tl">
                    <a:srgbClr val="000000">
                      <a:alpha val="43137"/>
                    </a:srgbClr>
                  </a:outerShdw>
                </a:effectLst>
              </a:rPr>
              <a:t>Users based on day of week</a:t>
            </a:r>
            <a:endParaRPr lang="en-IN" sz="3000" b="1" dirty="0"/>
          </a:p>
        </p:txBody>
      </p:sp>
      <p:graphicFrame>
        <p:nvGraphicFramePr>
          <p:cNvPr id="8" name="Chart 7">
            <a:extLst>
              <a:ext uri="{FF2B5EF4-FFF2-40B4-BE49-F238E27FC236}">
                <a16:creationId xmlns:a16="http://schemas.microsoft.com/office/drawing/2014/main" id="{B9D3E560-85BD-EE5E-1F1B-59FBE89FD92B}"/>
              </a:ext>
            </a:extLst>
          </p:cNvPr>
          <p:cNvGraphicFramePr>
            <a:graphicFrameLocks/>
          </p:cNvGraphicFramePr>
          <p:nvPr>
            <p:extLst>
              <p:ext uri="{D42A27DB-BD31-4B8C-83A1-F6EECF244321}">
                <p14:modId xmlns:p14="http://schemas.microsoft.com/office/powerpoint/2010/main" val="464766434"/>
              </p:ext>
            </p:extLst>
          </p:nvPr>
        </p:nvGraphicFramePr>
        <p:xfrm>
          <a:off x="1971472" y="1828799"/>
          <a:ext cx="7568119" cy="4027251"/>
        </p:xfrm>
        <a:graphic>
          <a:graphicData uri="http://schemas.openxmlformats.org/drawingml/2006/chart">
            <c:chart xmlns:c="http://schemas.openxmlformats.org/drawingml/2006/chart" xmlns:r="http://schemas.openxmlformats.org/officeDocument/2006/relationships" r:id="rId3"/>
          </a:graphicData>
        </a:graphic>
      </p:graphicFrame>
      <p:sp>
        <p:nvSpPr>
          <p:cNvPr id="10" name="Arrow: Down 9">
            <a:extLst>
              <a:ext uri="{FF2B5EF4-FFF2-40B4-BE49-F238E27FC236}">
                <a16:creationId xmlns:a16="http://schemas.microsoft.com/office/drawing/2014/main" id="{CE5B90E2-9515-D790-72FD-13AE0064493B}"/>
              </a:ext>
            </a:extLst>
          </p:cNvPr>
          <p:cNvSpPr/>
          <p:nvPr/>
        </p:nvSpPr>
        <p:spPr>
          <a:xfrm rot="3441064">
            <a:off x="7401286" y="1556101"/>
            <a:ext cx="466069" cy="947259"/>
          </a:xfrm>
          <a:prstGeom prst="downArrow">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28B3202-4531-33DC-AE94-37B01E7557E9}"/>
              </a:ext>
            </a:extLst>
          </p:cNvPr>
          <p:cNvSpPr/>
          <p:nvPr/>
        </p:nvSpPr>
        <p:spPr>
          <a:xfrm>
            <a:off x="8073957" y="1429966"/>
            <a:ext cx="1848256" cy="5712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Highest users on Thursdays</a:t>
            </a:r>
          </a:p>
        </p:txBody>
      </p:sp>
      <p:sp>
        <p:nvSpPr>
          <p:cNvPr id="13" name="Rectangle: Rounded Corners 12">
            <a:extLst>
              <a:ext uri="{FF2B5EF4-FFF2-40B4-BE49-F238E27FC236}">
                <a16:creationId xmlns:a16="http://schemas.microsoft.com/office/drawing/2014/main" id="{25B10C56-74AB-4A48-956C-31371A72BB52}"/>
              </a:ext>
            </a:extLst>
          </p:cNvPr>
          <p:cNvSpPr/>
          <p:nvPr/>
        </p:nvSpPr>
        <p:spPr>
          <a:xfrm>
            <a:off x="8073957" y="1436500"/>
            <a:ext cx="1848256" cy="5712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Highest users are on Thursdays</a:t>
            </a:r>
          </a:p>
        </p:txBody>
      </p:sp>
      <p:sp>
        <p:nvSpPr>
          <p:cNvPr id="14" name="Rectangle: Rounded Corners 13">
            <a:extLst>
              <a:ext uri="{FF2B5EF4-FFF2-40B4-BE49-F238E27FC236}">
                <a16:creationId xmlns:a16="http://schemas.microsoft.com/office/drawing/2014/main" id="{FBB70E2C-67E4-FFF7-CBB6-98CC617314FB}"/>
              </a:ext>
            </a:extLst>
          </p:cNvPr>
          <p:cNvSpPr/>
          <p:nvPr/>
        </p:nvSpPr>
        <p:spPr>
          <a:xfrm>
            <a:off x="0" y="2701656"/>
            <a:ext cx="1848256" cy="5712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Lowest users are on Sundays</a:t>
            </a:r>
          </a:p>
        </p:txBody>
      </p:sp>
    </p:spTree>
    <p:extLst>
      <p:ext uri="{BB962C8B-B14F-4D97-AF65-F5344CB8AC3E}">
        <p14:creationId xmlns:p14="http://schemas.microsoft.com/office/powerpoint/2010/main" val="247760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9188470-D3C0-69CA-155A-BCC7D14A5197}"/>
              </a:ext>
            </a:extLst>
          </p:cNvPr>
          <p:cNvGraphicFramePr>
            <a:graphicFrameLocks noGrp="1"/>
          </p:cNvGraphicFramePr>
          <p:nvPr>
            <p:ph idx="1"/>
            <p:extLst>
              <p:ext uri="{D42A27DB-BD31-4B8C-83A1-F6EECF244321}">
                <p14:modId xmlns:p14="http://schemas.microsoft.com/office/powerpoint/2010/main" val="1186138536"/>
              </p:ext>
            </p:extLst>
          </p:nvPr>
        </p:nvGraphicFramePr>
        <p:xfrm>
          <a:off x="1222442" y="513573"/>
          <a:ext cx="10246468" cy="461290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28DCE14-B687-68B6-CA70-BA3F77D27AAA}"/>
              </a:ext>
            </a:extLst>
          </p:cNvPr>
          <p:cNvSpPr txBox="1"/>
          <p:nvPr/>
        </p:nvSpPr>
        <p:spPr>
          <a:xfrm>
            <a:off x="3688404" y="5301575"/>
            <a:ext cx="5484779" cy="646331"/>
          </a:xfrm>
          <a:prstGeom prst="rect">
            <a:avLst/>
          </a:prstGeom>
          <a:noFill/>
        </p:spPr>
        <p:txBody>
          <a:bodyPr wrap="square" rtlCol="0">
            <a:spAutoFit/>
          </a:bodyPr>
          <a:lstStyle/>
          <a:p>
            <a:r>
              <a:rPr lang="en-IN" dirty="0">
                <a:solidFill>
                  <a:srgbClr val="00B050"/>
                </a:solidFill>
              </a:rPr>
              <a:t>“Member” status reflects Annual Subscription</a:t>
            </a:r>
          </a:p>
          <a:p>
            <a:r>
              <a:rPr lang="en-IN" dirty="0">
                <a:solidFill>
                  <a:srgbClr val="2B1CF0"/>
                </a:solidFill>
              </a:rPr>
              <a:t>“Casual” Status reflects users with no subscription</a:t>
            </a:r>
          </a:p>
        </p:txBody>
      </p:sp>
    </p:spTree>
    <p:extLst>
      <p:ext uri="{BB962C8B-B14F-4D97-AF65-F5344CB8AC3E}">
        <p14:creationId xmlns:p14="http://schemas.microsoft.com/office/powerpoint/2010/main" val="119495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EA91DD-07D1-AE9D-A3F3-2348659B96DB}"/>
              </a:ext>
            </a:extLst>
          </p:cNvPr>
          <p:cNvSpPr txBox="1"/>
          <p:nvPr/>
        </p:nvSpPr>
        <p:spPr>
          <a:xfrm>
            <a:off x="2295728" y="118506"/>
            <a:ext cx="892026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Average Time Duration of Trip (minutes) </a:t>
            </a:r>
          </a:p>
        </p:txBody>
      </p:sp>
      <p:graphicFrame>
        <p:nvGraphicFramePr>
          <p:cNvPr id="8" name="Chart 7">
            <a:extLst>
              <a:ext uri="{FF2B5EF4-FFF2-40B4-BE49-F238E27FC236}">
                <a16:creationId xmlns:a16="http://schemas.microsoft.com/office/drawing/2014/main" id="{7BAE768E-234D-C044-1DE5-2C93960CEA2E}"/>
              </a:ext>
            </a:extLst>
          </p:cNvPr>
          <p:cNvGraphicFramePr>
            <a:graphicFrameLocks/>
          </p:cNvGraphicFramePr>
          <p:nvPr>
            <p:extLst>
              <p:ext uri="{D42A27DB-BD31-4B8C-83A1-F6EECF244321}">
                <p14:modId xmlns:p14="http://schemas.microsoft.com/office/powerpoint/2010/main" val="2380923440"/>
              </p:ext>
            </p:extLst>
          </p:nvPr>
        </p:nvGraphicFramePr>
        <p:xfrm>
          <a:off x="1254869" y="797757"/>
          <a:ext cx="9961122" cy="435930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24E97A46-D589-A87E-0494-413EE842B644}"/>
              </a:ext>
            </a:extLst>
          </p:cNvPr>
          <p:cNvSpPr txBox="1"/>
          <p:nvPr/>
        </p:nvSpPr>
        <p:spPr>
          <a:xfrm>
            <a:off x="1391057" y="2186898"/>
            <a:ext cx="2752927" cy="369332"/>
          </a:xfrm>
          <a:prstGeom prst="rect">
            <a:avLst/>
          </a:prstGeom>
          <a:noFill/>
        </p:spPr>
        <p:txBody>
          <a:bodyPr wrap="square" rtlCol="0">
            <a:spAutoFit/>
          </a:bodyPr>
          <a:lstStyle/>
          <a:p>
            <a:r>
              <a:rPr lang="en-IN" dirty="0">
                <a:solidFill>
                  <a:srgbClr val="00B050"/>
                </a:solidFill>
              </a:rPr>
              <a:t>  Casual    </a:t>
            </a:r>
            <a:r>
              <a:rPr lang="en-IN" dirty="0">
                <a:solidFill>
                  <a:srgbClr val="8284DF"/>
                </a:solidFill>
              </a:rPr>
              <a:t> </a:t>
            </a:r>
            <a:endParaRPr lang="en-IN" dirty="0">
              <a:solidFill>
                <a:srgbClr val="00B050"/>
              </a:solidFill>
            </a:endParaRPr>
          </a:p>
        </p:txBody>
      </p:sp>
      <p:sp>
        <p:nvSpPr>
          <p:cNvPr id="12" name="TextBox 11">
            <a:extLst>
              <a:ext uri="{FF2B5EF4-FFF2-40B4-BE49-F238E27FC236}">
                <a16:creationId xmlns:a16="http://schemas.microsoft.com/office/drawing/2014/main" id="{94CE54CE-673B-848D-8693-1F7C6D3F4048}"/>
              </a:ext>
            </a:extLst>
          </p:cNvPr>
          <p:cNvSpPr txBox="1"/>
          <p:nvPr/>
        </p:nvSpPr>
        <p:spPr>
          <a:xfrm>
            <a:off x="3010124" y="5294317"/>
            <a:ext cx="6450612" cy="1292662"/>
          </a:xfrm>
          <a:prstGeom prst="rect">
            <a:avLst/>
          </a:prstGeom>
          <a:noFill/>
        </p:spPr>
        <p:txBody>
          <a:bodyPr wrap="none" rtlCol="0">
            <a:spAutoFit/>
          </a:bodyPr>
          <a:lstStyle/>
          <a:p>
            <a:r>
              <a:rPr lang="en-IN" sz="2200" dirty="0">
                <a:solidFill>
                  <a:srgbClr val="00B050"/>
                </a:solidFill>
              </a:rPr>
              <a:t>Casual users tend to take higher duration trips</a:t>
            </a:r>
          </a:p>
          <a:p>
            <a:r>
              <a:rPr lang="en-IN" sz="2200" dirty="0">
                <a:solidFill>
                  <a:srgbClr val="2B1CF0"/>
                </a:solidFill>
              </a:rPr>
              <a:t>Member users take consistent and lower duration trips</a:t>
            </a:r>
          </a:p>
          <a:p>
            <a:pPr algn="ctr"/>
            <a:r>
              <a:rPr lang="en-IN" sz="1600" dirty="0"/>
              <a:t>Average Trip Duration across all users is at 15.25 minutes</a:t>
            </a:r>
          </a:p>
          <a:p>
            <a:endParaRPr lang="en-IN" dirty="0">
              <a:solidFill>
                <a:srgbClr val="2B1CF0"/>
              </a:solidFill>
            </a:endParaRPr>
          </a:p>
        </p:txBody>
      </p:sp>
    </p:spTree>
    <p:extLst>
      <p:ext uri="{BB962C8B-B14F-4D97-AF65-F5344CB8AC3E}">
        <p14:creationId xmlns:p14="http://schemas.microsoft.com/office/powerpoint/2010/main" val="74379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275DB3-0CAC-6346-ADA6-DB7A7E094B92}"/>
              </a:ext>
            </a:extLst>
          </p:cNvPr>
          <p:cNvSpPr>
            <a:spLocks noGrp="1"/>
          </p:cNvSpPr>
          <p:nvPr>
            <p:ph type="title"/>
          </p:nvPr>
        </p:nvSpPr>
        <p:spPr>
          <a:xfrm>
            <a:off x="1096963" y="287338"/>
            <a:ext cx="10058400" cy="1449387"/>
          </a:xfrm>
        </p:spPr>
        <p:txBody>
          <a:bodyPr>
            <a:normAutofit/>
          </a:bodyPr>
          <a:lstStyle/>
          <a:p>
            <a:r>
              <a:rPr lang="en-IN" sz="7000" b="1" dirty="0">
                <a:solidFill>
                  <a:schemeClr val="accent2">
                    <a:lumMod val="75000"/>
                  </a:schemeClr>
                </a:solidFill>
                <a:effectLst>
                  <a:outerShdw blurRad="38100" dist="38100" dir="2700000" algn="tl">
                    <a:srgbClr val="000000">
                      <a:alpha val="43137"/>
                    </a:srgbClr>
                  </a:outerShdw>
                </a:effectLst>
              </a:rPr>
              <a:t>Conclusions</a:t>
            </a:r>
            <a:endParaRPr lang="en-IN" sz="7000" b="1" dirty="0"/>
          </a:p>
        </p:txBody>
      </p:sp>
      <p:sp>
        <p:nvSpPr>
          <p:cNvPr id="5" name="Rectangle: Rounded Corners 4">
            <a:extLst>
              <a:ext uri="{FF2B5EF4-FFF2-40B4-BE49-F238E27FC236}">
                <a16:creationId xmlns:a16="http://schemas.microsoft.com/office/drawing/2014/main" id="{7A66F869-2824-B940-0BAD-7E567A8162AF}"/>
              </a:ext>
            </a:extLst>
          </p:cNvPr>
          <p:cNvSpPr/>
          <p:nvPr/>
        </p:nvSpPr>
        <p:spPr>
          <a:xfrm>
            <a:off x="4583198" y="1932560"/>
            <a:ext cx="3085930" cy="40923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500" dirty="0">
                <a:ln w="0"/>
                <a:solidFill>
                  <a:srgbClr val="0070C0"/>
                </a:solidFill>
                <a:effectLst>
                  <a:outerShdw blurRad="38100" dist="19050" dir="2700000" algn="tl" rotWithShape="0">
                    <a:schemeClr val="dk1">
                      <a:alpha val="40000"/>
                    </a:schemeClr>
                  </a:outerShdw>
                </a:effectLst>
              </a:rPr>
              <a:t>Casual</a:t>
            </a:r>
            <a:r>
              <a:rPr lang="en-IN" sz="2500" dirty="0">
                <a:ln w="0"/>
                <a:solidFill>
                  <a:schemeClr val="tx1"/>
                </a:solidFill>
                <a:effectLst>
                  <a:outerShdw blurRad="38100" dist="19050" dir="2700000" algn="tl" rotWithShape="0">
                    <a:schemeClr val="dk1">
                      <a:alpha val="40000"/>
                    </a:schemeClr>
                  </a:outerShdw>
                </a:effectLst>
              </a:rPr>
              <a:t> Users spend </a:t>
            </a:r>
            <a:r>
              <a:rPr lang="en-IN" sz="2500" dirty="0">
                <a:ln w="0"/>
                <a:solidFill>
                  <a:srgbClr val="00B050"/>
                </a:solidFill>
                <a:effectLst>
                  <a:outerShdw blurRad="38100" dist="19050" dir="2700000" algn="tl" rotWithShape="0">
                    <a:schemeClr val="dk1">
                      <a:alpha val="40000"/>
                    </a:schemeClr>
                  </a:outerShdw>
                </a:effectLst>
              </a:rPr>
              <a:t>more time</a:t>
            </a:r>
            <a:r>
              <a:rPr lang="en-IN" sz="2500" dirty="0">
                <a:ln w="0"/>
                <a:solidFill>
                  <a:schemeClr val="tx1"/>
                </a:solidFill>
                <a:effectLst>
                  <a:outerShdw blurRad="38100" dist="19050" dir="2700000" algn="tl" rotWithShape="0">
                    <a:schemeClr val="dk1">
                      <a:alpha val="40000"/>
                    </a:schemeClr>
                  </a:outerShdw>
                </a:effectLst>
              </a:rPr>
              <a:t> using the service irregular usage suggests probable </a:t>
            </a:r>
            <a:r>
              <a:rPr lang="en-IN" sz="2500" dirty="0">
                <a:ln w="0"/>
                <a:solidFill>
                  <a:schemeClr val="accent3">
                    <a:lumMod val="75000"/>
                  </a:schemeClr>
                </a:solidFill>
                <a:effectLst>
                  <a:outerShdw blurRad="38100" dist="19050" dir="2700000" algn="tl" rotWithShape="0">
                    <a:schemeClr val="dk1">
                      <a:alpha val="40000"/>
                    </a:schemeClr>
                  </a:outerShdw>
                </a:effectLst>
              </a:rPr>
              <a:t>tourists</a:t>
            </a:r>
            <a:r>
              <a:rPr lang="en-IN" sz="2500" dirty="0">
                <a:ln w="0"/>
                <a:solidFill>
                  <a:schemeClr val="tx1"/>
                </a:solidFill>
                <a:effectLst>
                  <a:outerShdw blurRad="38100" dist="19050" dir="2700000" algn="tl" rotWithShape="0">
                    <a:schemeClr val="dk1">
                      <a:alpha val="40000"/>
                    </a:schemeClr>
                  </a:outerShdw>
                </a:effectLst>
              </a:rPr>
              <a:t> and </a:t>
            </a:r>
            <a:r>
              <a:rPr lang="en-IN" sz="2500" dirty="0">
                <a:ln w="0"/>
                <a:solidFill>
                  <a:schemeClr val="tx2"/>
                </a:solidFill>
                <a:effectLst>
                  <a:outerShdw blurRad="38100" dist="19050" dir="2700000" algn="tl" rotWithShape="0">
                    <a:schemeClr val="dk1">
                      <a:alpha val="40000"/>
                    </a:schemeClr>
                  </a:outerShdw>
                </a:effectLst>
              </a:rPr>
              <a:t>impulsive</a:t>
            </a:r>
            <a:r>
              <a:rPr lang="en-IN" sz="2500" dirty="0">
                <a:ln w="0"/>
                <a:solidFill>
                  <a:schemeClr val="tx1"/>
                </a:solidFill>
                <a:effectLst>
                  <a:outerShdw blurRad="38100" dist="19050" dir="2700000" algn="tl" rotWithShape="0">
                    <a:schemeClr val="dk1">
                      <a:alpha val="40000"/>
                    </a:schemeClr>
                  </a:outerShdw>
                </a:effectLst>
              </a:rPr>
              <a:t> buyers.</a:t>
            </a:r>
          </a:p>
        </p:txBody>
      </p:sp>
      <p:sp>
        <p:nvSpPr>
          <p:cNvPr id="6" name="Rectangle: Rounded Corners 5">
            <a:extLst>
              <a:ext uri="{FF2B5EF4-FFF2-40B4-BE49-F238E27FC236}">
                <a16:creationId xmlns:a16="http://schemas.microsoft.com/office/drawing/2014/main" id="{25550D6F-9808-8B4A-3B20-6D1E3ABB0BC2}"/>
              </a:ext>
            </a:extLst>
          </p:cNvPr>
          <p:cNvSpPr/>
          <p:nvPr/>
        </p:nvSpPr>
        <p:spPr>
          <a:xfrm>
            <a:off x="8069433" y="1932561"/>
            <a:ext cx="3085930" cy="40923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500" dirty="0">
                <a:ln w="0"/>
                <a:solidFill>
                  <a:schemeClr val="tx1"/>
                </a:solidFill>
                <a:effectLst>
                  <a:outerShdw blurRad="38100" dist="19050" dir="2700000" algn="tl" rotWithShape="0">
                    <a:schemeClr val="dk1">
                      <a:alpha val="40000"/>
                    </a:schemeClr>
                  </a:outerShdw>
                </a:effectLst>
              </a:rPr>
              <a:t>Customers with </a:t>
            </a:r>
            <a:r>
              <a:rPr lang="en-IN" sz="2500" dirty="0">
                <a:ln w="0"/>
                <a:solidFill>
                  <a:srgbClr val="171BC4"/>
                </a:solidFill>
                <a:effectLst>
                  <a:outerShdw blurRad="38100" dist="19050" dir="2700000" algn="tl" rotWithShape="0">
                    <a:schemeClr val="dk1">
                      <a:alpha val="40000"/>
                    </a:schemeClr>
                  </a:outerShdw>
                </a:effectLst>
              </a:rPr>
              <a:t>fixed daily routine</a:t>
            </a:r>
            <a:r>
              <a:rPr lang="en-IN" sz="2500" dirty="0">
                <a:ln w="0"/>
                <a:solidFill>
                  <a:schemeClr val="tx1"/>
                </a:solidFill>
                <a:effectLst>
                  <a:outerShdw blurRad="38100" dist="19050" dir="2700000" algn="tl" rotWithShape="0">
                    <a:schemeClr val="dk1">
                      <a:alpha val="40000"/>
                    </a:schemeClr>
                  </a:outerShdw>
                </a:effectLst>
              </a:rPr>
              <a:t> or commitments such as officegoers are the ones </a:t>
            </a:r>
            <a:r>
              <a:rPr lang="en-IN" sz="2500" dirty="0">
                <a:ln w="0"/>
                <a:solidFill>
                  <a:srgbClr val="92D050"/>
                </a:solidFill>
                <a:effectLst>
                  <a:outerShdw blurRad="38100" dist="19050" dir="2700000" algn="tl" rotWithShape="0">
                    <a:schemeClr val="dk1">
                      <a:alpha val="40000"/>
                    </a:schemeClr>
                  </a:outerShdw>
                </a:effectLst>
              </a:rPr>
              <a:t>attracted</a:t>
            </a:r>
            <a:r>
              <a:rPr lang="en-IN" sz="2500" dirty="0">
                <a:ln w="0"/>
                <a:solidFill>
                  <a:schemeClr val="tx1"/>
                </a:solidFill>
                <a:effectLst>
                  <a:outerShdw blurRad="38100" dist="19050" dir="2700000" algn="tl" rotWithShape="0">
                    <a:schemeClr val="dk1">
                      <a:alpha val="40000"/>
                    </a:schemeClr>
                  </a:outerShdw>
                </a:effectLst>
              </a:rPr>
              <a:t> to our service.</a:t>
            </a:r>
          </a:p>
        </p:txBody>
      </p:sp>
      <p:sp>
        <p:nvSpPr>
          <p:cNvPr id="7" name="Rectangle: Rounded Corners 6">
            <a:extLst>
              <a:ext uri="{FF2B5EF4-FFF2-40B4-BE49-F238E27FC236}">
                <a16:creationId xmlns:a16="http://schemas.microsoft.com/office/drawing/2014/main" id="{CC353D71-4858-119A-2044-0F5B2CCC7413}"/>
              </a:ext>
            </a:extLst>
          </p:cNvPr>
          <p:cNvSpPr/>
          <p:nvPr/>
        </p:nvSpPr>
        <p:spPr>
          <a:xfrm>
            <a:off x="1096963" y="1932560"/>
            <a:ext cx="3085930" cy="40923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500" dirty="0"/>
              <a:t>Customers with </a:t>
            </a:r>
            <a:r>
              <a:rPr lang="en-IN" sz="2500" dirty="0">
                <a:solidFill>
                  <a:srgbClr val="00B050"/>
                </a:solidFill>
              </a:rPr>
              <a:t>Annual subscription </a:t>
            </a:r>
            <a:r>
              <a:rPr lang="en-IN" sz="2500" dirty="0">
                <a:solidFill>
                  <a:schemeClr val="tx1"/>
                </a:solidFill>
              </a:rPr>
              <a:t>tends to use service regularly and therefore regular customers with </a:t>
            </a:r>
            <a:r>
              <a:rPr lang="en-IN" sz="2500" dirty="0">
                <a:solidFill>
                  <a:schemeClr val="accent5">
                    <a:lumMod val="50000"/>
                  </a:schemeClr>
                </a:solidFill>
              </a:rPr>
              <a:t>Higher Usage.</a:t>
            </a:r>
          </a:p>
        </p:txBody>
      </p:sp>
      <p:sp>
        <p:nvSpPr>
          <p:cNvPr id="8" name="Oval 7">
            <a:extLst>
              <a:ext uri="{FF2B5EF4-FFF2-40B4-BE49-F238E27FC236}">
                <a16:creationId xmlns:a16="http://schemas.microsoft.com/office/drawing/2014/main" id="{9D7BAAE6-808D-F8DD-E3A4-A9500D4AA323}"/>
              </a:ext>
            </a:extLst>
          </p:cNvPr>
          <p:cNvSpPr/>
          <p:nvPr/>
        </p:nvSpPr>
        <p:spPr>
          <a:xfrm>
            <a:off x="2352396" y="1990278"/>
            <a:ext cx="575064" cy="57393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dirty="0">
                <a:solidFill>
                  <a:srgbClr val="4CA9E8"/>
                </a:solidFill>
                <a:effectLst>
                  <a:outerShdw blurRad="38100" dist="38100" dir="2700000" algn="tl">
                    <a:srgbClr val="000000">
                      <a:alpha val="43137"/>
                    </a:srgbClr>
                  </a:outerShdw>
                </a:effectLst>
              </a:rPr>
              <a:t>1</a:t>
            </a:r>
          </a:p>
        </p:txBody>
      </p:sp>
      <p:sp>
        <p:nvSpPr>
          <p:cNvPr id="13" name="Oval 12">
            <a:extLst>
              <a:ext uri="{FF2B5EF4-FFF2-40B4-BE49-F238E27FC236}">
                <a16:creationId xmlns:a16="http://schemas.microsoft.com/office/drawing/2014/main" id="{16BD55CA-B894-1B15-A6CD-25D90521AC59}"/>
              </a:ext>
            </a:extLst>
          </p:cNvPr>
          <p:cNvSpPr/>
          <p:nvPr/>
        </p:nvSpPr>
        <p:spPr>
          <a:xfrm>
            <a:off x="9324866" y="1990277"/>
            <a:ext cx="575064" cy="57393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dirty="0">
                <a:solidFill>
                  <a:srgbClr val="4CA9E8"/>
                </a:solidFill>
                <a:effectLst>
                  <a:outerShdw blurRad="38100" dist="38100" dir="2700000" algn="tl">
                    <a:srgbClr val="000000">
                      <a:alpha val="43137"/>
                    </a:srgbClr>
                  </a:outerShdw>
                </a:effectLst>
              </a:rPr>
              <a:t>3</a:t>
            </a:r>
          </a:p>
        </p:txBody>
      </p:sp>
      <p:sp>
        <p:nvSpPr>
          <p:cNvPr id="14" name="Oval 13">
            <a:extLst>
              <a:ext uri="{FF2B5EF4-FFF2-40B4-BE49-F238E27FC236}">
                <a16:creationId xmlns:a16="http://schemas.microsoft.com/office/drawing/2014/main" id="{CB51572F-F4DC-1537-0B23-95E2F1EDBD34}"/>
              </a:ext>
            </a:extLst>
          </p:cNvPr>
          <p:cNvSpPr/>
          <p:nvPr/>
        </p:nvSpPr>
        <p:spPr>
          <a:xfrm>
            <a:off x="5808468" y="1990277"/>
            <a:ext cx="575064" cy="57393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dirty="0">
                <a:solidFill>
                  <a:srgbClr val="4CA9E8"/>
                </a:solidFill>
                <a:effectLst>
                  <a:outerShdw blurRad="38100" dist="38100" dir="2700000" algn="tl">
                    <a:srgbClr val="000000">
                      <a:alpha val="43137"/>
                    </a:srgbClr>
                  </a:outerShdw>
                </a:effectLst>
              </a:rPr>
              <a:t>2</a:t>
            </a:r>
          </a:p>
        </p:txBody>
      </p:sp>
    </p:spTree>
    <p:extLst>
      <p:ext uri="{BB962C8B-B14F-4D97-AF65-F5344CB8AC3E}">
        <p14:creationId xmlns:p14="http://schemas.microsoft.com/office/powerpoint/2010/main" val="248207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1C2D-E1C0-56D7-8B86-114F5EEC864C}"/>
              </a:ext>
            </a:extLst>
          </p:cNvPr>
          <p:cNvSpPr>
            <a:spLocks noGrp="1"/>
          </p:cNvSpPr>
          <p:nvPr>
            <p:ph type="title"/>
          </p:nvPr>
        </p:nvSpPr>
        <p:spPr/>
        <p:txBody>
          <a:bodyPr/>
          <a:lstStyle/>
          <a:p>
            <a:r>
              <a:rPr lang="en-IN" sz="4800" b="1" dirty="0">
                <a:solidFill>
                  <a:schemeClr val="accent2">
                    <a:lumMod val="75000"/>
                  </a:schemeClr>
                </a:solidFill>
                <a:effectLst>
                  <a:outerShdw blurRad="38100" dist="38100" dir="2700000" algn="tl">
                    <a:srgbClr val="000000">
                      <a:alpha val="43137"/>
                    </a:srgbClr>
                  </a:outerShdw>
                </a:effectLst>
              </a:rPr>
              <a:t>Suggestions</a:t>
            </a:r>
            <a:endParaRPr lang="en-IN" dirty="0"/>
          </a:p>
        </p:txBody>
      </p:sp>
      <p:sp>
        <p:nvSpPr>
          <p:cNvPr id="3" name="Content Placeholder 2">
            <a:extLst>
              <a:ext uri="{FF2B5EF4-FFF2-40B4-BE49-F238E27FC236}">
                <a16:creationId xmlns:a16="http://schemas.microsoft.com/office/drawing/2014/main" id="{E020B21C-4F47-C7DC-A0EB-6DF6103F02B1}"/>
              </a:ext>
            </a:extLst>
          </p:cNvPr>
          <p:cNvSpPr>
            <a:spLocks noGrp="1"/>
          </p:cNvSpPr>
          <p:nvPr>
            <p:ph idx="1"/>
          </p:nvPr>
        </p:nvSpPr>
        <p:spPr>
          <a:xfrm>
            <a:off x="934720" y="1886374"/>
            <a:ext cx="10495280" cy="4148666"/>
          </a:xfrm>
        </p:spPr>
        <p:txBody>
          <a:bodyPr>
            <a:normAutofit/>
          </a:bodyPr>
          <a:lstStyle/>
          <a:p>
            <a:pPr>
              <a:buFont typeface="Wingdings" panose="05000000000000000000" pitchFamily="2" charset="2"/>
              <a:buChar char="Ø"/>
            </a:pPr>
            <a:r>
              <a:rPr lang="en-IN" sz="2500" dirty="0"/>
              <a:t>Focus on </a:t>
            </a:r>
            <a:r>
              <a:rPr lang="en-IN" sz="2500" dirty="0">
                <a:solidFill>
                  <a:schemeClr val="bg2">
                    <a:lumMod val="50000"/>
                  </a:schemeClr>
                </a:solidFill>
              </a:rPr>
              <a:t>Converting</a:t>
            </a:r>
            <a:r>
              <a:rPr lang="en-IN" sz="2500" dirty="0"/>
              <a:t> existing </a:t>
            </a:r>
            <a:r>
              <a:rPr lang="en-IN" sz="2500" dirty="0">
                <a:solidFill>
                  <a:srgbClr val="00B050"/>
                </a:solidFill>
              </a:rPr>
              <a:t>Casual users to Annual </a:t>
            </a:r>
            <a:r>
              <a:rPr lang="en-IN" sz="2500" dirty="0"/>
              <a:t>subscription by offering targeted marketing offers. As data suggests annual users will start using the service more often leading to revenue increase</a:t>
            </a:r>
          </a:p>
          <a:p>
            <a:pPr>
              <a:buFont typeface="Wingdings" panose="05000000000000000000" pitchFamily="2" charset="2"/>
              <a:buChar char="Ø"/>
            </a:pPr>
            <a:r>
              <a:rPr lang="en-IN" sz="2500" dirty="0"/>
              <a:t>Partner with Offices to offer special subscriptions to their employees and add </a:t>
            </a:r>
            <a:r>
              <a:rPr lang="en-IN" sz="2500" dirty="0">
                <a:solidFill>
                  <a:srgbClr val="00B050"/>
                </a:solidFill>
              </a:rPr>
              <a:t>newer stations near office areas</a:t>
            </a:r>
            <a:r>
              <a:rPr lang="en-IN" sz="2500" dirty="0"/>
              <a:t>. As data suggested office goers are the most common user base with </a:t>
            </a:r>
            <a:r>
              <a:rPr lang="en-IN" sz="2500" dirty="0">
                <a:solidFill>
                  <a:schemeClr val="accent1">
                    <a:lumMod val="75000"/>
                  </a:schemeClr>
                </a:solidFill>
              </a:rPr>
              <a:t>annual subscription</a:t>
            </a:r>
            <a:r>
              <a:rPr lang="en-IN" sz="2500" dirty="0"/>
              <a:t>.</a:t>
            </a:r>
          </a:p>
          <a:p>
            <a:pPr>
              <a:buFont typeface="Wingdings" panose="05000000000000000000" pitchFamily="2" charset="2"/>
              <a:buChar char="Ø"/>
            </a:pPr>
            <a:r>
              <a:rPr lang="en-IN" sz="2500" dirty="0"/>
              <a:t>Partner with local tourist offices to offer more </a:t>
            </a:r>
            <a:r>
              <a:rPr lang="en-IN" sz="2500" dirty="0">
                <a:solidFill>
                  <a:srgbClr val="00B050"/>
                </a:solidFill>
              </a:rPr>
              <a:t>stations near tourist destinations </a:t>
            </a:r>
            <a:r>
              <a:rPr lang="en-IN" sz="2500" dirty="0"/>
              <a:t>to attract tourists to use the service. From the data it is clear that casual users tend to take </a:t>
            </a:r>
            <a:r>
              <a:rPr lang="en-IN" sz="2500" dirty="0">
                <a:solidFill>
                  <a:srgbClr val="FFC000"/>
                </a:solidFill>
              </a:rPr>
              <a:t>longer trips resulting in more revenue</a:t>
            </a:r>
            <a:r>
              <a:rPr lang="en-IN" sz="2500" dirty="0"/>
              <a:t> to the company.</a:t>
            </a:r>
          </a:p>
        </p:txBody>
      </p:sp>
    </p:spTree>
    <p:extLst>
      <p:ext uri="{BB962C8B-B14F-4D97-AF65-F5344CB8AC3E}">
        <p14:creationId xmlns:p14="http://schemas.microsoft.com/office/powerpoint/2010/main" val="2120104546"/>
      </p:ext>
    </p:extLst>
  </p:cSld>
  <p:clrMapOvr>
    <a:masterClrMapping/>
  </p:clrMapOvr>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2998E3"/>
      </a:accent1>
      <a:accent2>
        <a:srgbClr val="3C40E8"/>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872</TotalTime>
  <Words>477</Words>
  <Application>Microsoft Office PowerPoint</Application>
  <PresentationFormat>Widescreen</PresentationFormat>
  <Paragraphs>53</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Cyclistic Bike-Share</vt:lpstr>
      <vt:lpstr>Cyclistic</vt:lpstr>
      <vt:lpstr>Table of Contents</vt:lpstr>
      <vt:lpstr>Objective</vt:lpstr>
      <vt:lpstr>Users based on day of week</vt:lpstr>
      <vt:lpstr>PowerPoint Presentation</vt:lpstr>
      <vt:lpstr>PowerPoint Presentation</vt:lpstr>
      <vt:lpstr>Conclusions</vt:lpstr>
      <vt:lpstr>Suggestions</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Santhosh</dc:creator>
  <cp:lastModifiedBy>Don Santhosh</cp:lastModifiedBy>
  <cp:revision>5</cp:revision>
  <dcterms:created xsi:type="dcterms:W3CDTF">2022-04-15T03:29:59Z</dcterms:created>
  <dcterms:modified xsi:type="dcterms:W3CDTF">2022-09-16T02:17:47Z</dcterms:modified>
</cp:coreProperties>
</file>