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58" r:id="rId4"/>
    <p:sldId id="275" r:id="rId5"/>
    <p:sldId id="276" r:id="rId6"/>
    <p:sldId id="277" r:id="rId7"/>
    <p:sldId id="270" r:id="rId8"/>
    <p:sldId id="274" r:id="rId9"/>
    <p:sldId id="26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5856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45" d="100"/>
          <a:sy n="45" d="100"/>
        </p:scale>
        <p:origin x="39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2020-6-29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2020-6-29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D8F1E4-617F-4927-9C3B-2026B75810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5267"/>
            <a:ext cx="12192001" cy="6863267"/>
          </a:xfrm>
          <a:prstGeom prst="rect">
            <a:avLst/>
          </a:prstGeom>
        </p:spPr>
      </p:pic>
      <p:sp>
        <p:nvSpPr>
          <p:cNvPr id="883" name="îṧḻïḓe">
            <a:extLst>
              <a:ext uri="{FF2B5EF4-FFF2-40B4-BE49-F238E27FC236}">
                <a16:creationId xmlns:a16="http://schemas.microsoft.com/office/drawing/2014/main" id="{CF5D75E6-EA23-46A5-8CD5-273B2B8D3557}"/>
              </a:ext>
            </a:extLst>
          </p:cNvPr>
          <p:cNvSpPr/>
          <p:nvPr userDrawn="1"/>
        </p:nvSpPr>
        <p:spPr>
          <a:xfrm>
            <a:off x="5016500" y="1257310"/>
            <a:ext cx="7175500" cy="4178257"/>
          </a:xfrm>
          <a:custGeom>
            <a:avLst/>
            <a:gdLst>
              <a:gd name="connsiteX0" fmla="*/ 0 w 7175500"/>
              <a:gd name="connsiteY0" fmla="*/ 4178257 h 4178257"/>
              <a:gd name="connsiteX1" fmla="*/ 1044564 w 7175500"/>
              <a:gd name="connsiteY1" fmla="*/ 0 h 4178257"/>
              <a:gd name="connsiteX2" fmla="*/ 7175500 w 7175500"/>
              <a:gd name="connsiteY2" fmla="*/ 0 h 4178257"/>
              <a:gd name="connsiteX3" fmla="*/ 6130936 w 7175500"/>
              <a:gd name="connsiteY3" fmla="*/ 4178257 h 4178257"/>
              <a:gd name="connsiteX4" fmla="*/ 0 w 7175500"/>
              <a:gd name="connsiteY4" fmla="*/ 4178257 h 4178257"/>
              <a:gd name="connsiteX0" fmla="*/ 0 w 7175500"/>
              <a:gd name="connsiteY0" fmla="*/ 4178257 h 4178257"/>
              <a:gd name="connsiteX1" fmla="*/ 1044564 w 7175500"/>
              <a:gd name="connsiteY1" fmla="*/ 0 h 4178257"/>
              <a:gd name="connsiteX2" fmla="*/ 7175500 w 7175500"/>
              <a:gd name="connsiteY2" fmla="*/ 0 h 4178257"/>
              <a:gd name="connsiteX3" fmla="*/ 7146936 w 7175500"/>
              <a:gd name="connsiteY3" fmla="*/ 4178257 h 4178257"/>
              <a:gd name="connsiteX4" fmla="*/ 0 w 7175500"/>
              <a:gd name="connsiteY4" fmla="*/ 4178257 h 417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500" h="4178257">
                <a:moveTo>
                  <a:pt x="0" y="4178257"/>
                </a:moveTo>
                <a:lnTo>
                  <a:pt x="1044564" y="0"/>
                </a:lnTo>
                <a:lnTo>
                  <a:pt x="7175500" y="0"/>
                </a:lnTo>
                <a:lnTo>
                  <a:pt x="7146936" y="4178257"/>
                </a:lnTo>
                <a:lnTo>
                  <a:pt x="0" y="4178257"/>
                </a:lnTo>
                <a:close/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 hasCustomPrompt="1"/>
          </p:nvPr>
        </p:nvSpPr>
        <p:spPr>
          <a:xfrm>
            <a:off x="691107" y="4483184"/>
            <a:ext cx="2356893" cy="447762"/>
          </a:xfrm>
          <a:prstGeom prst="parallelogram">
            <a:avLst>
              <a:gd name="adj" fmla="val 26136"/>
            </a:avLst>
          </a:prstGeom>
          <a:solidFill>
            <a:srgbClr val="625856"/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kumimoji="0" lang="en-US" sz="120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>
            <p:ph type="ctrTitle" hasCustomPrompt="1"/>
          </p:nvPr>
        </p:nvSpPr>
        <p:spPr>
          <a:xfrm>
            <a:off x="716481" y="1364997"/>
            <a:ext cx="5845931" cy="3007150"/>
          </a:xfrm>
        </p:spPr>
        <p:txBody>
          <a:bodyPr anchor="b" anchorCtr="0">
            <a:normAutofit/>
          </a:bodyPr>
          <a:lstStyle>
            <a:lvl1pPr>
              <a:defRPr lang="zh-CN" altLang="en-US" sz="5400" b="0" i="1" dirty="0">
                <a:solidFill>
                  <a:srgbClr val="1C1A2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424057" y="5606574"/>
            <a:ext cx="2527997" cy="296271"/>
          </a:xfrm>
        </p:spPr>
        <p:txBody>
          <a:bodyPr vert="horz" anchor="ctr">
            <a:noAutofit/>
          </a:bodyPr>
          <a:lstStyle>
            <a:lvl1pPr marL="285750" indent="-285750" algn="l">
              <a:buFont typeface="Wingdings" panose="05000000000000000000" pitchFamily="2" charset="2"/>
              <a:buChar char="p"/>
              <a:defRPr sz="1400" b="0">
                <a:solidFill>
                  <a:srgbClr val="625856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049729" y="5606574"/>
            <a:ext cx="1636226" cy="296271"/>
          </a:xfrm>
        </p:spPr>
        <p:txBody>
          <a:bodyPr vert="horz" anchor="ctr">
            <a:noAutofit/>
          </a:bodyPr>
          <a:lstStyle>
            <a:lvl1pPr marL="285750" indent="-285750" algn="l">
              <a:buFont typeface="Wingdings" panose="05000000000000000000" pitchFamily="2" charset="2"/>
              <a:buChar char="p"/>
              <a:defRPr sz="1400" b="0">
                <a:solidFill>
                  <a:srgbClr val="625856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884" name="îSḻíďè">
            <a:extLst>
              <a:ext uri="{FF2B5EF4-FFF2-40B4-BE49-F238E27FC236}">
                <a16:creationId xmlns:a16="http://schemas.microsoft.com/office/drawing/2014/main" id="{70D27E1E-E1EC-40AA-9E15-C92A52736398}"/>
              </a:ext>
            </a:extLst>
          </p:cNvPr>
          <p:cNvSpPr/>
          <p:nvPr userDrawn="1"/>
        </p:nvSpPr>
        <p:spPr>
          <a:xfrm>
            <a:off x="5291436" y="998858"/>
            <a:ext cx="6900565" cy="4192771"/>
          </a:xfrm>
          <a:custGeom>
            <a:avLst/>
            <a:gdLst>
              <a:gd name="connsiteX0" fmla="*/ 0 w 6900565"/>
              <a:gd name="connsiteY0" fmla="*/ 4178257 h 4178257"/>
              <a:gd name="connsiteX1" fmla="*/ 1044564 w 6900565"/>
              <a:gd name="connsiteY1" fmla="*/ 0 h 4178257"/>
              <a:gd name="connsiteX2" fmla="*/ 6900565 w 6900565"/>
              <a:gd name="connsiteY2" fmla="*/ 0 h 4178257"/>
              <a:gd name="connsiteX3" fmla="*/ 5856001 w 6900565"/>
              <a:gd name="connsiteY3" fmla="*/ 4178257 h 4178257"/>
              <a:gd name="connsiteX4" fmla="*/ 0 w 6900565"/>
              <a:gd name="connsiteY4" fmla="*/ 4178257 h 4178257"/>
              <a:gd name="connsiteX0" fmla="*/ 0 w 6900565"/>
              <a:gd name="connsiteY0" fmla="*/ 4178257 h 4192771"/>
              <a:gd name="connsiteX1" fmla="*/ 1044564 w 6900565"/>
              <a:gd name="connsiteY1" fmla="*/ 0 h 4192771"/>
              <a:gd name="connsiteX2" fmla="*/ 6900565 w 6900565"/>
              <a:gd name="connsiteY2" fmla="*/ 0 h 4192771"/>
              <a:gd name="connsiteX3" fmla="*/ 6872001 w 6900565"/>
              <a:gd name="connsiteY3" fmla="*/ 4192771 h 4192771"/>
              <a:gd name="connsiteX4" fmla="*/ 0 w 6900565"/>
              <a:gd name="connsiteY4" fmla="*/ 4178257 h 419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565" h="4192771">
                <a:moveTo>
                  <a:pt x="0" y="4178257"/>
                </a:moveTo>
                <a:lnTo>
                  <a:pt x="1044564" y="0"/>
                </a:lnTo>
                <a:lnTo>
                  <a:pt x="6900565" y="0"/>
                </a:lnTo>
                <a:lnTo>
                  <a:pt x="6872001" y="4192771"/>
                </a:lnTo>
                <a:lnTo>
                  <a:pt x="0" y="4178257"/>
                </a:lnTo>
                <a:close/>
              </a:path>
            </a:pathLst>
          </a:cu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5030" b="-50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096559" y="2349818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097675" y="324516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 i="1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EC40A4-A7A2-43F8-8150-924F057C3448}"/>
              </a:ext>
            </a:extLst>
          </p:cNvPr>
          <p:cNvGrpSpPr/>
          <p:nvPr userDrawn="1"/>
        </p:nvGrpSpPr>
        <p:grpSpPr>
          <a:xfrm>
            <a:off x="5016500" y="1955801"/>
            <a:ext cx="7175501" cy="2522824"/>
            <a:chOff x="5016500" y="998858"/>
            <a:chExt cx="7175501" cy="4436709"/>
          </a:xfrm>
        </p:grpSpPr>
        <p:sp>
          <p:nvSpPr>
            <p:cNvPr id="7" name="ïṣlidé">
              <a:extLst>
                <a:ext uri="{FF2B5EF4-FFF2-40B4-BE49-F238E27FC236}">
                  <a16:creationId xmlns:a16="http://schemas.microsoft.com/office/drawing/2014/main" id="{11B61F03-2653-437D-AD06-7B79B2691F1A}"/>
                </a:ext>
              </a:extLst>
            </p:cNvPr>
            <p:cNvSpPr/>
            <p:nvPr userDrawn="1"/>
          </p:nvSpPr>
          <p:spPr>
            <a:xfrm>
              <a:off x="5016500" y="1257310"/>
              <a:ext cx="7175500" cy="4178257"/>
            </a:xfrm>
            <a:custGeom>
              <a:avLst/>
              <a:gdLst>
                <a:gd name="connsiteX0" fmla="*/ 0 w 7175500"/>
                <a:gd name="connsiteY0" fmla="*/ 4178257 h 4178257"/>
                <a:gd name="connsiteX1" fmla="*/ 1044564 w 7175500"/>
                <a:gd name="connsiteY1" fmla="*/ 0 h 4178257"/>
                <a:gd name="connsiteX2" fmla="*/ 7175500 w 7175500"/>
                <a:gd name="connsiteY2" fmla="*/ 0 h 4178257"/>
                <a:gd name="connsiteX3" fmla="*/ 6130936 w 7175500"/>
                <a:gd name="connsiteY3" fmla="*/ 4178257 h 4178257"/>
                <a:gd name="connsiteX4" fmla="*/ 0 w 7175500"/>
                <a:gd name="connsiteY4" fmla="*/ 4178257 h 4178257"/>
                <a:gd name="connsiteX0" fmla="*/ 0 w 7175500"/>
                <a:gd name="connsiteY0" fmla="*/ 4178257 h 4178257"/>
                <a:gd name="connsiteX1" fmla="*/ 1044564 w 7175500"/>
                <a:gd name="connsiteY1" fmla="*/ 0 h 4178257"/>
                <a:gd name="connsiteX2" fmla="*/ 7175500 w 7175500"/>
                <a:gd name="connsiteY2" fmla="*/ 0 h 4178257"/>
                <a:gd name="connsiteX3" fmla="*/ 7146936 w 7175500"/>
                <a:gd name="connsiteY3" fmla="*/ 4178257 h 4178257"/>
                <a:gd name="connsiteX4" fmla="*/ 0 w 7175500"/>
                <a:gd name="connsiteY4" fmla="*/ 4178257 h 417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500" h="4178257">
                  <a:moveTo>
                    <a:pt x="0" y="4178257"/>
                  </a:moveTo>
                  <a:lnTo>
                    <a:pt x="1044564" y="0"/>
                  </a:lnTo>
                  <a:lnTo>
                    <a:pt x="7175500" y="0"/>
                  </a:lnTo>
                  <a:lnTo>
                    <a:pt x="7146936" y="4178257"/>
                  </a:lnTo>
                  <a:lnTo>
                    <a:pt x="0" y="4178257"/>
                  </a:lnTo>
                  <a:close/>
                </a:path>
              </a:pathLst>
            </a:cu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išlîḍê">
              <a:extLst>
                <a:ext uri="{FF2B5EF4-FFF2-40B4-BE49-F238E27FC236}">
                  <a16:creationId xmlns:a16="http://schemas.microsoft.com/office/drawing/2014/main" id="{928D2B5B-6E8F-4B30-9AC0-B73B881AC4BE}"/>
                </a:ext>
              </a:extLst>
            </p:cNvPr>
            <p:cNvSpPr/>
            <p:nvPr userDrawn="1"/>
          </p:nvSpPr>
          <p:spPr>
            <a:xfrm>
              <a:off x="5291436" y="998858"/>
              <a:ext cx="6900565" cy="4192771"/>
            </a:xfrm>
            <a:custGeom>
              <a:avLst/>
              <a:gdLst>
                <a:gd name="connsiteX0" fmla="*/ 0 w 6900565"/>
                <a:gd name="connsiteY0" fmla="*/ 4178257 h 4178257"/>
                <a:gd name="connsiteX1" fmla="*/ 1044564 w 6900565"/>
                <a:gd name="connsiteY1" fmla="*/ 0 h 4178257"/>
                <a:gd name="connsiteX2" fmla="*/ 6900565 w 6900565"/>
                <a:gd name="connsiteY2" fmla="*/ 0 h 4178257"/>
                <a:gd name="connsiteX3" fmla="*/ 5856001 w 6900565"/>
                <a:gd name="connsiteY3" fmla="*/ 4178257 h 4178257"/>
                <a:gd name="connsiteX4" fmla="*/ 0 w 6900565"/>
                <a:gd name="connsiteY4" fmla="*/ 4178257 h 4178257"/>
                <a:gd name="connsiteX0" fmla="*/ 0 w 6900565"/>
                <a:gd name="connsiteY0" fmla="*/ 4178257 h 4192771"/>
                <a:gd name="connsiteX1" fmla="*/ 1044564 w 6900565"/>
                <a:gd name="connsiteY1" fmla="*/ 0 h 4192771"/>
                <a:gd name="connsiteX2" fmla="*/ 6900565 w 6900565"/>
                <a:gd name="connsiteY2" fmla="*/ 0 h 4192771"/>
                <a:gd name="connsiteX3" fmla="*/ 6872001 w 6900565"/>
                <a:gd name="connsiteY3" fmla="*/ 4192771 h 4192771"/>
                <a:gd name="connsiteX4" fmla="*/ 0 w 6900565"/>
                <a:gd name="connsiteY4" fmla="*/ 4178257 h 419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0565" h="4192771">
                  <a:moveTo>
                    <a:pt x="0" y="4178257"/>
                  </a:moveTo>
                  <a:lnTo>
                    <a:pt x="1044564" y="0"/>
                  </a:lnTo>
                  <a:lnTo>
                    <a:pt x="6900565" y="0"/>
                  </a:lnTo>
                  <a:lnTo>
                    <a:pt x="6872001" y="4192771"/>
                  </a:lnTo>
                  <a:lnTo>
                    <a:pt x="0" y="4178257"/>
                  </a:lnTo>
                  <a:close/>
                </a:path>
              </a:pathLst>
            </a:custGeom>
            <a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t="-36750" b="-3675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240809" y="3138694"/>
            <a:ext cx="9398162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240809" y="5444930"/>
            <a:ext cx="939816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0811" y="5148659"/>
            <a:ext cx="93981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51FDF4E-1D2C-48DE-9533-1C90DF1A76BE}"/>
              </a:ext>
            </a:extLst>
          </p:cNvPr>
          <p:cNvGrpSpPr/>
          <p:nvPr userDrawn="1"/>
        </p:nvGrpSpPr>
        <p:grpSpPr>
          <a:xfrm>
            <a:off x="3575050" y="1389500"/>
            <a:ext cx="5041900" cy="2721475"/>
            <a:chOff x="5016500" y="998858"/>
            <a:chExt cx="7175501" cy="4436709"/>
          </a:xfrm>
        </p:grpSpPr>
        <p:sp>
          <p:nvSpPr>
            <p:cNvPr id="7" name="íşlídé">
              <a:extLst>
                <a:ext uri="{FF2B5EF4-FFF2-40B4-BE49-F238E27FC236}">
                  <a16:creationId xmlns:a16="http://schemas.microsoft.com/office/drawing/2014/main" id="{BD5A9E99-E46B-4421-B32A-4B92E8A3FF03}"/>
                </a:ext>
              </a:extLst>
            </p:cNvPr>
            <p:cNvSpPr/>
            <p:nvPr userDrawn="1"/>
          </p:nvSpPr>
          <p:spPr>
            <a:xfrm>
              <a:off x="5016500" y="1257310"/>
              <a:ext cx="7175500" cy="4178257"/>
            </a:xfrm>
            <a:prstGeom prst="parallelogram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îSľïďê">
              <a:extLst>
                <a:ext uri="{FF2B5EF4-FFF2-40B4-BE49-F238E27FC236}">
                  <a16:creationId xmlns:a16="http://schemas.microsoft.com/office/drawing/2014/main" id="{6F836267-23EB-4959-A5EF-60E1BBCA9D88}"/>
                </a:ext>
              </a:extLst>
            </p:cNvPr>
            <p:cNvSpPr/>
            <p:nvPr userDrawn="1"/>
          </p:nvSpPr>
          <p:spPr>
            <a:xfrm>
              <a:off x="5291436" y="998858"/>
              <a:ext cx="6900565" cy="4192771"/>
            </a:xfrm>
            <a:prstGeom prst="parallelogram">
              <a:avLst/>
            </a:prstGeom>
            <a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t="-5030" b="-503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60doc.com/content/19/0427/05/36282710_831739572.s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12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ļ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ṧḷid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îṡḷïď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$1îḓè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ṣ1íḍê"/>
          <p:cNvSpPr>
            <a:spLocks noGrp="1"/>
          </p:cNvSpPr>
          <p:nvPr>
            <p:ph type="subTitle" idx="4294967295"/>
          </p:nvPr>
        </p:nvSpPr>
        <p:spPr>
          <a:xfrm>
            <a:off x="677962" y="3458589"/>
            <a:ext cx="4494610" cy="558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投行生产工具分享</a:t>
            </a:r>
            <a:endParaRPr lang="en-US" altLang="zh-CN" sz="4000" dirty="0"/>
          </a:p>
        </p:txBody>
      </p:sp>
      <p:sp>
        <p:nvSpPr>
          <p:cNvPr id="4" name="ïşliḋe"/>
          <p:cNvSpPr>
            <a:spLocks noGrp="1"/>
          </p:cNvSpPr>
          <p:nvPr>
            <p:ph type="ctrTitle"/>
          </p:nvPr>
        </p:nvSpPr>
        <p:spPr>
          <a:xfrm>
            <a:off x="693814" y="1717970"/>
            <a:ext cx="3237840" cy="1145157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</a:rPr>
              <a:t>人才发展中心</a:t>
            </a:r>
            <a:r>
              <a:rPr lang="en-US" altLang="zh-CN" sz="36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3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zh-CN" altLang="en-US" sz="3600" dirty="0" smtClean="0">
                <a:solidFill>
                  <a:schemeClr val="bg2">
                    <a:lumMod val="50000"/>
                  </a:schemeClr>
                </a:solidFill>
              </a:rPr>
              <a:t>高效工作小组</a:t>
            </a:r>
            <a:endParaRPr lang="zh-CN" altLang="en-US" sz="3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íṩļídè"/>
          <p:cNvSpPr>
            <a:spLocks noGrp="1"/>
          </p:cNvSpPr>
          <p:nvPr>
            <p:ph type="body" sz="quarter" idx="4294967295"/>
          </p:nvPr>
        </p:nvSpPr>
        <p:spPr>
          <a:xfrm>
            <a:off x="742292" y="4684143"/>
            <a:ext cx="2527997" cy="38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分享人       计天仁</a:t>
            </a:r>
            <a:endParaRPr lang="en-US" altLang="zh-CN" dirty="0"/>
          </a:p>
        </p:txBody>
      </p:sp>
      <p:sp>
        <p:nvSpPr>
          <p:cNvPr id="10" name="íṩļídè"/>
          <p:cNvSpPr>
            <a:spLocks noGrp="1"/>
          </p:cNvSpPr>
          <p:nvPr>
            <p:ph type="body" sz="quarter" idx="4294967295"/>
          </p:nvPr>
        </p:nvSpPr>
        <p:spPr>
          <a:xfrm>
            <a:off x="742292" y="5343644"/>
            <a:ext cx="3979597" cy="79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特别鸣谢   人才发展中心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高效工作小组全体组员</a:t>
            </a:r>
            <a:endParaRPr lang="en-US" altLang="zh-CN" dirty="0"/>
          </a:p>
        </p:txBody>
      </p:sp>
      <p:grpSp>
        <p:nvGrpSpPr>
          <p:cNvPr id="11" name="iṧľídé">
            <a:extLst>
              <a:ext uri="{FF2B5EF4-FFF2-40B4-BE49-F238E27FC236}">
                <a16:creationId xmlns:a16="http://schemas.microsoft.com/office/drawing/2014/main" id="{7ED30795-52BD-4905-9099-B594D94F89C2}"/>
              </a:ext>
            </a:extLst>
          </p:cNvPr>
          <p:cNvGrpSpPr/>
          <p:nvPr/>
        </p:nvGrpSpPr>
        <p:grpSpPr>
          <a:xfrm>
            <a:off x="771571" y="722339"/>
            <a:ext cx="2668258" cy="995631"/>
            <a:chOff x="675908" y="693106"/>
            <a:chExt cx="9053516" cy="3321826"/>
          </a:xfrm>
        </p:grpSpPr>
        <p:sp>
          <p:nvSpPr>
            <p:cNvPr id="12" name="îṥḻîḋé">
              <a:extLst>
                <a:ext uri="{FF2B5EF4-FFF2-40B4-BE49-F238E27FC236}">
                  <a16:creationId xmlns:a16="http://schemas.microsoft.com/office/drawing/2014/main" id="{354A6B54-7F2A-4ED4-B4CC-9DB46BC7A2F8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lumMod val="50000"/>
                      <a:alpha val="20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lumMod val="50000"/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ïṧliḓè">
              <a:extLst>
                <a:ext uri="{FF2B5EF4-FFF2-40B4-BE49-F238E27FC236}">
                  <a16:creationId xmlns:a16="http://schemas.microsoft.com/office/drawing/2014/main" id="{ACCE6C9C-D8DA-4FDD-8B9C-5DE193374C01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lumMod val="50000"/>
                      <a:alpha val="20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lumMod val="50000"/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ş1ïḓé">
              <a:extLst>
                <a:ext uri="{FF2B5EF4-FFF2-40B4-BE49-F238E27FC236}">
                  <a16:creationId xmlns:a16="http://schemas.microsoft.com/office/drawing/2014/main" id="{8EB8E533-B190-479B-B634-3794A7676C3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lumMod val="50000"/>
                      <a:alpha val="20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lumMod val="50000"/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šľíḑe">
              <a:extLst>
                <a:ext uri="{FF2B5EF4-FFF2-40B4-BE49-F238E27FC236}">
                  <a16:creationId xmlns:a16="http://schemas.microsoft.com/office/drawing/2014/main" id="{E6B0E8B7-8D49-4370-8EBA-9B71BB47508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lumMod val="50000"/>
                      <a:alpha val="20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lumMod val="50000"/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16" name="内容占位符 3">
            <a:extLst>
              <a:ext uri="{FF2B5EF4-FFF2-40B4-BE49-F238E27FC236}">
                <a16:creationId xmlns:a16="http://schemas.microsoft.com/office/drawing/2014/main" id="{6FB4086C-B69E-4164-85BF-492FAEE0B3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507" y="340692"/>
            <a:ext cx="1510174" cy="489600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ṣḷí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ślïd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iṥlîḋ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ś1îḓê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15 min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）工具箱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快速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介绍            选择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低学习成本的工具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30 min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Excel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方方格子              如何绕道而行达成目标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10 min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）中场休息                       刷刷招股说明书放松一下吧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35 min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Python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批量处理            你不会摆渡吗？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本</a:t>
                </a: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次分享总时长</a:t>
                </a:r>
                <a:r>
                  <a:rPr lang="en-US" altLang="zh-CN" sz="2400" b="0" dirty="0" smtClean="0">
                    <a:latin typeface="+mn-lt"/>
                    <a:ea typeface="+mn-ea"/>
                    <a:sym typeface="+mn-lt"/>
                  </a:rPr>
                  <a:t>90</a:t>
                </a: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分钟</a:t>
                </a:r>
                <a:endParaRPr lang="en-US" altLang="zh-CN" sz="2400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时间紧张的同学可以集中精力听前</a:t>
                </a:r>
                <a:r>
                  <a:rPr lang="en-US" altLang="zh-CN" sz="2400" b="0" dirty="0" smtClean="0">
                    <a:latin typeface="+mn-lt"/>
                    <a:ea typeface="+mn-ea"/>
                    <a:sym typeface="+mn-lt"/>
                  </a:rPr>
                  <a:t>15</a:t>
                </a: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分钟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iṧḻîḍ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íṧḷîḓ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分享内容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$ḷiďê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ḷi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íṡ1iḋê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371543" y="2107516"/>
            <a:ext cx="2476558" cy="21532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i="1" spc="100" smtClean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en-US" altLang="zh-CN" sz="100" i="1" spc="100" smtClean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100" smtClean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</a:t>
            </a:r>
            <a:endParaRPr lang="zh-CN" altLang="en-US" i="1" spc="100" dirty="0">
              <a:solidFill>
                <a:schemeClr val="accent2">
                  <a:alpha val="7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íṣḻïḋ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即插即用工具箱介绍</a:t>
            </a:r>
            <a:endParaRPr lang="zh-CN" altLang="en-US" dirty="0"/>
          </a:p>
        </p:txBody>
      </p:sp>
      <p:sp>
        <p:nvSpPr>
          <p:cNvPr id="6" name="íṧḻíḑ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可支配时间有限时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优先选择学习成本低的解决方案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ḷi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íṡ1iḋê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371543" y="2107516"/>
            <a:ext cx="2476558" cy="21532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i="1" spc="100" dirty="0" smtClean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en-US" altLang="zh-CN" sz="100" i="1" spc="100" dirty="0" smtClean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100" dirty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</a:t>
            </a:r>
            <a:endParaRPr lang="zh-CN" altLang="en-US" i="1" spc="100" dirty="0">
              <a:solidFill>
                <a:schemeClr val="accent2">
                  <a:alpha val="7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íṣḻïḋ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插件 方方格子演示</a:t>
            </a:r>
            <a:endParaRPr lang="zh-CN" altLang="en-US" dirty="0"/>
          </a:p>
        </p:txBody>
      </p:sp>
      <p:sp>
        <p:nvSpPr>
          <p:cNvPr id="6" name="íṧḻíḑ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我们的目标是完成工作而不是炫技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活用组合转化的思路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绕道而行</a:t>
            </a:r>
            <a:r>
              <a:rPr lang="zh-CN" altLang="en-US" dirty="0"/>
              <a:t>效果</a:t>
            </a:r>
            <a:r>
              <a:rPr lang="zh-CN" altLang="en-US" dirty="0" smtClean="0"/>
              <a:t>未必弱于“公式大师”们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00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ḷi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íṡ1iḋê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371543" y="2107516"/>
            <a:ext cx="2476558" cy="21532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i="1" spc="100" dirty="0" smtClean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en-US" altLang="zh-CN" sz="100" i="1" spc="100" dirty="0" smtClean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100" dirty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3</a:t>
            </a:r>
            <a:endParaRPr lang="zh-CN" altLang="en-US" i="1" spc="100" dirty="0">
              <a:solidFill>
                <a:schemeClr val="accent2">
                  <a:alpha val="7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íṣḻïḋ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中场休息</a:t>
            </a:r>
            <a:endParaRPr lang="zh-CN" altLang="en-US" dirty="0"/>
          </a:p>
        </p:txBody>
      </p:sp>
      <p:sp>
        <p:nvSpPr>
          <p:cNvPr id="6" name="íṧḻíḑ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</a:t>
            </a:r>
            <a:r>
              <a:rPr lang="en-US" altLang="zh-CN"/>
              <a:t>"</a:t>
            </a:r>
            <a:r>
              <a:rPr lang="en-US" altLang="zh-CN" smtClean="0"/>
              <a:t>kee</a:t>
            </a:r>
            <a:r>
              <a:rPr lang="en-US" altLang="zh-CN" sz="100" smtClean="0"/>
              <a:t> </a:t>
            </a:r>
            <a:r>
              <a:rPr lang="en-US" altLang="zh-CN" smtClean="0"/>
              <a:t>p </a:t>
            </a:r>
            <a:r>
              <a:rPr lang="en-US" altLang="zh-CN" dirty="0"/>
              <a:t>text only" option.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449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ḷi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íṡ1iḋê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371543" y="2107516"/>
            <a:ext cx="2476558" cy="21532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i="1" spc="100" dirty="0" smtClean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en-US" altLang="zh-CN" sz="100" i="1" spc="100" dirty="0" smtClean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100" dirty="0">
                <a:solidFill>
                  <a:schemeClr val="accent2">
                    <a:alpha val="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4</a:t>
            </a:r>
            <a:endParaRPr lang="zh-CN" altLang="en-US" i="1" spc="100" dirty="0">
              <a:solidFill>
                <a:schemeClr val="accent2">
                  <a:alpha val="7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íṣḻïḋ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批量处理 </a:t>
            </a:r>
          </a:p>
        </p:txBody>
      </p:sp>
      <p:sp>
        <p:nvSpPr>
          <p:cNvPr id="6" name="íṧḻíḑ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不要去学</a:t>
            </a:r>
            <a:r>
              <a:rPr lang="en-US" altLang="zh-CN" dirty="0" smtClean="0"/>
              <a:t>Python  </a:t>
            </a:r>
            <a:r>
              <a:rPr lang="zh-CN" altLang="en-US" dirty="0" smtClean="0"/>
              <a:t>你没那个时间的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需要的时候百度就行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78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ḷî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ľí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Use "Title Only"</a:t>
            </a:r>
            <a:r>
              <a:rPr lang="en-US" altLang="zh-CN" sz="100" smtClean="0"/>
              <a:t> </a:t>
            </a:r>
            <a:r>
              <a:rPr lang="en-US" altLang="zh-CN" smtClean="0"/>
              <a:t> Layout</a:t>
            </a:r>
            <a:endParaRPr lang="zh-CN" altLang="en-US"/>
          </a:p>
        </p:txBody>
      </p:sp>
      <p:sp>
        <p:nvSpPr>
          <p:cNvPr id="3" name="išļïḍ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</a:t>
            </a:r>
            <a:r>
              <a:rPr lang="zh-CN" altLang="en-US" sz="100" smtClean="0"/>
              <a:t> </a:t>
            </a:r>
            <a:r>
              <a:rPr lang="zh-CN" altLang="en-US" smtClean="0"/>
              <a:t>修改此文本</a:t>
            </a:r>
            <a:endParaRPr lang="zh-CN" altLang="en-US" dirty="0"/>
          </a:p>
        </p:txBody>
      </p:sp>
      <p:sp>
        <p:nvSpPr>
          <p:cNvPr id="4" name="ï$ļîḋ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62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0316" y="2988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http://www.360doc.com/content/19/0427/05/36282710_831739572.shtml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ḻ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ṧlíḓê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íṣ1iḍè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sḻïḓ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ṩľïḑè"/>
          <p:cNvSpPr>
            <a:spLocks noGrp="1"/>
          </p:cNvSpPr>
          <p:nvPr>
            <p:ph type="ctrTitle"/>
          </p:nvPr>
        </p:nvSpPr>
        <p:spPr>
          <a:xfrm>
            <a:off x="1240809" y="4037162"/>
            <a:ext cx="9398162" cy="723041"/>
          </a:xfrm>
        </p:spPr>
        <p:txBody>
          <a:bodyPr/>
          <a:lstStyle/>
          <a:p>
            <a:r>
              <a:rPr lang="zh-CN" altLang="en-US" dirty="0" smtClean="0"/>
              <a:t>一点微小的工作 谢谢大家</a:t>
            </a:r>
            <a:endParaRPr lang="zh-CN" altLang="en-US" dirty="0"/>
          </a:p>
        </p:txBody>
      </p:sp>
      <p:sp>
        <p:nvSpPr>
          <p:cNvPr id="6" name="iṧḻiḋê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人才发展中心 高效工作小组 计天仁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2020.06.30</a:t>
            </a:r>
            <a:endParaRPr lang="zh-CN" altLang="en-US" dirty="0"/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6FB4086C-B69E-4164-85BF-492FAEE0B3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07" y="539100"/>
            <a:ext cx="1510174" cy="489600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#4250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四月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25856"/>
      </a:accent1>
      <a:accent2>
        <a:srgbClr val="1C1A20"/>
      </a:accent2>
      <a:accent3>
        <a:srgbClr val="928C88"/>
      </a:accent3>
      <a:accent4>
        <a:srgbClr val="B4A58F"/>
      </a:accent4>
      <a:accent5>
        <a:srgbClr val="C5BBB4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625856"/>
    </a:accent1>
    <a:accent2>
      <a:srgbClr val="1C1A20"/>
    </a:accent2>
    <a:accent3>
      <a:srgbClr val="928C88"/>
    </a:accent3>
    <a:accent4>
      <a:srgbClr val="B4A58F"/>
    </a:accent4>
    <a:accent5>
      <a:srgbClr val="C5BBB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625856"/>
    </a:accent1>
    <a:accent2>
      <a:srgbClr val="1C1A20"/>
    </a:accent2>
    <a:accent3>
      <a:srgbClr val="928C88"/>
    </a:accent3>
    <a:accent4>
      <a:srgbClr val="B4A58F"/>
    </a:accent4>
    <a:accent5>
      <a:srgbClr val="C5BBB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625856"/>
    </a:accent1>
    <a:accent2>
      <a:srgbClr val="1C1A20"/>
    </a:accent2>
    <a:accent3>
      <a:srgbClr val="928C88"/>
    </a:accent3>
    <a:accent4>
      <a:srgbClr val="B4A58F"/>
    </a:accent4>
    <a:accent5>
      <a:srgbClr val="C5BBB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625856"/>
    </a:accent1>
    <a:accent2>
      <a:srgbClr val="1C1A20"/>
    </a:accent2>
    <a:accent3>
      <a:srgbClr val="928C88"/>
    </a:accent3>
    <a:accent4>
      <a:srgbClr val="B4A58F"/>
    </a:accent4>
    <a:accent5>
      <a:srgbClr val="C5BBB4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Yoyo</Template>
  <TotalTime>559</TotalTime>
  <Words>244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Calibri</vt:lpstr>
      <vt:lpstr>Impact</vt:lpstr>
      <vt:lpstr>Wingdings</vt:lpstr>
      <vt:lpstr>主题5</vt:lpstr>
      <vt:lpstr>think-cell Slide</vt:lpstr>
      <vt:lpstr>人才发展中心 高效工作小组</vt:lpstr>
      <vt:lpstr>PowerPoint 演示文稿</vt:lpstr>
      <vt:lpstr>即插即用工具箱介绍</vt:lpstr>
      <vt:lpstr>Excel插件 方方格子演示</vt:lpstr>
      <vt:lpstr>中场休息</vt:lpstr>
      <vt:lpstr>Python批量处理 </vt:lpstr>
      <vt:lpstr>Use "Title Only"  Layout</vt:lpstr>
      <vt:lpstr>PowerPoint 演示文稿</vt:lpstr>
      <vt:lpstr>一点微小的工作 谢谢大家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Yoyo</dc:creator>
  <cp:lastModifiedBy>ji tianren</cp:lastModifiedBy>
  <cp:revision>15</cp:revision>
  <cp:lastPrinted>2020-05-20T16:00:00Z</cp:lastPrinted>
  <dcterms:created xsi:type="dcterms:W3CDTF">2020-05-20T16:00:00Z</dcterms:created>
  <dcterms:modified xsi:type="dcterms:W3CDTF">2020-06-29T08:43:04Z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