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1618" r:id="rId6"/>
    <p:sldId id="260" r:id="rId7"/>
    <p:sldId id="1617" r:id="rId8"/>
    <p:sldId id="1619" r:id="rId9"/>
    <p:sldId id="263" r:id="rId10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6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09E0C1-9B73-470D-957E-8BBE606822DB}" v="531" dt="2019-09-17T15:55:58.092"/>
    <p1510:client id="{9142AEC0-D9FD-4622-8ADD-D6202C56C841}" v="93" dt="2019-09-17T16:07:58.566"/>
    <p1510:client id="{C278FB12-49EF-4105-B795-2D119421196A}" v="711" dt="2019-09-17T16:19:00.5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0A45A-D26E-4C21-AF3A-E40AE4D5E3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AA0F53-06B0-4A53-BD3C-F8DF4A91DF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9022C-2140-4B3D-B3A5-79B8B3FCF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417B8-E8FD-4228-93E6-EE995CB9973C}" type="datetimeFigureOut">
              <a:rPr lang="sv-SE" smtClean="0"/>
              <a:t>2019-09-17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902B4-4B7E-44F1-B056-4A31D50AD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88EA6-BD31-4572-82B7-DF52D18B5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38689-3968-4C59-8725-90002A458AD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79126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F01A0-9DF0-4025-B24F-9BA2CAEBA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0BF5B7-AF1A-4A49-B4D3-D4F2B970F5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28ABC4-C7FF-40A6-A2A2-19DE83C8D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417B8-E8FD-4228-93E6-EE995CB9973C}" type="datetimeFigureOut">
              <a:rPr lang="sv-SE" smtClean="0"/>
              <a:t>2019-09-17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FEAD52-877A-47A6-8C6F-032A1133C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03096C-3104-47EC-B890-0A95C8905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38689-3968-4C59-8725-90002A458AD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48812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4F7B52-60DD-4F3F-9A8F-693304B8B1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4C9DE6-49EC-4E91-8F4C-CE62ADE6C8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59B0F1-0453-4602-B0AF-66428833B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417B8-E8FD-4228-93E6-EE995CB9973C}" type="datetimeFigureOut">
              <a:rPr lang="sv-SE" smtClean="0"/>
              <a:t>2019-09-17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769885-0079-4193-94D8-E9162CFF9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F7BE14-0A25-465F-9009-D8C534349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38689-3968-4C59-8725-90002A458AD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75540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18F6C-B83C-4099-AA2A-8708E9152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78DA1-3B90-464F-A349-5DD4D17E8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DFD81-3164-44B7-8948-D3E8BE2D7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417B8-E8FD-4228-93E6-EE995CB9973C}" type="datetimeFigureOut">
              <a:rPr lang="sv-SE" smtClean="0"/>
              <a:t>2019-09-17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5E390-3C4E-4653-8911-602C52BC9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71AC92-5D14-46CA-8E93-B26EFEED2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38689-3968-4C59-8725-90002A458AD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81528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55F72-7A9B-412B-98FC-E805EA9AD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56D5A1-AC84-4662-A3CE-7462F674E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E205A-95F7-4D7D-A9C4-DEE862BBF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417B8-E8FD-4228-93E6-EE995CB9973C}" type="datetimeFigureOut">
              <a:rPr lang="sv-SE" smtClean="0"/>
              <a:t>2019-09-17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31B96-163F-4071-AAB8-30F38ED3E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38E02-D0CE-4F26-B37F-E7AF8BEEB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38689-3968-4C59-8725-90002A458AD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17592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16F50-1506-40C2-9294-6CCB5E09C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3DB50-DCE2-48A3-A22F-1C44D088C3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2DBA61-13E7-42AC-8793-B1110BB589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AB76EF-3DDF-47B4-9CE9-A742B613C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417B8-E8FD-4228-93E6-EE995CB9973C}" type="datetimeFigureOut">
              <a:rPr lang="sv-SE" smtClean="0"/>
              <a:t>2019-09-17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FE09A7-635A-4EB1-97FA-73F78470A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97E099-1AE3-4BD7-BFD6-C7DDA325C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38689-3968-4C59-8725-90002A458AD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17651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7988F-89FE-44E2-8D91-1B5BCD7DF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725DDD-D3FB-4462-8269-E498ACBFD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B5E710-0278-4E83-A585-5D4655212A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1DC833-812F-46AA-A972-0ED512A83C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B6805A-8EDF-4667-9BF4-16E19E1597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387DFC-586A-412F-94AF-47C2ACCB6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417B8-E8FD-4228-93E6-EE995CB9973C}" type="datetimeFigureOut">
              <a:rPr lang="sv-SE" smtClean="0"/>
              <a:t>2019-09-17</a:t>
            </a:fld>
            <a:endParaRPr lang="sv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998C3E-8E62-4D59-955B-40BC8E187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0C670C-49CF-4DC2-A096-130DF7593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38689-3968-4C59-8725-90002A458AD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73309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06AB2-B4BD-4B77-BB45-67ECECBE5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0A023D-E4B9-4781-864D-DBE6ABCBC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417B8-E8FD-4228-93E6-EE995CB9973C}" type="datetimeFigureOut">
              <a:rPr lang="sv-SE" smtClean="0"/>
              <a:t>2019-09-17</a:t>
            </a:fld>
            <a:endParaRPr lang="sv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CD6D91-A9F5-4CC7-98A7-792AB2BD7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CC3347-7061-4AEF-93DF-28C28287B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38689-3968-4C59-8725-90002A458AD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67901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475202-0C7F-4E47-B3B2-A45D90C96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417B8-E8FD-4228-93E6-EE995CB9973C}" type="datetimeFigureOut">
              <a:rPr lang="sv-SE" smtClean="0"/>
              <a:t>2019-09-17</a:t>
            </a:fld>
            <a:endParaRPr lang="sv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42EAA1-508E-4100-A9CD-3ED1B9390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12D41B-3D6E-4178-B6B9-8D5D6C7A0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38689-3968-4C59-8725-90002A458AD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57976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338CC-B9BB-4C21-9096-31FF87E20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57F98-FE1A-48B9-8BE5-D9209853F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1CBFF-C60E-4F88-9DDB-E86782B664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7A724C-CFEB-459D-B13F-6BB63BC9D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417B8-E8FD-4228-93E6-EE995CB9973C}" type="datetimeFigureOut">
              <a:rPr lang="sv-SE" smtClean="0"/>
              <a:t>2019-09-17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147C55-0D74-48F5-B2F7-BE8F3CE4B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C96673-BB8B-4DDA-93C2-48601D7DB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38689-3968-4C59-8725-90002A458AD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64360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E47A8-086E-4358-B6DC-56DF43AE9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6B6BDF-5914-44A5-AAA6-E799E4C4CC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CBB518-3C2E-4B63-A754-B46E596811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DC8CB-BB05-49EB-AA18-C889D86CD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417B8-E8FD-4228-93E6-EE995CB9973C}" type="datetimeFigureOut">
              <a:rPr lang="sv-SE" smtClean="0"/>
              <a:t>2019-09-17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63AAEB-BC00-4407-830A-53E13B44C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A728E5-D2C6-402F-9F58-1F1D2611B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38689-3968-4C59-8725-90002A458AD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8057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9CAFB0-9E55-4BE2-B4EA-9639106D3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6E5CB-390C-4583-8148-C667B228D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342FB-5417-4765-8F0D-89B4996E5D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417B8-E8FD-4228-93E6-EE995CB9973C}" type="datetimeFigureOut">
              <a:rPr lang="sv-SE" smtClean="0"/>
              <a:t>2019-09-17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2F999-5377-49E4-A78A-D86CAD1BB2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773A8E-381B-425B-A029-0578DF437D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38689-3968-4C59-8725-90002A458AD4}" type="slidenum">
              <a:rPr lang="sv-SE" smtClean="0"/>
              <a:t>‹#›</a:t>
            </a:fld>
            <a:endParaRPr lang="sv-SE"/>
          </a:p>
        </p:txBody>
      </p:sp>
      <p:sp>
        <p:nvSpPr>
          <p:cNvPr id="7" name="MSIPCMContentMarking" descr="{&quot;HashCode&quot;:269484293,&quot;Placement&quot;:&quot;Footer&quot;}">
            <a:extLst>
              <a:ext uri="{FF2B5EF4-FFF2-40B4-BE49-F238E27FC236}">
                <a16:creationId xmlns:a16="http://schemas.microsoft.com/office/drawing/2014/main" id="{B0BD5114-4A41-439C-A3AE-A07209530F23}"/>
              </a:ext>
            </a:extLst>
          </p:cNvPr>
          <p:cNvSpPr txBox="1"/>
          <p:nvPr userDrawn="1"/>
        </p:nvSpPr>
        <p:spPr>
          <a:xfrm>
            <a:off x="0" y="6629836"/>
            <a:ext cx="1045461" cy="228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no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sv-SE" sz="800">
                <a:solidFill>
                  <a:srgbClr val="000000"/>
                </a:solidFill>
                <a:latin typeface="Calibri" panose="020F0502020204030204" pitchFamily="34" charset="0"/>
              </a:rPr>
              <a:t>Sensitivity: Internal</a:t>
            </a:r>
          </a:p>
        </p:txBody>
      </p:sp>
    </p:spTree>
    <p:extLst>
      <p:ext uri="{BB962C8B-B14F-4D97-AF65-F5344CB8AC3E}">
        <p14:creationId xmlns:p14="http://schemas.microsoft.com/office/powerpoint/2010/main" val="2514165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5D32DD4D-7059-4649-8D7E-19D1EA00AFA3}"/>
              </a:ext>
            </a:extLst>
          </p:cNvPr>
          <p:cNvGrpSpPr/>
          <p:nvPr/>
        </p:nvGrpSpPr>
        <p:grpSpPr>
          <a:xfrm>
            <a:off x="2938462" y="271462"/>
            <a:ext cx="6315075" cy="6315075"/>
            <a:chOff x="3314700" y="400050"/>
            <a:chExt cx="6315075" cy="6315075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8C3CE318-D51C-42EA-A224-BC1B334426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314700" y="400050"/>
              <a:ext cx="6315075" cy="6315075"/>
            </a:xfrm>
            <a:prstGeom prst="rect">
              <a:avLst/>
            </a:prstGeom>
          </p:spPr>
        </p:pic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DD0D20C-FC29-41D0-B067-5BC6DF828C18}"/>
                </a:ext>
              </a:extLst>
            </p:cNvPr>
            <p:cNvSpPr/>
            <p:nvPr/>
          </p:nvSpPr>
          <p:spPr>
            <a:xfrm>
              <a:off x="5238750" y="2771775"/>
              <a:ext cx="2476500" cy="181927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71FD068-1DF0-41DC-AA4D-E44D3C012E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60475"/>
            <a:ext cx="9144000" cy="2387600"/>
          </a:xfrm>
        </p:spPr>
        <p:txBody>
          <a:bodyPr>
            <a:normAutofit/>
          </a:bodyPr>
          <a:lstStyle/>
          <a:p>
            <a:r>
              <a:rPr lang="sv-SE" sz="3600" b="1">
                <a:solidFill>
                  <a:srgbClr val="6C63FF"/>
                </a:solidFill>
              </a:rPr>
              <a:t>OPEN HEALTH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DC18A2-75ED-459B-9D2E-7C0EA1D4E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30600"/>
            <a:ext cx="9144000" cy="1655762"/>
          </a:xfrm>
        </p:spPr>
        <p:txBody>
          <a:bodyPr>
            <a:normAutofit/>
          </a:bodyPr>
          <a:lstStyle/>
          <a:p>
            <a:r>
              <a:rPr lang="sv-SE" sz="1800">
                <a:solidFill>
                  <a:srgbClr val="6C63FF"/>
                </a:solidFill>
              </a:rPr>
              <a:t>The </a:t>
            </a:r>
            <a:r>
              <a:rPr lang="sv-SE" sz="1800" err="1">
                <a:solidFill>
                  <a:srgbClr val="6C63FF"/>
                </a:solidFill>
              </a:rPr>
              <a:t>platform</a:t>
            </a:r>
            <a:r>
              <a:rPr lang="sv-SE" sz="1800">
                <a:solidFill>
                  <a:srgbClr val="6C63FF"/>
                </a:solidFill>
              </a:rPr>
              <a:t> to </a:t>
            </a:r>
            <a:r>
              <a:rPr lang="sv-SE" sz="1800" err="1">
                <a:solidFill>
                  <a:srgbClr val="6C63FF"/>
                </a:solidFill>
              </a:rPr>
              <a:t>enable</a:t>
            </a:r>
            <a:br>
              <a:rPr lang="sv-SE" sz="1800">
                <a:solidFill>
                  <a:srgbClr val="6C63FF"/>
                </a:solidFill>
              </a:rPr>
            </a:br>
            <a:r>
              <a:rPr lang="sv-SE" sz="1800" err="1">
                <a:solidFill>
                  <a:srgbClr val="6C63FF"/>
                </a:solidFill>
              </a:rPr>
              <a:t>democratization</a:t>
            </a:r>
            <a:r>
              <a:rPr lang="sv-SE" sz="1800">
                <a:solidFill>
                  <a:srgbClr val="6C63FF"/>
                </a:solidFill>
              </a:rPr>
              <a:t> </a:t>
            </a:r>
            <a:r>
              <a:rPr lang="sv-SE" sz="1800" err="1">
                <a:solidFill>
                  <a:srgbClr val="6C63FF"/>
                </a:solidFill>
              </a:rPr>
              <a:t>of</a:t>
            </a:r>
            <a:br>
              <a:rPr lang="sv-SE" sz="1800">
                <a:solidFill>
                  <a:srgbClr val="6C63FF"/>
                </a:solidFill>
              </a:rPr>
            </a:br>
            <a:r>
              <a:rPr lang="sv-SE" sz="1800" err="1">
                <a:solidFill>
                  <a:srgbClr val="6C63FF"/>
                </a:solidFill>
              </a:rPr>
              <a:t>healthcare</a:t>
            </a:r>
            <a:r>
              <a:rPr lang="sv-SE" sz="1800">
                <a:solidFill>
                  <a:srgbClr val="6C63FF"/>
                </a:solidFill>
              </a:rPr>
              <a:t> data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E18C2C3-9861-44B1-9176-CDBFD5EE2EF0}"/>
              </a:ext>
            </a:extLst>
          </p:cNvPr>
          <p:cNvSpPr txBox="1">
            <a:spLocks/>
          </p:cNvSpPr>
          <p:nvPr/>
        </p:nvSpPr>
        <p:spPr>
          <a:xfrm>
            <a:off x="1662112" y="2859881"/>
            <a:ext cx="3238500" cy="4921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v-SE" sz="2300" b="1">
                <a:solidFill>
                  <a:srgbClr val="6C63FF"/>
                </a:solidFill>
              </a:rPr>
              <a:t>API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817B7F6-7218-4798-84DF-D61C120E448D}"/>
              </a:ext>
            </a:extLst>
          </p:cNvPr>
          <p:cNvSpPr txBox="1">
            <a:spLocks/>
          </p:cNvSpPr>
          <p:nvPr/>
        </p:nvSpPr>
        <p:spPr>
          <a:xfrm>
            <a:off x="7224712" y="2859880"/>
            <a:ext cx="3238500" cy="4921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v-SE" sz="2300" b="1">
                <a:solidFill>
                  <a:srgbClr val="6C63FF"/>
                </a:solidFill>
              </a:rPr>
              <a:t>API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0FA56C2-FC19-47C7-984E-2CA4DB516972}"/>
              </a:ext>
            </a:extLst>
          </p:cNvPr>
          <p:cNvSpPr txBox="1">
            <a:spLocks/>
          </p:cNvSpPr>
          <p:nvPr/>
        </p:nvSpPr>
        <p:spPr>
          <a:xfrm>
            <a:off x="4476749" y="-120650"/>
            <a:ext cx="3238500" cy="4921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v-SE" sz="2300" b="1">
                <a:solidFill>
                  <a:srgbClr val="6C63FF"/>
                </a:solidFill>
              </a:rPr>
              <a:t>API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D697343-E4A5-48D5-9A6E-5C459BC9D7C6}"/>
              </a:ext>
            </a:extLst>
          </p:cNvPr>
          <p:cNvSpPr txBox="1">
            <a:spLocks/>
          </p:cNvSpPr>
          <p:nvPr/>
        </p:nvSpPr>
        <p:spPr>
          <a:xfrm>
            <a:off x="4457699" y="6439297"/>
            <a:ext cx="3238500" cy="4921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v-SE" sz="2300" b="1">
                <a:solidFill>
                  <a:srgbClr val="6C63FF"/>
                </a:solidFill>
              </a:rPr>
              <a:t>API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6D4FA56-339E-4D0F-A43F-7663CF2060FC}"/>
              </a:ext>
            </a:extLst>
          </p:cNvPr>
          <p:cNvSpPr txBox="1">
            <a:spLocks/>
          </p:cNvSpPr>
          <p:nvPr/>
        </p:nvSpPr>
        <p:spPr>
          <a:xfrm>
            <a:off x="7224712" y="3428999"/>
            <a:ext cx="3238500" cy="4921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v-SE" sz="2300" b="1">
                <a:solidFill>
                  <a:srgbClr val="6C63FF"/>
                </a:solidFill>
              </a:rPr>
              <a:t>API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AA92BC5D-085A-423C-B103-41E2290DD4F5}"/>
              </a:ext>
            </a:extLst>
          </p:cNvPr>
          <p:cNvSpPr txBox="1">
            <a:spLocks/>
          </p:cNvSpPr>
          <p:nvPr/>
        </p:nvSpPr>
        <p:spPr>
          <a:xfrm>
            <a:off x="1659731" y="3428999"/>
            <a:ext cx="3238500" cy="4921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v-SE" sz="2300" b="1">
                <a:solidFill>
                  <a:srgbClr val="6C63FF"/>
                </a:solidFill>
              </a:rPr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1845073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7B3A58E-42C1-4F31-B1C2-4837FB236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err="1"/>
              <a:t>We</a:t>
            </a:r>
            <a:r>
              <a:rPr lang="sv-SE"/>
              <a:t> brainstormed a </a:t>
            </a:r>
            <a:r>
              <a:rPr lang="sv-SE" err="1"/>
              <a:t>lot</a:t>
            </a:r>
            <a:r>
              <a:rPr lang="sv-SE"/>
              <a:t> </a:t>
            </a:r>
            <a:r>
              <a:rPr lang="sv-SE" err="1"/>
              <a:t>of</a:t>
            </a:r>
            <a:r>
              <a:rPr lang="sv-SE"/>
              <a:t> </a:t>
            </a:r>
            <a:r>
              <a:rPr lang="sv-SE" err="1"/>
              <a:t>ideas</a:t>
            </a:r>
            <a:r>
              <a:rPr lang="sv-SE"/>
              <a:t>…</a:t>
            </a:r>
            <a:br>
              <a:rPr lang="sv-SE"/>
            </a:br>
            <a:r>
              <a:rPr lang="sv-SE" sz="2400" err="1"/>
              <a:t>but</a:t>
            </a:r>
            <a:r>
              <a:rPr lang="sv-SE" sz="2400"/>
              <a:t> </a:t>
            </a:r>
            <a:r>
              <a:rPr lang="sv-SE" sz="2400" err="1"/>
              <a:t>we</a:t>
            </a:r>
            <a:r>
              <a:rPr lang="sv-SE" sz="2400"/>
              <a:t> </a:t>
            </a:r>
            <a:r>
              <a:rPr lang="sv-SE" sz="2400" err="1"/>
              <a:t>then</a:t>
            </a:r>
            <a:r>
              <a:rPr lang="sv-SE" sz="2400"/>
              <a:t> </a:t>
            </a:r>
            <a:r>
              <a:rPr lang="sv-SE" sz="2400" err="1"/>
              <a:t>realized</a:t>
            </a:r>
            <a:r>
              <a:rPr lang="sv-SE" sz="2400"/>
              <a:t> a </a:t>
            </a:r>
            <a:r>
              <a:rPr lang="sv-SE" sz="2400" err="1"/>
              <a:t>lot</a:t>
            </a:r>
            <a:r>
              <a:rPr lang="sv-SE" sz="2400"/>
              <a:t> </a:t>
            </a:r>
            <a:r>
              <a:rPr lang="sv-SE" sz="2400" err="1"/>
              <a:t>of</a:t>
            </a:r>
            <a:r>
              <a:rPr lang="sv-SE" sz="2400"/>
              <a:t> problems…</a:t>
            </a:r>
            <a:endParaRPr lang="en-US" sz="2400"/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53FAD558-D28D-4F2D-93B2-7124D279AD2A}"/>
              </a:ext>
            </a:extLst>
          </p:cNvPr>
          <p:cNvSpPr/>
          <p:nvPr/>
        </p:nvSpPr>
        <p:spPr>
          <a:xfrm>
            <a:off x="1336040" y="4013200"/>
            <a:ext cx="2270760" cy="1960880"/>
          </a:xfrm>
          <a:prstGeom prst="rect">
            <a:avLst/>
          </a:prstGeom>
          <a:ln>
            <a:solidFill>
              <a:srgbClr val="6C63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r>
              <a:rPr lang="en-US"/>
              <a:t>Health care data is not available in a standardized way</a:t>
            </a:r>
          </a:p>
          <a:p>
            <a:pPr algn="ctr"/>
            <a:endParaRPr lang="en-US"/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C88A870A-BC96-4DDD-A726-5B692114D5A7}"/>
              </a:ext>
            </a:extLst>
          </p:cNvPr>
          <p:cNvSpPr/>
          <p:nvPr/>
        </p:nvSpPr>
        <p:spPr>
          <a:xfrm>
            <a:off x="3782060" y="4013200"/>
            <a:ext cx="2270760" cy="1960880"/>
          </a:xfrm>
          <a:prstGeom prst="rect">
            <a:avLst/>
          </a:prstGeom>
          <a:ln>
            <a:solidFill>
              <a:srgbClr val="6C63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r>
              <a:rPr lang="en-US"/>
              <a:t>Long care queues due to lack of healthcare personnel </a:t>
            </a:r>
          </a:p>
          <a:p>
            <a:pPr algn="ctr"/>
            <a:endParaRPr lang="en-US"/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F1B0CCC2-3F84-4400-B5CE-DBCBDEA72D04}"/>
              </a:ext>
            </a:extLst>
          </p:cNvPr>
          <p:cNvSpPr/>
          <p:nvPr/>
        </p:nvSpPr>
        <p:spPr>
          <a:xfrm>
            <a:off x="1336040" y="1871504"/>
            <a:ext cx="2270760" cy="1960880"/>
          </a:xfrm>
          <a:prstGeom prst="rect">
            <a:avLst/>
          </a:prstGeom>
          <a:ln>
            <a:solidFill>
              <a:srgbClr val="6C63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  <a:p>
            <a:pPr algn="ctr"/>
            <a:endParaRPr lang="en-US"/>
          </a:p>
          <a:p>
            <a:pPr algn="ctr"/>
            <a:r>
              <a:rPr lang="en-US"/>
              <a:t>Unnecessary load on the care system</a:t>
            </a:r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AACB3E52-E3EC-4123-A89C-157FDF941853}"/>
              </a:ext>
            </a:extLst>
          </p:cNvPr>
          <p:cNvSpPr/>
          <p:nvPr/>
        </p:nvSpPr>
        <p:spPr>
          <a:xfrm>
            <a:off x="3799840" y="1871504"/>
            <a:ext cx="2270760" cy="1960880"/>
          </a:xfrm>
          <a:prstGeom prst="rect">
            <a:avLst/>
          </a:prstGeom>
          <a:ln>
            <a:solidFill>
              <a:srgbClr val="6C63FF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r>
              <a:rPr lang="en-US"/>
              <a:t>Unacceptable work environment for healthcare personnel</a:t>
            </a:r>
          </a:p>
          <a:p>
            <a:pPr algn="ctr"/>
            <a:endParaRPr lang="en-US"/>
          </a:p>
        </p:txBody>
      </p:sp>
      <p:pic>
        <p:nvPicPr>
          <p:cNvPr id="8" name="Bildobjekt 7">
            <a:extLst>
              <a:ext uri="{FF2B5EF4-FFF2-40B4-BE49-F238E27FC236}">
                <a16:creationId xmlns:a16="http://schemas.microsoft.com/office/drawing/2014/main" id="{1FC39AF2-BF4C-4BB4-978D-EC1FE38C5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2471" y="2454568"/>
            <a:ext cx="3883489" cy="2755631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265C1DD9-287A-4527-9438-9A03A7641F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93126" y="2107308"/>
            <a:ext cx="694519" cy="694519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B3385CD8-E265-416D-BE5C-CC82352C30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128434" y="2107308"/>
            <a:ext cx="685971" cy="685971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0C8BFB4D-EBAA-46D8-A9EA-2BDD4DB62DD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089626" y="4201480"/>
            <a:ext cx="763585" cy="763585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3DA2996B-4B29-455C-A713-6EC10884E87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560252" y="4226084"/>
            <a:ext cx="714375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377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537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9273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5">
            <a:extLst>
              <a:ext uri="{FF2B5EF4-FFF2-40B4-BE49-F238E27FC236}">
                <a16:creationId xmlns:a16="http://schemas.microsoft.com/office/drawing/2014/main" id="{CF685364-AD00-462F-9E99-34819B0B7D88}"/>
              </a:ext>
            </a:extLst>
          </p:cNvPr>
          <p:cNvSpPr/>
          <p:nvPr/>
        </p:nvSpPr>
        <p:spPr>
          <a:xfrm>
            <a:off x="1193165" y="2954010"/>
            <a:ext cx="4211320" cy="2186146"/>
          </a:xfrm>
          <a:prstGeom prst="rect">
            <a:avLst/>
          </a:prstGeom>
          <a:ln>
            <a:solidFill>
              <a:srgbClr val="6C63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  <a:p>
            <a:pPr algn="ctr"/>
            <a:endParaRPr lang="en-US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63239B53-653D-47E2-8B0D-33AC6B021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is it time to change it now? </a:t>
            </a:r>
          </a:p>
        </p:txBody>
      </p:sp>
      <p:pic>
        <p:nvPicPr>
          <p:cNvPr id="5" name="Platshållare för innehåll 4">
            <a:extLst>
              <a:ext uri="{FF2B5EF4-FFF2-40B4-BE49-F238E27FC236}">
                <a16:creationId xmlns:a16="http://schemas.microsoft.com/office/drawing/2014/main" id="{2C3A4D41-9A3F-4FC3-8357-B57ACA447C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prstClr val="black"/>
              <a:srgbClr val="6C63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2" y="1690688"/>
            <a:ext cx="4450078" cy="4274856"/>
          </a:xfrm>
        </p:spPr>
      </p:pic>
      <p:sp>
        <p:nvSpPr>
          <p:cNvPr id="6" name="textruta 5">
            <a:extLst>
              <a:ext uri="{FF2B5EF4-FFF2-40B4-BE49-F238E27FC236}">
                <a16:creationId xmlns:a16="http://schemas.microsoft.com/office/drawing/2014/main" id="{856C6739-FFE2-41E5-AC20-EE79826BA1FE}"/>
              </a:ext>
            </a:extLst>
          </p:cNvPr>
          <p:cNvSpPr txBox="1"/>
          <p:nvPr/>
        </p:nvSpPr>
        <p:spPr>
          <a:xfrm>
            <a:off x="1193165" y="3169920"/>
            <a:ext cx="42113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It has already been solved in another industry.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Due to customer demand and regulation (PSD2) this has been fixed in the financial industry.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To be able to achieve the UN sustainability goal about…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436A1F-46F4-4B8A-BEA9-F3B60A5363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154" y="5232828"/>
            <a:ext cx="4261481" cy="701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886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F4D03-5478-4CBF-B797-4DF296820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Open</a:t>
            </a:r>
            <a:r>
              <a:rPr lang="sv-SE" dirty="0"/>
              <a:t> Health </a:t>
            </a:r>
            <a:r>
              <a:rPr lang="sv-SE" dirty="0" err="1"/>
              <a:t>Platform</a:t>
            </a:r>
            <a:r>
              <a:rPr lang="sv-SE" dirty="0"/>
              <a:t> </a:t>
            </a:r>
          </a:p>
        </p:txBody>
      </p:sp>
      <p:pic>
        <p:nvPicPr>
          <p:cNvPr id="5" name="Bild 4">
            <a:extLst>
              <a:ext uri="{FF2B5EF4-FFF2-40B4-BE49-F238E27FC236}">
                <a16:creationId xmlns:a16="http://schemas.microsoft.com/office/drawing/2014/main" id="{9D7728D2-705F-400B-A42E-5D2E420EFA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3428" y="3728719"/>
            <a:ext cx="3674871" cy="2242185"/>
          </a:xfrm>
          <a:prstGeom prst="rect">
            <a:avLst/>
          </a:prstGeom>
        </p:spPr>
      </p:pic>
      <p:pic>
        <p:nvPicPr>
          <p:cNvPr id="7" name="Bildobjekt 6">
            <a:extLst>
              <a:ext uri="{FF2B5EF4-FFF2-40B4-BE49-F238E27FC236}">
                <a16:creationId xmlns:a16="http://schemas.microsoft.com/office/drawing/2014/main" id="{CECC4F32-59AA-49FE-BD4E-7FFFD289C7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8" y="3728719"/>
            <a:ext cx="3370609" cy="2327517"/>
          </a:xfrm>
          <a:prstGeom prst="rect">
            <a:avLst/>
          </a:prstGeom>
        </p:spPr>
      </p:pic>
      <p:pic>
        <p:nvPicPr>
          <p:cNvPr id="9" name="Bildobjekt 8">
            <a:extLst>
              <a:ext uri="{FF2B5EF4-FFF2-40B4-BE49-F238E27FC236}">
                <a16:creationId xmlns:a16="http://schemas.microsoft.com/office/drawing/2014/main" id="{6B6F573C-301C-42C2-9299-23EE85FC2B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5245" y="3595194"/>
            <a:ext cx="3593817" cy="2519680"/>
          </a:xfrm>
          <a:prstGeom prst="rect">
            <a:avLst/>
          </a:prstGeom>
        </p:spPr>
      </p:pic>
      <p:sp>
        <p:nvSpPr>
          <p:cNvPr id="10" name="Rektangel 9">
            <a:extLst>
              <a:ext uri="{FF2B5EF4-FFF2-40B4-BE49-F238E27FC236}">
                <a16:creationId xmlns:a16="http://schemas.microsoft.com/office/drawing/2014/main" id="{9E9B13E7-ECAB-42EE-8F9B-D533F7242CAC}"/>
              </a:ext>
            </a:extLst>
          </p:cNvPr>
          <p:cNvSpPr/>
          <p:nvPr/>
        </p:nvSpPr>
        <p:spPr>
          <a:xfrm>
            <a:off x="8712622" y="2613336"/>
            <a:ext cx="2759711" cy="64633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dirty="0"/>
              <a:t>Allow for better preventive &amp; personalized health care.</a:t>
            </a:r>
          </a:p>
        </p:txBody>
      </p:sp>
      <p:sp>
        <p:nvSpPr>
          <p:cNvPr id="11" name="Rektangel 10">
            <a:extLst>
              <a:ext uri="{FF2B5EF4-FFF2-40B4-BE49-F238E27FC236}">
                <a16:creationId xmlns:a16="http://schemas.microsoft.com/office/drawing/2014/main" id="{59FDB94A-A504-40A0-9679-55D5E2F9AA91}"/>
              </a:ext>
            </a:extLst>
          </p:cNvPr>
          <p:cNvSpPr/>
          <p:nvPr/>
        </p:nvSpPr>
        <p:spPr>
          <a:xfrm>
            <a:off x="4842227" y="2462637"/>
            <a:ext cx="2759711" cy="1200329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sv-SE" dirty="0"/>
              <a:t>M</a:t>
            </a:r>
            <a:r>
              <a:rPr lang="en-US" dirty="0" err="1"/>
              <a:t>ake</a:t>
            </a:r>
            <a:r>
              <a:rPr lang="en-US" dirty="0"/>
              <a:t> the data available for innovation by third parties with the consent of the individual.</a:t>
            </a:r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F184B346-2414-4B3F-9A97-4A72DA07D13F}"/>
              </a:ext>
            </a:extLst>
          </p:cNvPr>
          <p:cNvSpPr/>
          <p:nvPr/>
        </p:nvSpPr>
        <p:spPr>
          <a:xfrm>
            <a:off x="680653" y="2461625"/>
            <a:ext cx="3017587" cy="64633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sv-SE" dirty="0" err="1"/>
              <a:t>Put</a:t>
            </a:r>
            <a:r>
              <a:rPr lang="sv-SE" dirty="0"/>
              <a:t> the </a:t>
            </a:r>
            <a:r>
              <a:rPr lang="sv-SE" dirty="0" err="1"/>
              <a:t>health</a:t>
            </a:r>
            <a:r>
              <a:rPr lang="sv-SE" dirty="0"/>
              <a:t> data in </a:t>
            </a:r>
            <a:r>
              <a:rPr lang="sv-SE" dirty="0" err="1"/>
              <a:t>control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the </a:t>
            </a:r>
            <a:r>
              <a:rPr lang="sv-SE" dirty="0" err="1"/>
              <a:t>individuals</a:t>
            </a:r>
            <a:r>
              <a:rPr lang="sv-SE" dirty="0"/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22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10147F3FF646048A2AC11B2E44D3DBB" ma:contentTypeVersion="8" ma:contentTypeDescription="Create a new document." ma:contentTypeScope="" ma:versionID="261edc6e74333807f7927903a914a1cb">
  <xsd:schema xmlns:xsd="http://www.w3.org/2001/XMLSchema" xmlns:xs="http://www.w3.org/2001/XMLSchema" xmlns:p="http://schemas.microsoft.com/office/2006/metadata/properties" xmlns:ns3="f16c91b9-14f3-43bb-a895-f93d50b2eb9b" targetNamespace="http://schemas.microsoft.com/office/2006/metadata/properties" ma:root="true" ma:fieldsID="34d25639ee90705e34c0ef9c0b87d224" ns3:_="">
    <xsd:import namespace="f16c91b9-14f3-43bb-a895-f93d50b2eb9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Tag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6c91b9-14f3-43bb-a895-f93d50b2eb9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1" nillable="true" ma:displayName="Location" ma:internalName="MediaServiceLocatio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2145BFB-32B6-41DC-B7FE-AFDC0D422A3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498291F-05FA-4FEE-9704-C174854DB2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16c91b9-14f3-43bb-a895-f93d50b2eb9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556A8D5-35D1-4409-9D25-41A1265DE9F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OPEN HEALTH</vt:lpstr>
      <vt:lpstr>We brainstormed a lot of ideas… but we then realized a lot of problems…</vt:lpstr>
      <vt:lpstr>PowerPoint Presentation</vt:lpstr>
      <vt:lpstr>PowerPoint Presentation</vt:lpstr>
      <vt:lpstr>Why is it time to change it now? </vt:lpstr>
      <vt:lpstr>Open Health Platform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Tink of healthcare</dc:title>
  <dc:creator>Gustaf Hård af Segerstad</dc:creator>
  <cp:revision>69</cp:revision>
  <dcterms:created xsi:type="dcterms:W3CDTF">2019-09-17T13:22:44Z</dcterms:created>
  <dcterms:modified xsi:type="dcterms:W3CDTF">2019-09-17T16:22:15Z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fef85ea-3e38-424b-a536-85f7ca35fb6d_Enabled">
    <vt:lpwstr>True</vt:lpwstr>
  </property>
  <property fmtid="{D5CDD505-2E9C-101B-9397-08002B2CF9AE}" pid="3" name="MSIP_Label_2fef85ea-3e38-424b-a536-85f7ca35fb6d_SiteId">
    <vt:lpwstr>40cc2915-e283-4a27-9471-6bdd7ca4c6e1</vt:lpwstr>
  </property>
  <property fmtid="{D5CDD505-2E9C-101B-9397-08002B2CF9AE}" pid="4" name="MSIP_Label_2fef85ea-3e38-424b-a536-85f7ca35fb6d_Owner">
    <vt:lpwstr>Gustaf.Hard.af.Segerstad@evry.com</vt:lpwstr>
  </property>
  <property fmtid="{D5CDD505-2E9C-101B-9397-08002B2CF9AE}" pid="5" name="MSIP_Label_2fef85ea-3e38-424b-a536-85f7ca35fb6d_SetDate">
    <vt:lpwstr>2019-09-17T14:41:51.3252278Z</vt:lpwstr>
  </property>
  <property fmtid="{D5CDD505-2E9C-101B-9397-08002B2CF9AE}" pid="6" name="MSIP_Label_2fef85ea-3e38-424b-a536-85f7ca35fb6d_Name">
    <vt:lpwstr>Internal</vt:lpwstr>
  </property>
  <property fmtid="{D5CDD505-2E9C-101B-9397-08002B2CF9AE}" pid="7" name="MSIP_Label_2fef85ea-3e38-424b-a536-85f7ca35fb6d_Application">
    <vt:lpwstr>Microsoft Azure Information Protection</vt:lpwstr>
  </property>
  <property fmtid="{D5CDD505-2E9C-101B-9397-08002B2CF9AE}" pid="8" name="MSIP_Label_2fef85ea-3e38-424b-a536-85f7ca35fb6d_ActionId">
    <vt:lpwstr>238ad835-35df-4717-92f0-5d88cab022cb</vt:lpwstr>
  </property>
  <property fmtid="{D5CDD505-2E9C-101B-9397-08002B2CF9AE}" pid="9" name="MSIP_Label_2fef85ea-3e38-424b-a536-85f7ca35fb6d_Extended_MSFT_Method">
    <vt:lpwstr>Automatic</vt:lpwstr>
  </property>
  <property fmtid="{D5CDD505-2E9C-101B-9397-08002B2CF9AE}" pid="10" name="Sensitivity">
    <vt:lpwstr>Internal</vt:lpwstr>
  </property>
  <property fmtid="{D5CDD505-2E9C-101B-9397-08002B2CF9AE}" pid="11" name="ContentTypeId">
    <vt:lpwstr>0x010100E10147F3FF646048A2AC11B2E44D3DBB</vt:lpwstr>
  </property>
</Properties>
</file>