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83" r:id="rId4"/>
    <p:sldId id="286" r:id="rId5"/>
    <p:sldId id="289" r:id="rId6"/>
    <p:sldId id="290" r:id="rId7"/>
    <p:sldId id="284" r:id="rId8"/>
    <p:sldId id="288" r:id="rId9"/>
    <p:sldId id="287" r:id="rId10"/>
    <p:sldId id="29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7F10037-1DB2-40B3-9B1E-DD803ED88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dirty="0" err="1"/>
              <a:t>Final</a:t>
            </a:r>
            <a:r>
              <a:rPr lang="it-IT" sz="6000" dirty="0"/>
              <a:t> Project Presentation</a:t>
            </a:r>
            <a:r>
              <a:rPr lang="it-IT" dirty="0"/>
              <a:t>		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41D4D3F5-FEB1-433F-AF54-107922D97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Identifying document topics using the Wikipedia category network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F16B7D-55AC-4DB5-BE2A-9AE83509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977916-7B02-402D-B7F5-DD27D700676D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</p:spTree>
    <p:extLst>
      <p:ext uri="{BB962C8B-B14F-4D97-AF65-F5344CB8AC3E}">
        <p14:creationId xmlns:p14="http://schemas.microsoft.com/office/powerpoint/2010/main" val="57028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8A3EE-1101-4297-BEE5-4A4BDECB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581A5-EA15-4F36-BA62-B55991FF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- </a:t>
            </a:r>
            <a:r>
              <a:rPr lang="en-US" dirty="0"/>
              <a:t>Identifying document topics using the Wikipedia category network by Peter </a:t>
            </a:r>
            <a:r>
              <a:rPr lang="en-US" dirty="0" err="1"/>
              <a:t>Schonhofen</a:t>
            </a:r>
            <a:endParaRPr lang="en-US" dirty="0"/>
          </a:p>
          <a:p>
            <a:r>
              <a:rPr lang="en-US" dirty="0"/>
              <a:t>- Python Library used: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numpy</a:t>
            </a:r>
            <a:r>
              <a:rPr lang="en-US" dirty="0"/>
              <a:t> 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015433-FA20-4E02-9CB8-FBE4D867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336364-E46D-4FB2-B0F9-35A079F16808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CF46AE-D3EA-4DB0-8010-D04B796B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8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91F0BE8E-FB76-4A29-AF2E-A9F5BBD2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50" y="734974"/>
            <a:ext cx="10058400" cy="3566160"/>
          </a:xfrm>
        </p:spPr>
        <p:txBody>
          <a:bodyPr>
            <a:normAutofit/>
          </a:bodyPr>
          <a:lstStyle/>
          <a:p>
            <a:r>
              <a:rPr lang="it-IT" sz="6000" dirty="0"/>
              <a:t>Thank you for </a:t>
            </a:r>
            <a:r>
              <a:rPr lang="it-IT" sz="6000" dirty="0" err="1"/>
              <a:t>your</a:t>
            </a:r>
            <a:r>
              <a:rPr lang="it-IT" sz="6000" dirty="0"/>
              <a:t> </a:t>
            </a:r>
            <a:r>
              <a:rPr lang="it-IT" sz="6000" dirty="0" err="1"/>
              <a:t>attention</a:t>
            </a:r>
            <a:r>
              <a:rPr lang="it-IT" sz="6000" dirty="0"/>
              <a:t>!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17EEB5F3-4206-4D91-985B-6A950217A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D843626-B899-4372-A9F5-02F5FC5C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8DD1D1-1413-47FD-9795-F1017FAE1C6E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E543C5-339C-4560-8AC1-E486A4BD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E8BAB-C15D-4025-AD29-4DA42622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team: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30513B-70D6-4BB8-A108-C0AE92AC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b="1" dirty="0" err="1"/>
              <a:t>Name</a:t>
            </a:r>
            <a:r>
              <a:rPr lang="it-IT" dirty="0"/>
              <a:t>: ESA</a:t>
            </a:r>
          </a:p>
          <a:p>
            <a:endParaRPr lang="it-IT" dirty="0"/>
          </a:p>
          <a:p>
            <a:r>
              <a:rPr lang="it-IT" b="1" dirty="0" err="1"/>
              <a:t>Members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Luca Carbone</a:t>
            </a:r>
          </a:p>
          <a:p>
            <a:r>
              <a:rPr lang="it-IT" dirty="0"/>
              <a:t>Federico Boarelli</a:t>
            </a:r>
          </a:p>
          <a:p>
            <a:r>
              <a:rPr lang="it-IT" dirty="0"/>
              <a:t>Marco Cuoci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2D54C5-5686-4A22-BBD8-DF92F161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E8D793-847C-40B2-A076-BF272390EC6D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9CDFF10-10DA-459A-8714-CA933627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BD4351-DDE8-49B3-9719-200D1C7E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paper</a:t>
            </a:r>
            <a:r>
              <a:rPr lang="it-IT" dirty="0"/>
              <a:t>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2E46F5-E308-4392-8F99-1537E85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b="1" dirty="0" err="1"/>
              <a:t>Name</a:t>
            </a:r>
            <a:r>
              <a:rPr lang="it-IT" dirty="0"/>
              <a:t>: </a:t>
            </a:r>
            <a:r>
              <a:rPr lang="en-US" dirty="0"/>
              <a:t>Identifying document topics using the Wikipedia category network</a:t>
            </a:r>
          </a:p>
          <a:p>
            <a:r>
              <a:rPr lang="en-US" b="1" dirty="0"/>
              <a:t>Goal</a:t>
            </a:r>
            <a:r>
              <a:rPr lang="en-US" dirty="0"/>
              <a:t>: Categorize documents from non Wikipedia corpus with the category belonging to the     Wikipedia’s articles</a:t>
            </a:r>
          </a:p>
          <a:p>
            <a:r>
              <a:rPr lang="en-US" b="1" dirty="0"/>
              <a:t>Corpora used</a:t>
            </a:r>
            <a:r>
              <a:rPr lang="en-US" dirty="0"/>
              <a:t>: entire Wikipedia Corpus (dated 2006, one million articles) and </a:t>
            </a:r>
            <a:r>
              <a:rPr lang="it-IT" dirty="0"/>
              <a:t>20 Newsgroups</a:t>
            </a:r>
          </a:p>
          <a:p>
            <a:r>
              <a:rPr lang="it-IT" dirty="0"/>
              <a:t>and RCV1 [10]</a:t>
            </a:r>
            <a:r>
              <a:rPr lang="en-US" dirty="0"/>
              <a:t> </a:t>
            </a:r>
          </a:p>
          <a:p>
            <a:r>
              <a:rPr lang="en-US" b="1" dirty="0"/>
              <a:t>Operations implemented</a:t>
            </a:r>
            <a:r>
              <a:rPr lang="en-US" dirty="0"/>
              <a:t>: preparation of the Wikipedia corpus following some assumptions (as example, excluding categories with two few (5 &lt;) or to much (&gt; 5000) inside). Confrontation with the other corpora, returning the corresponding Wikipedia’s categories for each document belonging to them.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187A1C-3DF2-445A-B495-199D7DA8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D5361E-67A4-411C-BF76-E720FA5D133C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78D3E8B-7BF6-4683-A877-80ABC12A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67FFECD4-2FAB-419F-95BF-19D784619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 err="1"/>
              <a:t>Implementation</a:t>
            </a:r>
            <a:endParaRPr lang="it-IT" sz="6600" dirty="0"/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5B8DBB35-FF4A-4A3B-AB80-0169B1B96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595327-D78C-455F-972E-ABA77F68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0B70EDE-19AB-46A2-A5DC-C06CE2277331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985782-1716-41A0-9E43-B686C489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8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9FF04-6693-42AF-9085-BBCCA2E2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Building the random Wikipedia Corpus</a:t>
            </a:r>
          </a:p>
        </p:txBody>
      </p:sp>
      <p:pic>
        <p:nvPicPr>
          <p:cNvPr id="8" name="Segnaposto contenuto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10845AB-31D6-419E-962D-CE806B751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39758"/>
            <a:ext cx="5410200" cy="3302000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F576B4D-3436-46B7-AAB8-9664961F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BD7F1F-3629-4A56-B68C-0937E01B5A44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B1F4F8-6B18-423A-A395-C7B563EC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1E3A83-ABC4-4253-8E5D-E1F14AFE1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96" y="2681803"/>
            <a:ext cx="2776467" cy="17103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66F954A-C13E-45A5-A09F-2C237F865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480" y="3648273"/>
            <a:ext cx="2053883" cy="68497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1B0BB1-F13D-4E29-AAF9-C205B73BD0C5}"/>
              </a:ext>
            </a:extLst>
          </p:cNvPr>
          <p:cNvSpPr txBox="1"/>
          <p:nvPr/>
        </p:nvSpPr>
        <p:spPr>
          <a:xfrm>
            <a:off x="3713871" y="4493624"/>
            <a:ext cx="254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Random </a:t>
            </a:r>
            <a:r>
              <a:rPr lang="it-IT" sz="1600" dirty="0" err="1"/>
              <a:t>Selection</a:t>
            </a:r>
            <a:r>
              <a:rPr lang="it-IT" sz="1600" dirty="0"/>
              <a:t> Query</a:t>
            </a:r>
          </a:p>
          <a:p>
            <a:r>
              <a:rPr lang="it-IT" sz="1600" dirty="0"/>
              <a:t>           with SPARQL</a:t>
            </a:r>
          </a:p>
        </p:txBody>
      </p:sp>
    </p:spTree>
    <p:extLst>
      <p:ext uri="{BB962C8B-B14F-4D97-AF65-F5344CB8AC3E}">
        <p14:creationId xmlns:p14="http://schemas.microsoft.com/office/powerpoint/2010/main" val="26860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AA1B69-794D-4192-9B71-30D0D74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20 Newsgroup corpus </a:t>
            </a:r>
            <a:r>
              <a:rPr lang="it-IT" sz="4400" dirty="0" err="1"/>
              <a:t>analysis</a:t>
            </a:r>
            <a:endParaRPr lang="it-IT" sz="44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91B6A1C-0DE0-424E-8E45-4DD7BEAA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77" y="2580959"/>
            <a:ext cx="2539682" cy="2539682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6731F58-DA05-4DF1-AC3B-B32357EB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63BC49-449D-420A-B580-23548C205193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D317229-8372-4340-A5E3-15121CDDD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0C0780F-1B96-4123-8578-A04CE3BC28EA}"/>
              </a:ext>
            </a:extLst>
          </p:cNvPr>
          <p:cNvSpPr txBox="1"/>
          <p:nvPr/>
        </p:nvSpPr>
        <p:spPr>
          <a:xfrm>
            <a:off x="5669279" y="2580959"/>
            <a:ext cx="72167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document to </a:t>
            </a:r>
            <a:r>
              <a:rPr lang="it-IT" dirty="0" err="1"/>
              <a:t>analyze</a:t>
            </a:r>
            <a:r>
              <a:rPr lang="it-IT" dirty="0"/>
              <a:t>:</a:t>
            </a:r>
          </a:p>
          <a:p>
            <a:r>
              <a:rPr lang="it-IT" dirty="0"/>
              <a:t>-    </a:t>
            </a:r>
            <a:r>
              <a:rPr lang="it-IT" dirty="0" err="1"/>
              <a:t>Regex</a:t>
            </a:r>
            <a:r>
              <a:rPr lang="it-IT" dirty="0"/>
              <a:t>, </a:t>
            </a:r>
            <a:r>
              <a:rPr lang="it-IT" dirty="0" err="1"/>
              <a:t>stemming</a:t>
            </a:r>
            <a:r>
              <a:rPr lang="it-IT" dirty="0"/>
              <a:t>, </a:t>
            </a:r>
            <a:r>
              <a:rPr lang="it-IT" dirty="0" err="1"/>
              <a:t>Vectorization</a:t>
            </a:r>
            <a:r>
              <a:rPr lang="it-IT" dirty="0"/>
              <a:t>, </a:t>
            </a:r>
            <a:r>
              <a:rPr lang="it-IT" dirty="0" err="1"/>
              <a:t>Tf</a:t>
            </a:r>
            <a:r>
              <a:rPr lang="it-IT" dirty="0"/>
              <a:t>/</a:t>
            </a:r>
            <a:r>
              <a:rPr lang="it-IT" dirty="0" err="1"/>
              <a:t>idf</a:t>
            </a:r>
            <a:r>
              <a:rPr lang="it-IT" dirty="0"/>
              <a:t>(</a:t>
            </a:r>
            <a:r>
              <a:rPr lang="it-IT" dirty="0" err="1"/>
              <a:t>category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i="1" dirty="0" err="1"/>
              <a:t>Categorization</a:t>
            </a:r>
            <a:r>
              <a:rPr lang="it-IT" dirty="0"/>
              <a:t> with Wikipedia Corpus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output to the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r>
              <a:rPr lang="it-IT" dirty="0" err="1"/>
              <a:t>Then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 err="1"/>
              <a:t>Print</a:t>
            </a:r>
            <a:r>
              <a:rPr lang="it-IT" dirty="0"/>
              <a:t> on file the </a:t>
            </a:r>
            <a:r>
              <a:rPr lang="it-IT" dirty="0" err="1"/>
              <a:t>result</a:t>
            </a: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  <a:p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over </a:t>
            </a:r>
            <a:r>
              <a:rPr lang="it-IT" dirty="0" err="1"/>
              <a:t>categorization</a:t>
            </a:r>
            <a:r>
              <a:rPr lang="it-IT" dirty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/>
              <a:t>Soft </a:t>
            </a:r>
            <a:r>
              <a:rPr lang="it-IT" dirty="0" err="1"/>
              <a:t>categorization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Hard </a:t>
            </a:r>
            <a:r>
              <a:rPr lang="it-IT" dirty="0" err="1"/>
              <a:t>categorization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68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FC794-7C5B-432A-970C-48025C93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658032-6E92-4151-85B6-F8F90B91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Idea</a:t>
            </a:r>
            <a:r>
              <a:rPr lang="it-IT" dirty="0"/>
              <a:t>: replica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 of the </a:t>
            </a:r>
            <a:r>
              <a:rPr lang="it-IT" dirty="0" err="1"/>
              <a:t>paper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b="1" dirty="0"/>
              <a:t>random</a:t>
            </a:r>
            <a:r>
              <a:rPr lang="it-IT" dirty="0"/>
              <a:t> subset of the </a:t>
            </a:r>
            <a:r>
              <a:rPr lang="it-IT" dirty="0" err="1"/>
              <a:t>Wikipedia’s</a:t>
            </a:r>
            <a:r>
              <a:rPr lang="it-IT" dirty="0"/>
              <a:t> Corpus (30k </a:t>
            </a:r>
            <a:r>
              <a:rPr lang="it-IT" dirty="0" err="1"/>
              <a:t>documents</a:t>
            </a:r>
            <a:r>
              <a:rPr lang="it-IT" dirty="0"/>
              <a:t>, more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computing </a:t>
            </a:r>
            <a:r>
              <a:rPr lang="it-IT" dirty="0" err="1"/>
              <a:t>expensive</a:t>
            </a:r>
            <a:r>
              <a:rPr lang="it-IT" dirty="0"/>
              <a:t>)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dbpedia</a:t>
            </a:r>
            <a:r>
              <a:rPr lang="it-IT" dirty="0"/>
              <a:t>. </a:t>
            </a:r>
            <a:r>
              <a:rPr lang="it-IT" dirty="0" err="1"/>
              <a:t>Confrontation</a:t>
            </a:r>
            <a:r>
              <a:rPr lang="it-IT" dirty="0"/>
              <a:t> with the 20 Newsgroups dataset (</a:t>
            </a:r>
            <a:r>
              <a:rPr lang="it-IT" dirty="0" err="1"/>
              <a:t>around</a:t>
            </a:r>
            <a:r>
              <a:rPr lang="it-IT" dirty="0"/>
              <a:t> 18k </a:t>
            </a:r>
            <a:r>
              <a:rPr lang="it-IT" dirty="0" err="1"/>
              <a:t>documents</a:t>
            </a:r>
            <a:r>
              <a:rPr lang="it-IT" dirty="0"/>
              <a:t>) </a:t>
            </a:r>
          </a:p>
          <a:p>
            <a:r>
              <a:rPr lang="it-IT" b="1" dirty="0"/>
              <a:t>Goal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demonstrate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in the </a:t>
            </a:r>
            <a:r>
              <a:rPr lang="it-IT" dirty="0" err="1"/>
              <a:t>paper</a:t>
            </a:r>
            <a:r>
              <a:rPr lang="it-IT" dirty="0"/>
              <a:t> with the 20 Newsgroup corpus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the new </a:t>
            </a:r>
            <a:r>
              <a:rPr lang="it-IT" dirty="0" err="1"/>
              <a:t>generated</a:t>
            </a:r>
            <a:r>
              <a:rPr lang="it-IT" dirty="0"/>
              <a:t> corpus from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Wikipedia’s</a:t>
            </a:r>
            <a:r>
              <a:rPr lang="it-IT" dirty="0"/>
              <a:t> one (</a:t>
            </a:r>
            <a:r>
              <a:rPr lang="it-IT" dirty="0" err="1"/>
              <a:t>twelve</a:t>
            </a:r>
            <a:r>
              <a:rPr lang="it-IT" dirty="0"/>
              <a:t>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newer</a:t>
            </a:r>
            <a:r>
              <a:rPr lang="it-IT" dirty="0"/>
              <a:t> and </a:t>
            </a:r>
            <a:r>
              <a:rPr lang="it-IT" dirty="0" err="1"/>
              <a:t>ten</a:t>
            </a:r>
            <a:r>
              <a:rPr lang="it-IT" dirty="0"/>
              <a:t> </a:t>
            </a:r>
            <a:r>
              <a:rPr lang="it-IT" dirty="0" err="1"/>
              <a:t>times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).</a:t>
            </a:r>
          </a:p>
          <a:p>
            <a:r>
              <a:rPr lang="it-IT" b="1" dirty="0" err="1"/>
              <a:t>Relaxing</a:t>
            </a:r>
            <a:r>
              <a:rPr lang="it-IT" b="1" dirty="0"/>
              <a:t> the </a:t>
            </a:r>
            <a:r>
              <a:rPr lang="it-IT" b="1" dirty="0" err="1"/>
              <a:t>costraints</a:t>
            </a:r>
            <a:r>
              <a:rPr lang="it-IT" dirty="0"/>
              <a:t>: Using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articles</a:t>
            </a:r>
            <a:r>
              <a:rPr lang="it-IT" dirty="0"/>
              <a:t> from Wikipedia </a:t>
            </a:r>
            <a:r>
              <a:rPr lang="it-IT" dirty="0" err="1"/>
              <a:t>we</a:t>
            </a:r>
            <a:r>
              <a:rPr lang="it-IT" dirty="0"/>
              <a:t> have to relax the </a:t>
            </a:r>
            <a:r>
              <a:rPr lang="it-IT" dirty="0" err="1"/>
              <a:t>costraint</a:t>
            </a:r>
            <a:r>
              <a:rPr lang="it-IT" dirty="0"/>
              <a:t> over the </a:t>
            </a:r>
            <a:r>
              <a:rPr lang="it-IT" dirty="0" err="1"/>
              <a:t>categories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mantain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range,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just 3166 </a:t>
            </a:r>
            <a:r>
              <a:rPr lang="it-IT" dirty="0" err="1"/>
              <a:t>categories</a:t>
            </a:r>
            <a:r>
              <a:rPr lang="it-IT" dirty="0"/>
              <a:t>. </a:t>
            </a:r>
            <a:r>
              <a:rPr lang="it-IT" dirty="0" err="1"/>
              <a:t>Removing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88k </a:t>
            </a:r>
            <a:r>
              <a:rPr lang="it-IT" dirty="0" err="1"/>
              <a:t>categories</a:t>
            </a:r>
            <a:r>
              <a:rPr lang="it-IT" dirty="0"/>
              <a:t>.</a:t>
            </a:r>
          </a:p>
          <a:p>
            <a:r>
              <a:rPr lang="it-IT" b="1" dirty="0" err="1"/>
              <a:t>Working</a:t>
            </a:r>
            <a:r>
              <a:rPr lang="it-IT" b="1" dirty="0"/>
              <a:t> </a:t>
            </a:r>
            <a:r>
              <a:rPr lang="it-IT" b="1" dirty="0" err="1"/>
              <a:t>strategy</a:t>
            </a:r>
            <a:r>
              <a:rPr lang="it-IT" dirty="0"/>
              <a:t>: The 20 Newsgroup corpus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paper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Wikipedia corpus </a:t>
            </a:r>
            <a:r>
              <a:rPr lang="it-IT" dirty="0" err="1"/>
              <a:t>following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steps of the </a:t>
            </a:r>
            <a:r>
              <a:rPr lang="it-IT" dirty="0" err="1"/>
              <a:t>paper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</a:t>
            </a:r>
            <a:r>
              <a:rPr lang="it-IT" dirty="0"/>
              <a:t> </a:t>
            </a:r>
            <a:r>
              <a:rPr lang="it-IT" dirty="0" err="1"/>
              <a:t>reproduce</a:t>
            </a:r>
            <a:r>
              <a:rPr lang="it-IT" dirty="0"/>
              <a:t> an </a:t>
            </a:r>
            <a:r>
              <a:rPr lang="it-IT" dirty="0" err="1"/>
              <a:t>equivalent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to the one of the </a:t>
            </a:r>
            <a:r>
              <a:rPr lang="it-IT" dirty="0" err="1"/>
              <a:t>paper</a:t>
            </a:r>
            <a:r>
              <a:rPr lang="it-IT" dirty="0"/>
              <a:t> to </a:t>
            </a:r>
            <a:r>
              <a:rPr lang="it-IT" dirty="0" err="1"/>
              <a:t>realize</a:t>
            </a:r>
            <a:r>
              <a:rPr lang="it-IT" dirty="0"/>
              <a:t> the corpora </a:t>
            </a:r>
            <a:r>
              <a:rPr lang="it-IT" dirty="0" err="1"/>
              <a:t>confrontation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C99900-2310-4D47-B7F1-A3CDCFC7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F7C5FB-67B8-4248-835B-9023B3C82738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B33416B-01E0-461A-B5D3-B8DA2C2F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DBAB7-7E7A-401F-88EE-A53DED10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 </a:t>
            </a:r>
            <a:r>
              <a:rPr lang="it-IT" dirty="0" err="1"/>
              <a:t>categorization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pic>
        <p:nvPicPr>
          <p:cNvPr id="8" name="Segnaposto contenuto 7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DC9E6A12-E309-4883-8C4E-EC3A57743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9354"/>
            <a:ext cx="5283200" cy="4000500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D47D36-FAD9-4C2F-B8E7-6B2B0CC2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391F9E-DBB3-4490-AF1D-67686C7A5F32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EFB772-5196-46A2-A59B-05A52739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7992BD-93FE-48B8-BB64-22EBA1C7A814}"/>
              </a:ext>
            </a:extLst>
          </p:cNvPr>
          <p:cNvSpPr txBox="1"/>
          <p:nvPr/>
        </p:nvSpPr>
        <p:spPr>
          <a:xfrm>
            <a:off x="6822834" y="2222695"/>
            <a:ext cx="496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No </a:t>
            </a:r>
            <a:r>
              <a:rPr lang="it-IT" dirty="0" err="1"/>
              <a:t>filter</a:t>
            </a:r>
            <a:r>
              <a:rPr lang="it-IT" dirty="0"/>
              <a:t> on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articles</a:t>
            </a:r>
            <a:r>
              <a:rPr lang="it-IT" dirty="0"/>
              <a:t> per </a:t>
            </a:r>
            <a:r>
              <a:rPr lang="it-IT" dirty="0" err="1"/>
              <a:t>category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No </a:t>
            </a:r>
            <a:r>
              <a:rPr lang="it-IT" dirty="0" err="1"/>
              <a:t>optimization</a:t>
            </a:r>
            <a:r>
              <a:rPr lang="it-IT" dirty="0"/>
              <a:t> of </a:t>
            </a:r>
            <a:r>
              <a:rPr lang="it-IT" dirty="0" err="1"/>
              <a:t>categories</a:t>
            </a:r>
            <a:r>
              <a:rPr lang="it-IT" dirty="0"/>
              <a:t> </a:t>
            </a:r>
            <a:r>
              <a:rPr lang="it-IT" dirty="0" err="1"/>
              <a:t>weights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B7CB2AE-A2A5-46AD-A7AE-49489B77F0E0}"/>
              </a:ext>
            </a:extLst>
          </p:cNvPr>
          <p:cNvSpPr txBox="1"/>
          <p:nvPr/>
        </p:nvSpPr>
        <p:spPr>
          <a:xfrm>
            <a:off x="6822833" y="3190771"/>
            <a:ext cx="4853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shows for </a:t>
            </a:r>
            <a:r>
              <a:rPr lang="it-IT" dirty="0" err="1"/>
              <a:t>each</a:t>
            </a:r>
            <a:r>
              <a:rPr lang="it-IT" dirty="0"/>
              <a:t> document some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and some </a:t>
            </a:r>
            <a:r>
              <a:rPr lang="it-IT" dirty="0" err="1"/>
              <a:t>widely</a:t>
            </a:r>
            <a:r>
              <a:rPr lang="it-IT" dirty="0"/>
              <a:t> </a:t>
            </a:r>
            <a:r>
              <a:rPr lang="it-IT" dirty="0" err="1"/>
              <a:t>diffused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in the first </a:t>
            </a:r>
            <a:r>
              <a:rPr lang="it-IT" dirty="0" err="1"/>
              <a:t>places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result</a:t>
            </a:r>
            <a:r>
              <a:rPr lang="it-IT" dirty="0"/>
              <a:t>  with a random </a:t>
            </a:r>
            <a:r>
              <a:rPr lang="it-IT" dirty="0" err="1"/>
              <a:t>generated</a:t>
            </a:r>
            <a:r>
              <a:rPr lang="it-IT" dirty="0"/>
              <a:t> Corpus from Wikipedia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reasonably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to </a:t>
            </a:r>
            <a:r>
              <a:rPr lang="it-IT" dirty="0" err="1"/>
              <a:t>result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with the </a:t>
            </a:r>
            <a:r>
              <a:rPr lang="it-IT" dirty="0" err="1"/>
              <a:t>whole</a:t>
            </a:r>
            <a:r>
              <a:rPr lang="it-IT" dirty="0"/>
              <a:t> 2006 </a:t>
            </a:r>
            <a:r>
              <a:rPr lang="it-IT" dirty="0" err="1"/>
              <a:t>Wikipedia’s</a:t>
            </a:r>
            <a:r>
              <a:rPr lang="it-IT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377913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692F3-E2C3-46E4-8ADD-1A0F086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 </a:t>
            </a:r>
            <a:r>
              <a:rPr lang="it-IT" dirty="0" err="1"/>
              <a:t>categorization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pic>
        <p:nvPicPr>
          <p:cNvPr id="8" name="Segnaposto contenuto 7" descr="Immagine che contiene testo, quotidiano&#10;&#10;Descrizione generata con affidabilità molto elevata">
            <a:extLst>
              <a:ext uri="{FF2B5EF4-FFF2-40B4-BE49-F238E27FC236}">
                <a16:creationId xmlns:a16="http://schemas.microsoft.com/office/drawing/2014/main" id="{770849BC-718D-452B-B826-DD4A3733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9354"/>
            <a:ext cx="4836571" cy="4022725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1413567-0D84-42C3-9D7A-EC2D766B9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499" y="5374090"/>
            <a:ext cx="787302" cy="92698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BE6E00-431C-47D3-B0A5-393DD693AF91}"/>
              </a:ext>
            </a:extLst>
          </p:cNvPr>
          <p:cNvSpPr txBox="1"/>
          <p:nvPr/>
        </p:nvSpPr>
        <p:spPr>
          <a:xfrm>
            <a:off x="77199" y="6453068"/>
            <a:ext cx="12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Web Information </a:t>
            </a:r>
            <a:r>
              <a:rPr lang="it-IT" dirty="0" err="1">
                <a:solidFill>
                  <a:schemeClr val="bg1"/>
                </a:solidFill>
              </a:rPr>
              <a:t>Retrieval</a:t>
            </a:r>
            <a:r>
              <a:rPr lang="it-IT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       A.A. 2017/2018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C29FA8-F3D2-426C-9C01-63712053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03" y="1007257"/>
            <a:ext cx="1529617" cy="6118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0314FBF-3CDD-48BA-8BB7-AD584F3BCFBB}"/>
              </a:ext>
            </a:extLst>
          </p:cNvPr>
          <p:cNvSpPr txBox="1"/>
          <p:nvPr/>
        </p:nvSpPr>
        <p:spPr>
          <a:xfrm>
            <a:off x="6258151" y="1965040"/>
            <a:ext cx="496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Filtering</a:t>
            </a:r>
            <a:r>
              <a:rPr lang="it-IT" dirty="0"/>
              <a:t> on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articles</a:t>
            </a:r>
            <a:r>
              <a:rPr lang="it-IT" dirty="0"/>
              <a:t> per </a:t>
            </a:r>
            <a:r>
              <a:rPr lang="it-IT" dirty="0" err="1"/>
              <a:t>category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Optimization</a:t>
            </a:r>
            <a:r>
              <a:rPr lang="it-IT" dirty="0"/>
              <a:t> of </a:t>
            </a:r>
            <a:r>
              <a:rPr lang="it-IT" dirty="0" err="1"/>
              <a:t>categories</a:t>
            </a:r>
            <a:r>
              <a:rPr lang="it-IT" dirty="0"/>
              <a:t> </a:t>
            </a:r>
            <a:r>
              <a:rPr lang="it-IT" dirty="0" err="1"/>
              <a:t>weights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Ambiguity</a:t>
            </a:r>
            <a:r>
              <a:rPr lang="it-IT" dirty="0"/>
              <a:t> on the </a:t>
            </a:r>
            <a:r>
              <a:rPr lang="it-IT" i="1" dirty="0" err="1"/>
              <a:t>Supporting</a:t>
            </a:r>
            <a:r>
              <a:rPr lang="it-IT" i="1" dirty="0"/>
              <a:t> </a:t>
            </a:r>
            <a:r>
              <a:rPr lang="it-IT" i="1" dirty="0" err="1"/>
              <a:t>words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70F80B3-4904-4C25-A0F5-3B5208156CAE}"/>
              </a:ext>
            </a:extLst>
          </p:cNvPr>
          <p:cNvSpPr txBox="1"/>
          <p:nvPr/>
        </p:nvSpPr>
        <p:spPr>
          <a:xfrm>
            <a:off x="6258151" y="3164142"/>
            <a:ext cx="485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The </a:t>
            </a:r>
            <a:r>
              <a:rPr lang="it-IT" sz="1600" dirty="0" err="1"/>
              <a:t>result</a:t>
            </a:r>
            <a:r>
              <a:rPr lang="it-IT" sz="1600" dirty="0"/>
              <a:t> shows for </a:t>
            </a:r>
            <a:r>
              <a:rPr lang="it-IT" sz="1600" dirty="0" err="1"/>
              <a:t>each</a:t>
            </a:r>
            <a:r>
              <a:rPr lang="it-IT" sz="1600" dirty="0"/>
              <a:t> document some </a:t>
            </a:r>
            <a:r>
              <a:rPr lang="it-IT" sz="1600" dirty="0" err="1"/>
              <a:t>related</a:t>
            </a:r>
            <a:r>
              <a:rPr lang="it-IT" sz="1600" dirty="0"/>
              <a:t> </a:t>
            </a:r>
            <a:r>
              <a:rPr lang="it-IT" sz="1600" dirty="0" err="1"/>
              <a:t>categories</a:t>
            </a:r>
            <a:r>
              <a:rPr lang="it-IT" sz="1600" dirty="0"/>
              <a:t>, reduce the </a:t>
            </a:r>
            <a:r>
              <a:rPr lang="it-IT" sz="1600" dirty="0" err="1"/>
              <a:t>weight</a:t>
            </a:r>
            <a:r>
              <a:rPr lang="it-IT" sz="1600" dirty="0"/>
              <a:t> of some </a:t>
            </a:r>
            <a:r>
              <a:rPr lang="it-IT" sz="1600" dirty="0" err="1"/>
              <a:t>widely</a:t>
            </a:r>
            <a:r>
              <a:rPr lang="it-IT" sz="1600" dirty="0"/>
              <a:t> </a:t>
            </a:r>
            <a:r>
              <a:rPr lang="it-IT" sz="1600" dirty="0" err="1"/>
              <a:t>used</a:t>
            </a:r>
            <a:r>
              <a:rPr lang="it-IT" sz="1600" dirty="0"/>
              <a:t> </a:t>
            </a:r>
            <a:r>
              <a:rPr lang="it-IT" sz="1600" dirty="0" err="1"/>
              <a:t>category</a:t>
            </a:r>
            <a:r>
              <a:rPr lang="it-IT" sz="1600" dirty="0"/>
              <a:t> but </a:t>
            </a:r>
            <a:r>
              <a:rPr lang="it-IT" sz="1600" dirty="0" err="1"/>
              <a:t>present</a:t>
            </a:r>
            <a:r>
              <a:rPr lang="it-IT" sz="1600" dirty="0"/>
              <a:t> </a:t>
            </a:r>
            <a:r>
              <a:rPr lang="it-IT" sz="1600" dirty="0" err="1"/>
              <a:t>unrelated</a:t>
            </a:r>
            <a:r>
              <a:rPr lang="it-IT" sz="1600" dirty="0"/>
              <a:t> </a:t>
            </a:r>
            <a:r>
              <a:rPr lang="it-IT" sz="1600" dirty="0" err="1"/>
              <a:t>categories</a:t>
            </a:r>
            <a:r>
              <a:rPr lang="it-IT" sz="1600" dirty="0"/>
              <a:t> with </a:t>
            </a:r>
            <a:r>
              <a:rPr lang="it-IT" sz="1600" dirty="0" err="1"/>
              <a:t>good</a:t>
            </a:r>
            <a:r>
              <a:rPr lang="it-IT" sz="1600" dirty="0"/>
              <a:t> </a:t>
            </a:r>
            <a:r>
              <a:rPr lang="it-IT" sz="1600" dirty="0" err="1"/>
              <a:t>average</a:t>
            </a:r>
            <a:r>
              <a:rPr lang="it-IT" sz="1600" dirty="0"/>
              <a:t>: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due to the </a:t>
            </a:r>
            <a:r>
              <a:rPr lang="it-IT" sz="1600" dirty="0" err="1"/>
              <a:t>lack</a:t>
            </a:r>
            <a:r>
              <a:rPr lang="it-IT" sz="1600" dirty="0"/>
              <a:t> of the </a:t>
            </a:r>
            <a:r>
              <a:rPr lang="it-IT" sz="1600" dirty="0" err="1"/>
              <a:t>whole</a:t>
            </a:r>
            <a:r>
              <a:rPr lang="it-IT" sz="1600" dirty="0"/>
              <a:t>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categories</a:t>
            </a:r>
            <a:r>
              <a:rPr lang="it-IT" sz="1600" dirty="0"/>
              <a:t> </a:t>
            </a:r>
            <a:r>
              <a:rPr lang="it-IT" sz="1600" dirty="0" err="1"/>
              <a:t>contained</a:t>
            </a:r>
            <a:r>
              <a:rPr lang="it-IT" sz="1600" dirty="0"/>
              <a:t> in the </a:t>
            </a:r>
            <a:r>
              <a:rPr lang="it-IT" sz="1600" dirty="0" err="1"/>
              <a:t>actual</a:t>
            </a:r>
            <a:r>
              <a:rPr lang="it-IT" sz="1600" dirty="0"/>
              <a:t> Wikipedia corpus (over 10M documents) and to a </a:t>
            </a:r>
            <a:r>
              <a:rPr lang="it-IT" sz="1600" dirty="0" err="1"/>
              <a:t>difficult</a:t>
            </a:r>
            <a:r>
              <a:rPr lang="it-IT" sz="1600" dirty="0"/>
              <a:t> </a:t>
            </a:r>
            <a:r>
              <a:rPr lang="it-IT" sz="1600" dirty="0" err="1"/>
              <a:t>interpretation</a:t>
            </a:r>
            <a:r>
              <a:rPr lang="it-IT" sz="1600" dirty="0"/>
              <a:t> over the </a:t>
            </a:r>
            <a:r>
              <a:rPr lang="it-IT" sz="1600" i="1" dirty="0" err="1"/>
              <a:t>Supporting</a:t>
            </a:r>
            <a:r>
              <a:rPr lang="it-IT" sz="1600" i="1" dirty="0"/>
              <a:t> word </a:t>
            </a:r>
            <a:r>
              <a:rPr lang="it-IT" sz="1600" dirty="0" err="1"/>
              <a:t>definition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The </a:t>
            </a:r>
            <a:r>
              <a:rPr lang="it-IT" sz="1600" dirty="0" err="1"/>
              <a:t>result</a:t>
            </a:r>
            <a:r>
              <a:rPr lang="it-IT" sz="1600" dirty="0"/>
              <a:t>  with a random </a:t>
            </a:r>
            <a:r>
              <a:rPr lang="it-IT" sz="1600" dirty="0" err="1"/>
              <a:t>generated</a:t>
            </a:r>
            <a:r>
              <a:rPr lang="it-IT" sz="1600" dirty="0"/>
              <a:t> Corpus from Wikipedia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reasonably</a:t>
            </a:r>
            <a:r>
              <a:rPr lang="it-IT" sz="1600" dirty="0"/>
              <a:t> </a:t>
            </a:r>
            <a:r>
              <a:rPr lang="it-IT" sz="1600" dirty="0" err="1"/>
              <a:t>near</a:t>
            </a:r>
            <a:r>
              <a:rPr lang="it-IT" sz="1600" dirty="0"/>
              <a:t> to </a:t>
            </a:r>
            <a:r>
              <a:rPr lang="it-IT" sz="1600" dirty="0" err="1"/>
              <a:t>result</a:t>
            </a:r>
            <a:r>
              <a:rPr lang="it-IT" sz="1600" dirty="0"/>
              <a:t> the </a:t>
            </a:r>
            <a:r>
              <a:rPr lang="it-IT" sz="1600" dirty="0" err="1"/>
              <a:t>result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with the </a:t>
            </a:r>
            <a:r>
              <a:rPr lang="it-IT" sz="1600" dirty="0" err="1"/>
              <a:t>whole</a:t>
            </a:r>
            <a:r>
              <a:rPr lang="it-IT" sz="1600" dirty="0"/>
              <a:t> 2006 </a:t>
            </a:r>
            <a:r>
              <a:rPr lang="it-IT" sz="1600" dirty="0" err="1"/>
              <a:t>Wikipedia’s</a:t>
            </a:r>
            <a:r>
              <a:rPr lang="it-IT" sz="1600" dirty="0"/>
              <a:t> Corpus due to the </a:t>
            </a:r>
            <a:r>
              <a:rPr lang="it-IT" sz="1600" dirty="0" err="1"/>
              <a:t>lack</a:t>
            </a:r>
            <a:r>
              <a:rPr lang="it-IT" sz="1600" dirty="0"/>
              <a:t> of </a:t>
            </a:r>
            <a:r>
              <a:rPr lang="it-IT" sz="1600" dirty="0" err="1"/>
              <a:t>informations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84058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731</TotalTime>
  <Words>640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Retrospettivo</vt:lpstr>
      <vt:lpstr>Final Project Presentation  </vt:lpstr>
      <vt:lpstr>The team:</vt:lpstr>
      <vt:lpstr>The paper: </vt:lpstr>
      <vt:lpstr>Implementation</vt:lpstr>
      <vt:lpstr>Building the random Wikipedia Corpus</vt:lpstr>
      <vt:lpstr>20 Newsgroup corpus analysis</vt:lpstr>
      <vt:lpstr>Our experiments:</vt:lpstr>
      <vt:lpstr>Soft categorization result</vt:lpstr>
      <vt:lpstr>Hard categorization result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Node-RED</dc:title>
  <dc:creator>Federico Boarelli</dc:creator>
  <cp:lastModifiedBy>Federico Boarelli</cp:lastModifiedBy>
  <cp:revision>75</cp:revision>
  <dcterms:created xsi:type="dcterms:W3CDTF">2017-03-08T15:08:47Z</dcterms:created>
  <dcterms:modified xsi:type="dcterms:W3CDTF">2018-06-17T17:06:29Z</dcterms:modified>
</cp:coreProperties>
</file>