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57" r:id="rId5"/>
    <p:sldId id="269" r:id="rId6"/>
    <p:sldId id="270" r:id="rId7"/>
    <p:sldId id="264" r:id="rId8"/>
    <p:sldId id="268" r:id="rId9"/>
    <p:sldId id="266" r:id="rId10"/>
    <p:sldId id="265" r:id="rId11"/>
    <p:sldId id="261" r:id="rId12"/>
    <p:sldId id="263" r:id="rId13"/>
    <p:sldId id="259" r:id="rId14"/>
    <p:sldId id="258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CEC42-8132-42AE-B160-D54F08C7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69AD2C-58FC-40E7-AE80-610E3866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0D49F-6AA9-449F-9F9A-F613E033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C30362-FF7F-45F4-A48B-294015C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C10B7-0CA7-414A-8F77-4CEEE4E3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41CDA-56BE-4C50-A410-DD0D8CEF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ECCAAD-1E03-43B1-BCAE-5E902925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15E3C-8CCF-4897-87D1-4AA162DE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73A25-3C8D-45C1-910B-A2134A92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9DDEA2-CE48-4331-AED7-CDFB791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521C5-1501-41B9-A834-694AFA71B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C7864D-0F1F-4918-B173-36AB22AC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AB194-ADAF-4D90-82E5-8141CBBA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E47F4-CDBE-423D-B499-D957300F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D9BCC-8BC8-4296-8391-907164E0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DD7A2-A930-4154-B2E3-06472AD9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60EB0-1CC1-4E34-B1F0-41E4D5D4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F554A-BAA7-4927-9757-3B61CF38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21C70-5DC6-4F75-A97F-06129111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D8FF7-C9DE-48D4-8671-B8AB7582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617C4-4473-4D12-BC73-F6B9012F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E303D-FCE1-4E93-A0B9-DDDFB24C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1CA50-4F01-4A5E-89A3-EEF94969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B62A1-DD8E-462A-B7B9-3F2CE03B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BD680-801D-4D77-889F-C6D8537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C169-EE26-40D4-834D-46F8F2F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13E66-85CC-4290-9D9A-92ED28DF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08C865-DB92-4553-9C71-5FF650F2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5A543E-A0BB-483F-8C21-44050A4B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997F23-1F03-41D5-A668-422BB0B8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55AF6-DDC9-4462-AF8C-F710DAB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3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F09B-09F7-4A4B-92EA-A9EA9E97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65480-D3EC-4D50-8988-1DF50C4D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486A9-2C59-47B6-BBA6-64BC0DF1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B63537-E44F-4A36-BEB9-A1CDB22B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9393DD-1EF0-42FF-8F4C-69CD1AB49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09968B-ADF7-460D-8FBB-AF049DB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AFCCB5-910D-4A4B-8980-B60F032E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CDDBB4-8936-4E23-8CF2-25574CBC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0DD15-4799-400E-89AB-653F7602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B8823B-1053-4F16-8AB0-777214A6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C1576C-4A39-4C99-BF9E-DEC497BF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D5861F-F3F0-426B-8DF9-B07E240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4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6DE519-0123-43DA-8FFB-1E9A65E0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20EE2A-CD0E-43EC-9B1B-03338EE3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A05C8-5FAE-4DD4-B586-AF26ECD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8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4A0D8-6ACE-4EBE-A56F-42D7491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15351-93D3-4650-91A3-C4740810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DD1BC-36DE-46F5-9CCC-167549F90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DA7D63-3DFF-4224-B961-9C063D8C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758AA-5735-4F1D-80EE-6DE91E8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647B6-7B53-4641-A053-962FF80A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2A756-5737-4C17-9FE0-81915ABE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6F5E-2B7E-4DB5-AE0E-BDC473D1E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21F9E3-B76D-4FA2-8B7D-4B114175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E6F80C-1A6B-49CB-9DCA-25B1BA28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84D5D2-0B42-4565-953F-9FC72339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D3925-CFB5-45AD-9CC4-4D006D47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FFED5-0A3C-4CD9-B284-0C17D60E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9D9FDD-AAEF-4BB6-908A-534CBB42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572FB-9048-42FC-8745-070E1915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564E-C6A2-4D7E-9300-D74B5F4FD89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254CE-5CD6-4322-B8BE-07A22CE1D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37701-D5D3-408C-866E-1C0AB898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3C77-CB1F-4448-B193-3AEBFC350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C056-75C6-47A6-BDD3-3E0E2244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48" y="2195362"/>
            <a:ext cx="11114903" cy="2467276"/>
          </a:xfrm>
        </p:spPr>
        <p:txBody>
          <a:bodyPr>
            <a:normAutofit fontScale="90000"/>
            <a:scene3d>
              <a:camera prst="perspectiveAbove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ru-R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rale-Regular"/>
                <a:cs typeface="Arial" panose="020B0604020202020204" pitchFamily="34" charset="0"/>
              </a:rPr>
              <a:t>Краткое ознакомление с основными проектами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DE571-15F8-4FC1-BD04-BF32E07A48EF}"/>
              </a:ext>
            </a:extLst>
          </p:cNvPr>
          <p:cNvSpPr txBox="1"/>
          <p:nvPr/>
        </p:nvSpPr>
        <p:spPr>
          <a:xfrm>
            <a:off x="3048514" y="4990240"/>
            <a:ext cx="6094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Kurale-Regular"/>
                <a:cs typeface="Kurale" panose="020B0600000000000000" pitchFamily="34" charset="0"/>
              </a:rPr>
              <a:t>Есть 2, скорее всего, самых интересных проекта, про которые я хотел бы рассказать</a:t>
            </a:r>
            <a:r>
              <a:rPr lang="en-US" dirty="0">
                <a:latin typeface="Kurale-Regular"/>
                <a:cs typeface="Kurale" panose="020B0600000000000000" pitchFamily="34" charset="0"/>
              </a:rPr>
              <a:t> (</a:t>
            </a:r>
            <a:r>
              <a:rPr lang="ru-RU" dirty="0">
                <a:latin typeface="Kurale-Regular"/>
                <a:cs typeface="Kurale" panose="020B0600000000000000" pitchFamily="34" charset="0"/>
              </a:rPr>
              <a:t>долго думал, какой сделать заглавным</a:t>
            </a:r>
            <a:r>
              <a:rPr lang="en-US" dirty="0">
                <a:latin typeface="Kurale-Regular"/>
                <a:cs typeface="Kurale" panose="020B0600000000000000" pitchFamily="34" charset="0"/>
              </a:rPr>
              <a:t>)</a:t>
            </a:r>
            <a:r>
              <a:rPr lang="ru-RU" dirty="0">
                <a:latin typeface="Kurale-Regular"/>
                <a:cs typeface="Kurale" panose="020B06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81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CF16D-FD1F-490C-86D0-4EC9C5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992" y="408374"/>
            <a:ext cx="5905956" cy="1325563"/>
          </a:xfrm>
        </p:spPr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23195-8DC6-4052-86DF-A9ED699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16" y="1825625"/>
            <a:ext cx="1025610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Генерация нескольких слоёв мазков по детализации</a:t>
            </a:r>
          </a:p>
          <a:p>
            <a:r>
              <a:rPr lang="ru-RU" dirty="0"/>
              <a:t>Быстрый пересчёт функции ошибки</a:t>
            </a:r>
          </a:p>
          <a:p>
            <a:r>
              <a:rPr lang="ru-RU" dirty="0"/>
              <a:t>Улучшить разделение на цветовые зоны</a:t>
            </a:r>
          </a:p>
          <a:p>
            <a:r>
              <a:rPr lang="ru-RU" dirty="0"/>
              <a:t>Научиться считать градиенты функции ошибки по параметрам для использования</a:t>
            </a:r>
          </a:p>
          <a:p>
            <a:r>
              <a:rPr lang="ru-RU" dirty="0"/>
              <a:t>Модуль для комплексной оценки качества оптимизационных алгоритмов</a:t>
            </a:r>
          </a:p>
          <a:p>
            <a:r>
              <a:rPr lang="ru-RU" dirty="0"/>
              <a:t>Улучшить контроль уровня разнообразия геномов ГА</a:t>
            </a:r>
          </a:p>
          <a:p>
            <a:r>
              <a:rPr lang="ru-RU" dirty="0"/>
              <a:t>Перенести графические вычисления на видеокарту, где это целесообразно</a:t>
            </a:r>
          </a:p>
        </p:txBody>
      </p:sp>
    </p:spTree>
    <p:extLst>
      <p:ext uri="{BB962C8B-B14F-4D97-AF65-F5344CB8AC3E}">
        <p14:creationId xmlns:p14="http://schemas.microsoft.com/office/powerpoint/2010/main" val="170158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C056-75C6-47A6-BDD3-3E0E22444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Kurale-Regular"/>
              </a:rPr>
              <a:t>Математический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34D9A-0E63-4AE2-A1AA-8FAEC1447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моим данным, боту из приёмной комиссии пока</a:t>
            </a:r>
            <a:r>
              <a:rPr lang="en-US" dirty="0"/>
              <a:t> </a:t>
            </a:r>
            <a:r>
              <a:rPr lang="ru-RU" dirty="0"/>
              <a:t>не писали, поэтому я сейчас, с Вашего позволения, быстро продемонстрирую его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0371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61627-E956-4FC0-8A4B-DF1382A6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бота на функциях из таблицы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70ED2C0-B6BA-475F-A5CE-B02ECE0B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268E-473D-4908-BDE0-06EECD9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Schaffer function N. 4: ✔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0646A-E958-4E3A-B828-187F768B6470}"/>
              </a:ext>
            </a:extLst>
          </p:cNvPr>
          <p:cNvSpPr txBox="1"/>
          <p:nvPr/>
        </p:nvSpPr>
        <p:spPr>
          <a:xfrm>
            <a:off x="9514786" y="3239045"/>
            <a:ext cx="2247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x : 0,</a:t>
            </a:r>
            <a:br>
              <a:rPr lang="ru-RU" dirty="0"/>
            </a:br>
            <a:r>
              <a:rPr lang="ru-RU" dirty="0"/>
              <a:t>y : -1.25313</a:t>
            </a:r>
            <a:br>
              <a:rPr lang="ru-RU" dirty="0"/>
            </a:br>
            <a:r>
              <a:rPr lang="en-US" dirty="0"/>
              <a:t>f(x, y): </a:t>
            </a:r>
            <a:r>
              <a:rPr lang="ru-RU" dirty="0"/>
              <a:t>0.2925</a:t>
            </a:r>
            <a:r>
              <a:rPr lang="en-US" dirty="0"/>
              <a:t>79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F956AD9-F79C-44BD-8536-95B49BA0A534}"/>
              </a:ext>
            </a:extLst>
          </p:cNvPr>
          <p:cNvCxnSpPr>
            <a:cxnSpLocks/>
          </p:cNvCxnSpPr>
          <p:nvPr/>
        </p:nvCxnSpPr>
        <p:spPr>
          <a:xfrm>
            <a:off x="8320298" y="3780655"/>
            <a:ext cx="1330328" cy="1055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C6159BF-D6B5-44A2-84E8-60224168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9359" y="4218526"/>
            <a:ext cx="2485596" cy="2438991"/>
          </a:xfrm>
          <a:prstGeom prst="rect">
            <a:avLst/>
          </a:prstGeo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86053FEB-D2A4-4334-BB3D-B7FC587C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950533"/>
            <a:ext cx="5024739" cy="39074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2E0C3-FFC1-4C3B-AB96-477DA962002F}"/>
              </a:ext>
            </a:extLst>
          </p:cNvPr>
          <p:cNvSpPr txBox="1"/>
          <p:nvPr/>
        </p:nvSpPr>
        <p:spPr>
          <a:xfrm>
            <a:off x="4758897" y="2823547"/>
            <a:ext cx="3989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optimize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-cos(x)cos(y)(exp(-((x-pi)^2 + (y-pi)^2)))</a:t>
            </a:r>
          </a:p>
          <a:p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for</a:t>
            </a:r>
            <a:r>
              <a:rPr lang="es-ES" dirty="0"/>
              <a:t> x </a:t>
            </a:r>
            <a:r>
              <a:rPr lang="es-ES" u="sng" dirty="0"/>
              <a:t>in</a:t>
            </a:r>
            <a:r>
              <a:rPr lang="es-ES" dirty="0"/>
              <a:t> [-100; 100], y </a:t>
            </a:r>
            <a:r>
              <a:rPr lang="es-ES" u="sng" dirty="0"/>
              <a:t>in</a:t>
            </a:r>
            <a:r>
              <a:rPr lang="es-ES" dirty="0"/>
              <a:t> [-100; 100]</a:t>
            </a:r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minorant</a:t>
            </a:r>
            <a:r>
              <a:rPr lang="es-ES" dirty="0"/>
              <a:t> -100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CCFA6F-8F6E-4A4D-A79B-44EC1ECB5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699" y="1354993"/>
            <a:ext cx="6792097" cy="12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268E-473D-4908-BDE0-06EECD9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Eggholder</a:t>
            </a:r>
            <a:r>
              <a:rPr lang="en-GB" dirty="0"/>
              <a:t> function: ✔</a:t>
            </a:r>
            <a:endParaRPr lang="ru-RU" dirty="0"/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E59155CB-096D-422B-873A-08A767E2F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287"/>
            <a:ext cx="10515600" cy="110218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2BAD49-D047-4BBC-87C6-996BD72B9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" y="2737022"/>
            <a:ext cx="48768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2E0C3-FFC1-4C3B-AB96-477DA962002F}"/>
              </a:ext>
            </a:extLst>
          </p:cNvPr>
          <p:cNvSpPr txBox="1"/>
          <p:nvPr/>
        </p:nvSpPr>
        <p:spPr>
          <a:xfrm>
            <a:off x="4758897" y="2823547"/>
            <a:ext cx="39896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optimize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-(y + 47) * sin(sqrt(abs( x/2 + (y + 47) )))</a:t>
            </a:r>
            <a:br>
              <a:rPr lang="es-ES" dirty="0"/>
            </a:br>
            <a:r>
              <a:rPr lang="es-ES" dirty="0"/>
              <a:t>- x sin(sqrt(abs( x - (y + 47) )))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for</a:t>
            </a:r>
            <a:r>
              <a:rPr lang="es-ES" dirty="0"/>
              <a:t> x </a:t>
            </a:r>
            <a:r>
              <a:rPr lang="es-ES" u="sng" dirty="0"/>
              <a:t>in</a:t>
            </a:r>
            <a:r>
              <a:rPr lang="es-ES" dirty="0"/>
              <a:t> [-512, 512], y </a:t>
            </a:r>
            <a:r>
              <a:rPr lang="es-ES" u="sng" dirty="0"/>
              <a:t>in</a:t>
            </a:r>
            <a:r>
              <a:rPr lang="es-ES" dirty="0"/>
              <a:t> [-512, 512]</a:t>
            </a:r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minorant</a:t>
            </a:r>
            <a:r>
              <a:rPr lang="es-ES" dirty="0"/>
              <a:t> -10000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0646A-E958-4E3A-B828-187F768B6470}"/>
              </a:ext>
            </a:extLst>
          </p:cNvPr>
          <p:cNvSpPr txBox="1"/>
          <p:nvPr/>
        </p:nvSpPr>
        <p:spPr>
          <a:xfrm>
            <a:off x="9347885" y="3569797"/>
            <a:ext cx="2247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x : 522.161,</a:t>
            </a:r>
            <a:br>
              <a:rPr lang="ru-RU" dirty="0"/>
            </a:br>
            <a:r>
              <a:rPr lang="ru-RU" dirty="0"/>
              <a:t>y : 413.316</a:t>
            </a:r>
            <a:r>
              <a:rPr lang="en-US" dirty="0"/>
              <a:t>,</a:t>
            </a:r>
            <a:br>
              <a:rPr lang="ru-RU" dirty="0"/>
            </a:br>
            <a:r>
              <a:rPr lang="en-US" dirty="0"/>
              <a:t>f(x, y)</a:t>
            </a:r>
            <a:r>
              <a:rPr lang="ru-RU" dirty="0"/>
              <a:t>: -976.911000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F956AD9-F79C-44BD-8536-95B49BA0A53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029830" y="4031462"/>
            <a:ext cx="1318055" cy="64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C6159BF-D6B5-44A2-84E8-602241685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9359" y="4218526"/>
            <a:ext cx="2485596" cy="24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9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268E-473D-4908-BDE0-06EECD9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Easom</a:t>
            </a:r>
            <a:r>
              <a:rPr lang="en-US" dirty="0"/>
              <a:t> </a:t>
            </a:r>
            <a:r>
              <a:rPr lang="en-GB" dirty="0"/>
              <a:t>function: ✔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2E0C3-FFC1-4C3B-AB96-477DA962002F}"/>
              </a:ext>
            </a:extLst>
          </p:cNvPr>
          <p:cNvSpPr txBox="1"/>
          <p:nvPr/>
        </p:nvSpPr>
        <p:spPr>
          <a:xfrm>
            <a:off x="4758897" y="2823547"/>
            <a:ext cx="39896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optimize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0.5 + (cos(sin(abs(x^2 - y^2)))^2 - 0.5) / (1 + 0.001(x^2 + y^2))^2</a:t>
            </a:r>
            <a:endParaRPr lang="ru-RU" dirty="0"/>
          </a:p>
          <a:p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for</a:t>
            </a:r>
            <a:r>
              <a:rPr lang="es-ES" dirty="0"/>
              <a:t> x </a:t>
            </a:r>
            <a:r>
              <a:rPr lang="es-ES" u="sng" dirty="0"/>
              <a:t>in</a:t>
            </a:r>
            <a:r>
              <a:rPr lang="es-ES" dirty="0"/>
              <a:t> [-100; 100], y </a:t>
            </a:r>
            <a:r>
              <a:rPr lang="es-ES" u="sng" dirty="0"/>
              <a:t>in</a:t>
            </a:r>
            <a:r>
              <a:rPr lang="es-ES" dirty="0"/>
              <a:t> [-100; 100]</a:t>
            </a:r>
            <a:br>
              <a:rPr lang="es-ES" dirty="0"/>
            </a:br>
            <a:r>
              <a:rPr lang="es-ES" dirty="0"/>
              <a:t>| </a:t>
            </a:r>
            <a:r>
              <a:rPr lang="es-ES" u="sng" dirty="0"/>
              <a:t>minorant</a:t>
            </a:r>
            <a:r>
              <a:rPr lang="es-ES" dirty="0"/>
              <a:t> -100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0646A-E958-4E3A-B828-187F768B6470}"/>
              </a:ext>
            </a:extLst>
          </p:cNvPr>
          <p:cNvSpPr txBox="1"/>
          <p:nvPr/>
        </p:nvSpPr>
        <p:spPr>
          <a:xfrm>
            <a:off x="9360241" y="3569797"/>
            <a:ext cx="2247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: 3.14159,</a:t>
            </a:r>
          </a:p>
          <a:p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: 3.14159,</a:t>
            </a:r>
          </a:p>
          <a:p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f(x, y) = -1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F956AD9-F79C-44BD-8536-95B49BA0A534}"/>
              </a:ext>
            </a:extLst>
          </p:cNvPr>
          <p:cNvCxnSpPr>
            <a:cxnSpLocks/>
          </p:cNvCxnSpPr>
          <p:nvPr/>
        </p:nvCxnSpPr>
        <p:spPr>
          <a:xfrm flipV="1">
            <a:off x="8128769" y="3710227"/>
            <a:ext cx="1318055" cy="642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C6159BF-D6B5-44A2-84E8-60224168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9359" y="4218526"/>
            <a:ext cx="2485596" cy="2438991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2658C7B-6053-405B-A647-99B0D7394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6098" y="1423361"/>
            <a:ext cx="10515600" cy="1003236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12964E-1C43-4E40-865B-269DF30C0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962"/>
            <a:ext cx="4599328" cy="34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CF16D-FD1F-490C-86D0-4EC9C5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097" y="488693"/>
            <a:ext cx="1655805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Kurale-Regular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23195-8DC6-4052-86DF-A9ED699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08" y="2421044"/>
            <a:ext cx="11110784" cy="201591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Kurale-Regular"/>
              </a:rPr>
              <a:t>Рассказать про оптимизатор комбинации мазков</a:t>
            </a:r>
          </a:p>
          <a:p>
            <a:r>
              <a:rPr lang="ru-RU" sz="3600" dirty="0">
                <a:latin typeface="Kurale-Regular"/>
              </a:rPr>
              <a:t>Быстро показать функционал </a:t>
            </a:r>
            <a:r>
              <a:rPr lang="ru-RU" sz="3600" dirty="0" err="1">
                <a:latin typeface="Kurale-Regular"/>
              </a:rPr>
              <a:t>МатБота</a:t>
            </a:r>
            <a:endParaRPr lang="ru-RU" sz="3600" dirty="0">
              <a:latin typeface="Kurale-Regular"/>
            </a:endParaRPr>
          </a:p>
          <a:p>
            <a:r>
              <a:rPr lang="ru-RU" sz="3600" dirty="0">
                <a:latin typeface="Kurale-Regular"/>
              </a:rPr>
              <a:t>Рассказать об алгоритме </a:t>
            </a:r>
            <a:r>
              <a:rPr lang="ru-RU" sz="3600" dirty="0" err="1">
                <a:latin typeface="Kurale-Regular"/>
              </a:rPr>
              <a:t>МатБота</a:t>
            </a:r>
            <a:endParaRPr lang="ru-RU" sz="3600" dirty="0">
              <a:latin typeface="Kural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19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C056-75C6-47A6-BDD3-3E0E22444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Kurale-Regular"/>
              </a:rPr>
              <a:t>Оптимизатор комбинации мазков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34D9A-0E63-4AE2-A1AA-8FAEC1447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Kurale-Regular"/>
                <a:cs typeface="Kurale" panose="020B0600000000000000" pitchFamily="34" charset="0"/>
              </a:rPr>
              <a:t>Есть много интересных моментов, их всех сложно обсудить…</a:t>
            </a:r>
          </a:p>
          <a:p>
            <a:r>
              <a:rPr lang="ru-RU" dirty="0">
                <a:latin typeface="Kurale-Regular"/>
                <a:cs typeface="Kurale" panose="020B0600000000000000" pitchFamily="34" charset="0"/>
              </a:rPr>
              <a:t>Сконцентрируемся на главном</a:t>
            </a:r>
          </a:p>
        </p:txBody>
      </p:sp>
    </p:spTree>
    <p:extLst>
      <p:ext uri="{BB962C8B-B14F-4D97-AF65-F5344CB8AC3E}">
        <p14:creationId xmlns:p14="http://schemas.microsoft.com/office/powerpoint/2010/main" val="185366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61627-E956-4FC0-8A4B-DF1382A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19" y="365125"/>
            <a:ext cx="11444416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Kurale-Regular"/>
              </a:rPr>
              <a:t>Задача: найти комбинацию мазков для робота-художника по растровому изображению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AC5D9E1-8551-4974-A5EF-E6ACA7FA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t="16686" b="16012"/>
          <a:stretch/>
        </p:blipFill>
        <p:spPr>
          <a:xfrm>
            <a:off x="4087147" y="2570203"/>
            <a:ext cx="4351338" cy="292855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52AC9F-895B-4675-998D-4DDCEAFF0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1" y="1822621"/>
            <a:ext cx="3407645" cy="4421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263426-1FF1-4E3A-BB67-B57F1FB0D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89" y="1822621"/>
            <a:ext cx="3407646" cy="4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61627-E956-4FC0-8A4B-DF1382A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3" y="173595"/>
            <a:ext cx="118933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Kurale-Regular"/>
              </a:rPr>
              <a:t>A robotic system for interpreting images into painted artwork (by Carlos Aguilar</a:t>
            </a:r>
            <a:r>
              <a:rPr lang="ru-RU" dirty="0">
                <a:latin typeface="Kurale-Regular"/>
              </a:rPr>
              <a:t> </a:t>
            </a:r>
            <a:r>
              <a:rPr lang="en-US" dirty="0">
                <a:latin typeface="Kurale-Regular"/>
              </a:rPr>
              <a:t>&amp;&amp; Hod Lipson)</a:t>
            </a:r>
            <a:endParaRPr lang="ru-RU" dirty="0">
              <a:latin typeface="Kurale-Regular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AC5D9E1-8551-4974-A5EF-E6ACA7FA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t="16686" b="16012"/>
          <a:stretch/>
        </p:blipFill>
        <p:spPr>
          <a:xfrm>
            <a:off x="3920331" y="3777582"/>
            <a:ext cx="4351338" cy="81554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A8EAF5-9884-4D5E-8D57-AA5AAD186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00" y="2031018"/>
            <a:ext cx="3253049" cy="4308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1A4AC5-1A04-40A2-8FEE-4E301749F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1" y="2055729"/>
            <a:ext cx="3253050" cy="42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61627-E956-4FC0-8A4B-DF1382A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3" y="173595"/>
            <a:ext cx="118933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Kurale-Regular"/>
              </a:rPr>
              <a:t>Artistic Style in Robotic Painting (by </a:t>
            </a:r>
            <a:r>
              <a:rPr lang="en-US" dirty="0" err="1">
                <a:latin typeface="Kurale-Regular"/>
              </a:rPr>
              <a:t>Ardavan</a:t>
            </a:r>
            <a:r>
              <a:rPr lang="en-US" dirty="0">
                <a:latin typeface="Kurale-Regular"/>
              </a:rPr>
              <a:t> </a:t>
            </a:r>
            <a:r>
              <a:rPr lang="en-US" dirty="0" err="1">
                <a:latin typeface="Kurale-Regular"/>
              </a:rPr>
              <a:t>Bidgoli</a:t>
            </a:r>
            <a:r>
              <a:rPr lang="en-US" dirty="0">
                <a:latin typeface="Kurale-Regular"/>
              </a:rPr>
              <a:t>, Manuel </a:t>
            </a:r>
            <a:r>
              <a:rPr lang="en-US" dirty="0" err="1">
                <a:latin typeface="Kurale-Regular"/>
              </a:rPr>
              <a:t>Ladron</a:t>
            </a:r>
            <a:r>
              <a:rPr lang="en-US" dirty="0">
                <a:latin typeface="Kurale-Regular"/>
              </a:rPr>
              <a:t> De Guevara,</a:t>
            </a:r>
            <a:r>
              <a:rPr lang="ru-RU" dirty="0">
                <a:latin typeface="Kurale-Regular"/>
              </a:rPr>
              <a:t> </a:t>
            </a:r>
            <a:r>
              <a:rPr lang="en-US" dirty="0" err="1">
                <a:latin typeface="Kurale-Regular"/>
              </a:rPr>
              <a:t>Cinnie</a:t>
            </a:r>
            <a:r>
              <a:rPr lang="en-US" dirty="0">
                <a:latin typeface="Kurale-Regular"/>
              </a:rPr>
              <a:t> </a:t>
            </a:r>
            <a:r>
              <a:rPr lang="en-US" dirty="0" err="1">
                <a:latin typeface="Kurale-Regular"/>
              </a:rPr>
              <a:t>Hsiung</a:t>
            </a:r>
            <a:r>
              <a:rPr lang="en-US" dirty="0">
                <a:latin typeface="Kurale-Regular"/>
              </a:rPr>
              <a:t>, Jean Oh, </a:t>
            </a:r>
            <a:r>
              <a:rPr lang="en-US" dirty="0" err="1">
                <a:latin typeface="Kurale-Regular"/>
              </a:rPr>
              <a:t>Eunsu</a:t>
            </a:r>
            <a:r>
              <a:rPr lang="en-US" dirty="0">
                <a:latin typeface="Kurale-Regular"/>
              </a:rPr>
              <a:t> Kang)</a:t>
            </a:r>
            <a:endParaRPr lang="ru-RU" dirty="0">
              <a:latin typeface="Kurale-Regula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05510-A938-47A5-B247-FB91AAC9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" y="2335425"/>
            <a:ext cx="3503142" cy="35031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18464F-2CA9-4E7B-A809-B9A2B7F8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32" y="2335425"/>
            <a:ext cx="3503142" cy="3503142"/>
          </a:xfrm>
          <a:prstGeom prst="rect">
            <a:avLst/>
          </a:prstGeom>
        </p:spPr>
      </p:pic>
      <p:pic>
        <p:nvPicPr>
          <p:cNvPr id="13" name="Объект 10">
            <a:extLst>
              <a:ext uri="{FF2B5EF4-FFF2-40B4-BE49-F238E27FC236}">
                <a16:creationId xmlns:a16="http://schemas.microsoft.com/office/drawing/2014/main" id="{A5DF4A9A-580E-49DC-8255-CE28B210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t="16686" b="16012"/>
          <a:stretch/>
        </p:blipFill>
        <p:spPr>
          <a:xfrm>
            <a:off x="4008037" y="3726467"/>
            <a:ext cx="4040002" cy="721058"/>
          </a:xfrm>
        </p:spPr>
      </p:pic>
    </p:spTree>
    <p:extLst>
      <p:ext uri="{BB962C8B-B14F-4D97-AF65-F5344CB8AC3E}">
        <p14:creationId xmlns:p14="http://schemas.microsoft.com/office/powerpoint/2010/main" val="316725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CF16D-FD1F-490C-86D0-4EC9C5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14" y="365125"/>
            <a:ext cx="10892481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Kurale-Regular"/>
              </a:rPr>
              <a:t>Для решения задачи использовались соединённые алгоритмы оптимизации, обвязанные многими другими алгоритмами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23195-8DC6-4052-86DF-A9ED699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80" y="2116823"/>
            <a:ext cx="1041148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Kurale-Regular"/>
              </a:rPr>
              <a:t>Модификация операций ГА (корректировка размеров и кривизны, скрещивание, мутации) </a:t>
            </a:r>
          </a:p>
          <a:p>
            <a:r>
              <a:rPr lang="ru-RU" dirty="0">
                <a:latin typeface="Kurale-Regular"/>
              </a:rPr>
              <a:t>Эффективное распределение вычислительных ресурсов</a:t>
            </a:r>
          </a:p>
          <a:p>
            <a:r>
              <a:rPr lang="ru-RU" dirty="0">
                <a:latin typeface="Kurale-Regular"/>
              </a:rPr>
              <a:t>Регуляция скорости сходимости</a:t>
            </a:r>
          </a:p>
          <a:p>
            <a:r>
              <a:rPr lang="ru-RU" dirty="0">
                <a:latin typeface="Kurale-Regular"/>
              </a:rPr>
              <a:t>Перенос вычислений на видеокарту</a:t>
            </a:r>
            <a:endParaRPr lang="en-US" dirty="0">
              <a:latin typeface="Kurale-Regular"/>
            </a:endParaRPr>
          </a:p>
          <a:p>
            <a:r>
              <a:rPr lang="ru-RU" dirty="0">
                <a:latin typeface="Kurale-Regular"/>
              </a:rPr>
              <a:t>Социальное неравенство среди зон</a:t>
            </a:r>
            <a:endParaRPr lang="en-US" dirty="0">
              <a:latin typeface="Kurale-Regular"/>
            </a:endParaRPr>
          </a:p>
          <a:p>
            <a:r>
              <a:rPr lang="ru-RU" dirty="0">
                <a:latin typeface="Kurale-Regular"/>
              </a:rPr>
              <a:t>Слои детализации</a:t>
            </a:r>
          </a:p>
          <a:p>
            <a:r>
              <a:rPr lang="ru-RU" dirty="0">
                <a:latin typeface="Kurale-Regular"/>
              </a:rPr>
              <a:t>Обведение границ</a:t>
            </a:r>
          </a:p>
          <a:p>
            <a:r>
              <a:rPr lang="ru-RU" dirty="0">
                <a:latin typeface="Kurale-Regular"/>
              </a:rPr>
              <a:t>Оптимальный порядок отрисовки мазков</a:t>
            </a:r>
            <a:endParaRPr lang="en-US" dirty="0">
              <a:latin typeface="Kurale-Regular"/>
            </a:endParaRPr>
          </a:p>
          <a:p>
            <a:r>
              <a:rPr lang="ru-RU" dirty="0">
                <a:latin typeface="Kurale-Regular"/>
              </a:rPr>
              <a:t>Сжатие цветовой палитры</a:t>
            </a:r>
          </a:p>
        </p:txBody>
      </p:sp>
    </p:spTree>
    <p:extLst>
      <p:ext uri="{BB962C8B-B14F-4D97-AF65-F5344CB8AC3E}">
        <p14:creationId xmlns:p14="http://schemas.microsoft.com/office/powerpoint/2010/main" val="31750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D7E9A-790C-4147-A64C-240E9451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аспекты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8C79C-90FB-46EB-A82A-A04079CB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3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CF16D-FD1F-490C-86D0-4EC9C5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12" y="365125"/>
            <a:ext cx="10411485" cy="1325563"/>
          </a:xfrm>
        </p:spPr>
        <p:txBody>
          <a:bodyPr>
            <a:normAutofit/>
          </a:bodyPr>
          <a:lstStyle/>
          <a:p>
            <a:r>
              <a:rPr lang="ru-RU" dirty="0"/>
              <a:t>Параметры, которые регулируются в </a:t>
            </a:r>
            <a:r>
              <a:rPr lang="en-US" dirty="0" err="1"/>
              <a:t>stroke_constraining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23195-8DC6-4052-86DF-A9ED699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3629712"/>
            <a:ext cx="11022227" cy="1930829"/>
          </a:xfrm>
        </p:spPr>
        <p:txBody>
          <a:bodyPr>
            <a:normAutofit/>
          </a:bodyPr>
          <a:lstStyle/>
          <a:p>
            <a:pPr algn="l"/>
            <a:r>
              <a:rPr lang="ru-RU" sz="2400" b="0" i="0" u="none" strike="noStrike" baseline="0" dirty="0">
                <a:latin typeface="Kurale-Regular"/>
              </a:rPr>
              <a:t>Минимальные и максимальные высота и ширина </a:t>
            </a:r>
            <a:r>
              <a:rPr lang="ru-RU" sz="2400" b="0" i="0" u="none" strike="noStrike" baseline="0" dirty="0" err="1">
                <a:latin typeface="Kurale-Regular"/>
              </a:rPr>
              <a:t>bounding_box</a:t>
            </a:r>
            <a:r>
              <a:rPr lang="ru-RU" sz="2400" b="0" i="0" u="none" strike="noStrike" baseline="0" dirty="0">
                <a:latin typeface="Kurale-Regular"/>
              </a:rPr>
              <a:t>-а мазка</a:t>
            </a:r>
          </a:p>
          <a:p>
            <a:pPr algn="l"/>
            <a:r>
              <a:rPr lang="ru-RU" sz="2400" b="0" i="0" u="none" strike="noStrike" baseline="0" dirty="0">
                <a:latin typeface="Kurale-Regular"/>
              </a:rPr>
              <a:t>Минимальные и максимальные толщина и длина мазка</a:t>
            </a:r>
          </a:p>
          <a:p>
            <a:pPr algn="l"/>
            <a:r>
              <a:rPr lang="ru-RU" sz="2400" b="0" i="0" u="none" strike="noStrike" baseline="0" dirty="0" err="1">
                <a:latin typeface="Kurale-Regular"/>
              </a:rPr>
              <a:t>Всписываемость</a:t>
            </a:r>
            <a:r>
              <a:rPr lang="ru-RU" sz="2400" b="0" i="0" u="none" strike="noStrike" baseline="0" dirty="0">
                <a:latin typeface="Kurale-Regular"/>
              </a:rPr>
              <a:t> в изображение</a:t>
            </a:r>
          </a:p>
          <a:p>
            <a:pPr algn="l"/>
            <a:r>
              <a:rPr lang="ru-RU" sz="2400" b="0" i="0" u="none" strike="noStrike" baseline="0" dirty="0">
                <a:latin typeface="Kurale-Regular"/>
              </a:rPr>
              <a:t>Искривлённость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88914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514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Kurale-Regular</vt:lpstr>
      <vt:lpstr>Тема Office</vt:lpstr>
      <vt:lpstr>Краткое ознакомление с основными проектами</vt:lpstr>
      <vt:lpstr>План</vt:lpstr>
      <vt:lpstr>Оптимизатор комбинации мазков</vt:lpstr>
      <vt:lpstr>Задача: найти комбинацию мазков для робота-художника по растровому изображению</vt:lpstr>
      <vt:lpstr>A robotic system for interpreting images into painted artwork (by Carlos Aguilar &amp;&amp; Hod Lipson)</vt:lpstr>
      <vt:lpstr>Artistic Style in Robotic Painting (by Ardavan Bidgoli, Manuel Ladron De Guevara, Cinnie Hsiung, Jean Oh, Eunsu Kang)</vt:lpstr>
      <vt:lpstr>Для решения задачи использовались соединённые алгоритмы оптимизации, обвязанные многими другими алгоритмами</vt:lpstr>
      <vt:lpstr>Технические аспекты</vt:lpstr>
      <vt:lpstr>Параметры, которые регулируются в stroke_constraining</vt:lpstr>
      <vt:lpstr>Дальнейшее развитие</vt:lpstr>
      <vt:lpstr>Математический бот</vt:lpstr>
      <vt:lpstr>Тестирование бота на функциях из таблицы</vt:lpstr>
      <vt:lpstr>Schaffer function N. 4: ✔</vt:lpstr>
      <vt:lpstr>Eggholder function: ✔</vt:lpstr>
      <vt:lpstr>Easom function: 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Краткое ознакомление с основными проектами</dc:title>
  <dc:creator>Владимир Латыпов</dc:creator>
  <cp:lastModifiedBy>Владимир Латыпов</cp:lastModifiedBy>
  <cp:revision>24</cp:revision>
  <dcterms:created xsi:type="dcterms:W3CDTF">2021-08-02T14:17:31Z</dcterms:created>
  <dcterms:modified xsi:type="dcterms:W3CDTF">2021-08-02T20:08:05Z</dcterms:modified>
</cp:coreProperties>
</file>