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2" r:id="rId6"/>
    <p:sldId id="290" r:id="rId7"/>
    <p:sldId id="303" r:id="rId8"/>
    <p:sldId id="313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0" autoAdjust="0"/>
    <p:restoredTop sz="93595" autoAdjust="0"/>
  </p:normalViewPr>
  <p:slideViewPr>
    <p:cSldViewPr snapToGrid="0">
      <p:cViewPr varScale="1">
        <p:scale>
          <a:sx n="82" d="100"/>
          <a:sy n="82" d="100"/>
        </p:scale>
        <p:origin x="114" y="450"/>
      </p:cViewPr>
      <p:guideLst>
        <p:guide orient="horz" pos="1896"/>
        <p:guide orient="horz" pos="3504"/>
        <p:guide pos="3840"/>
      </p:guideLst>
    </p:cSldViewPr>
  </p:slideViewPr>
  <p:outlineViewPr>
    <p:cViewPr>
      <p:scale>
        <a:sx n="33" d="100"/>
        <a:sy n="33" d="100"/>
      </p:scale>
      <p:origin x="0" y="-22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3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636008"/>
            <a:ext cx="9144000" cy="1107959"/>
          </a:xfrm>
        </p:spPr>
        <p:txBody>
          <a:bodyPr anchor="b">
            <a:noAutofit/>
          </a:bodyPr>
          <a:lstStyle/>
          <a:p>
            <a:r>
              <a:rPr lang="en-US" sz="4000" dirty="0"/>
              <a:t>LOAN INTEREST RATE PREDICTION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" y="5742432"/>
            <a:ext cx="7953375" cy="457200"/>
          </a:xfrm>
        </p:spPr>
        <p:txBody>
          <a:bodyPr/>
          <a:lstStyle/>
          <a:p>
            <a:r>
              <a:rPr lang="en-US" dirty="0"/>
              <a:t>Dona Abdillah Ula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image of bar graphs">
            <a:extLst>
              <a:ext uri="{FF2B5EF4-FFF2-40B4-BE49-F238E27FC236}">
                <a16:creationId xmlns:a16="http://schemas.microsoft.com/office/drawing/2014/main" id="{B1240E7A-9EE3-4AD7-AC70-53A1C0C7D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7" y="340701"/>
            <a:ext cx="9714454" cy="1325563"/>
          </a:xfrm>
        </p:spPr>
        <p:txBody>
          <a:bodyPr/>
          <a:lstStyle/>
          <a:p>
            <a:r>
              <a:rPr lang="en-US" dirty="0"/>
              <a:t>Loan Interest Rate Prediction Proses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80B2038-1B53-491E-BC2F-148E99EFDB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74" y="2242336"/>
            <a:ext cx="3886200" cy="914400"/>
          </a:xfrm>
        </p:spPr>
        <p:txBody>
          <a:bodyPr/>
          <a:lstStyle/>
          <a:p>
            <a:r>
              <a:rPr lang="en-US" dirty="0"/>
              <a:t>Businesses need new investment opportunities but are using old or outdated tools and services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70A788-9414-4536-9C00-F0C8714580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525" y="3218688"/>
            <a:ext cx="3886200" cy="320040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845A907-CC82-47DD-86EC-58C44C2EA6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399" y="3545967"/>
            <a:ext cx="3886200" cy="914400"/>
          </a:xfrm>
        </p:spPr>
        <p:txBody>
          <a:bodyPr>
            <a:noAutofit/>
          </a:bodyPr>
          <a:lstStyle/>
          <a:p>
            <a:r>
              <a:rPr lang="en-US" dirty="0"/>
              <a:t>25% increase of investment inquiries prove that there's consumer interest for simpler portfolio management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EF3428C-82C8-426A-8AA5-06D4123935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525" y="4709160"/>
            <a:ext cx="3886200" cy="320040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178A14-FF95-463C-89E7-D71BB431EA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/>
          <a:p>
            <a:r>
              <a:rPr lang="en-US" dirty="0"/>
              <a:t>Investing in the stock market increased business portfolios by $20 million in 2019 </a:t>
            </a:r>
          </a:p>
          <a:p>
            <a:endParaRPr lang="en-US" dirty="0"/>
          </a:p>
        </p:txBody>
      </p:sp>
      <p:sp>
        <p:nvSpPr>
          <p:cNvPr id="149" name="Date Placeholder 148">
            <a:extLst>
              <a:ext uri="{FF2B5EF4-FFF2-40B4-BE49-F238E27FC236}">
                <a16:creationId xmlns:a16="http://schemas.microsoft.com/office/drawing/2014/main" id="{9598B89F-8751-4A36-9936-166C1658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B76A604-CBAD-4494-A846-E4C833A609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801" y="1916113"/>
            <a:ext cx="3886200" cy="320040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F07FAC4-029F-4076-B784-683A1CCA68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/>
          <a:p>
            <a:r>
              <a:rPr lang="en-US" dirty="0"/>
              <a:t>Loss of potential income by not offering investment opportunities for businesses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EEA5224-6F24-4134-84A4-4BB922BE15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0801" y="3218688"/>
            <a:ext cx="3886200" cy="320040"/>
          </a:xfrm>
        </p:spPr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150" name="Footer Placeholder 149">
            <a:extLst>
              <a:ext uri="{FF2B5EF4-FFF2-40B4-BE49-F238E27FC236}">
                <a16:creationId xmlns:a16="http://schemas.microsoft.com/office/drawing/2014/main" id="{BF3830E9-8071-46F4-9061-47A9D527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3C4F874E-995C-4034-ACF3-1F09DDFD1E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734040" y="-68580"/>
            <a:ext cx="1737360" cy="68580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514E89-32A8-4F75-BDF7-82ED90A5A2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027390-9064-4490-BC38-675ABF4634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65"/>
          <a:stretch/>
        </p:blipFill>
        <p:spPr bwMode="auto">
          <a:xfrm>
            <a:off x="156097" y="2256572"/>
            <a:ext cx="9714455" cy="30731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83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Data Pre-processing and Assumption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9E48958D-8213-45E3-8B7A-A40829145660}"/>
              </a:ext>
            </a:extLst>
          </p:cNvPr>
          <p:cNvSpPr txBox="1">
            <a:spLocks/>
          </p:cNvSpPr>
          <p:nvPr/>
        </p:nvSpPr>
        <p:spPr>
          <a:xfrm>
            <a:off x="6210300" y="3873936"/>
            <a:ext cx="6267293" cy="743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388A6"/>
                </a:solidFill>
                <a:latin typeface="+mj-lt"/>
              </a:rPr>
              <a:t>Data Removed: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388A6"/>
                </a:solidFill>
                <a:latin typeface="+mj-lt"/>
              </a:rPr>
              <a:t>Loan_ID</a:t>
            </a:r>
            <a:endParaRPr lang="en-US" sz="1800" dirty="0">
              <a:solidFill>
                <a:srgbClr val="0388A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388A6"/>
                </a:solidFill>
                <a:effectLst/>
                <a:latin typeface="+mj-lt"/>
                <a:ea typeface="Calibri" panose="020F0502020204030204" pitchFamily="34" charset="0"/>
              </a:rPr>
              <a:t>Months_Since_Deliquency</a:t>
            </a:r>
            <a:endParaRPr lang="en-US" sz="1800" dirty="0">
              <a:solidFill>
                <a:srgbClr val="0388A6"/>
              </a:solidFill>
              <a:latin typeface="+mj-lt"/>
            </a:endParaRPr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6921B0FA-28FD-4549-957B-1B51411DD8D5}"/>
              </a:ext>
            </a:extLst>
          </p:cNvPr>
          <p:cNvSpPr txBox="1">
            <a:spLocks/>
          </p:cNvSpPr>
          <p:nvPr/>
        </p:nvSpPr>
        <p:spPr>
          <a:xfrm>
            <a:off x="838200" y="2404090"/>
            <a:ext cx="5156201" cy="743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388A6"/>
                </a:solidFill>
                <a:latin typeface="+mj-lt"/>
              </a:rPr>
              <a:t>Assumption: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388A6"/>
                </a:solidFill>
                <a:latin typeface="+mj-lt"/>
              </a:rPr>
              <a:t>Interest Rate 1 year = Interest Rate &lt;1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388A6"/>
                </a:solidFill>
                <a:effectLst/>
                <a:latin typeface="+mj-lt"/>
                <a:ea typeface="Calibri" panose="020F0502020204030204" pitchFamily="34" charset="0"/>
              </a:rPr>
              <a:t>&lt;1 year = 0.5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388A6"/>
              </a:solidFill>
              <a:latin typeface="+mj-lt"/>
            </a:endParaRP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238274AC-CB72-48BD-893A-723C2FC65A4E}"/>
              </a:ext>
            </a:extLst>
          </p:cNvPr>
          <p:cNvSpPr txBox="1">
            <a:spLocks/>
          </p:cNvSpPr>
          <p:nvPr/>
        </p:nvSpPr>
        <p:spPr>
          <a:xfrm>
            <a:off x="6210300" y="2240757"/>
            <a:ext cx="6267293" cy="743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388A6"/>
                </a:solidFill>
                <a:latin typeface="+mj-lt"/>
              </a:rPr>
              <a:t>Split Data Train: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388A6"/>
                </a:solidFill>
                <a:latin typeface="+mj-lt"/>
              </a:rPr>
              <a:t>Data Train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388A6"/>
                </a:solidFill>
                <a:latin typeface="+mj-lt"/>
              </a:rPr>
              <a:t>Data Test 20%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7AD4BD-AA9F-450B-B7B1-72D414C0F6FF}"/>
              </a:ext>
            </a:extLst>
          </p:cNvPr>
          <p:cNvSpPr txBox="1"/>
          <p:nvPr/>
        </p:nvSpPr>
        <p:spPr>
          <a:xfrm>
            <a:off x="825500" y="3873936"/>
            <a:ext cx="51435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388A6"/>
                </a:solidFill>
                <a:latin typeface="+mj-lt"/>
              </a:rPr>
              <a:t>Data Change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88A6"/>
                </a:solidFill>
                <a:latin typeface="+mj-lt"/>
              </a:rPr>
              <a:t>Missing</a:t>
            </a:r>
            <a:r>
              <a:rPr lang="en-US" sz="1800" dirty="0">
                <a:solidFill>
                  <a:srgbClr val="0388A6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388A6"/>
                </a:solidFill>
                <a:latin typeface="+mj-lt"/>
              </a:rPr>
              <a:t>Home_Owner</a:t>
            </a:r>
            <a:r>
              <a:rPr lang="en-US" sz="1800" dirty="0">
                <a:solidFill>
                  <a:srgbClr val="0388A6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388A6"/>
                </a:solidFill>
                <a:latin typeface="+mj-lt"/>
              </a:rPr>
              <a:t>diisi</a:t>
            </a:r>
            <a:r>
              <a:rPr lang="en-US" sz="1800" dirty="0">
                <a:solidFill>
                  <a:srgbClr val="0388A6"/>
                </a:solidFill>
                <a:latin typeface="+mj-lt"/>
              </a:rPr>
              <a:t> Mortgage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88A6"/>
                </a:solidFill>
                <a:latin typeface="+mj-lt"/>
              </a:rPr>
              <a:t>Missing</a:t>
            </a:r>
            <a:r>
              <a:rPr lang="en-US" sz="1800" dirty="0">
                <a:solidFill>
                  <a:srgbClr val="0388A6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388A6"/>
                </a:solidFill>
                <a:latin typeface="+mj-lt"/>
              </a:rPr>
              <a:t>Annual_Income</a:t>
            </a:r>
            <a:r>
              <a:rPr lang="en-US" sz="1800" dirty="0">
                <a:solidFill>
                  <a:srgbClr val="0388A6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388A6"/>
                </a:solidFill>
                <a:latin typeface="+mj-lt"/>
              </a:rPr>
              <a:t>diisi</a:t>
            </a:r>
            <a:r>
              <a:rPr lang="en-US" sz="1800" dirty="0">
                <a:solidFill>
                  <a:srgbClr val="0388A6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388A6"/>
                </a:solidFill>
                <a:latin typeface="+mj-lt"/>
              </a:rPr>
              <a:t>dengan</a:t>
            </a:r>
            <a:r>
              <a:rPr lang="en-US" sz="1800" dirty="0">
                <a:solidFill>
                  <a:srgbClr val="0388A6"/>
                </a:solidFill>
                <a:latin typeface="+mj-lt"/>
              </a:rPr>
              <a:t>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88A6"/>
                </a:solidFill>
                <a:latin typeface="+mj-lt"/>
              </a:rPr>
              <a:t>Missing </a:t>
            </a:r>
            <a:r>
              <a:rPr lang="en-US" sz="1800" dirty="0" err="1">
                <a:solidFill>
                  <a:srgbClr val="0388A6"/>
                </a:solidFill>
                <a:latin typeface="+mj-lt"/>
              </a:rPr>
              <a:t>Length_Employed</a:t>
            </a:r>
            <a:r>
              <a:rPr lang="en-US" sz="1800" dirty="0">
                <a:solidFill>
                  <a:srgbClr val="0388A6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388A6"/>
                </a:solidFill>
                <a:latin typeface="+mj-lt"/>
              </a:rPr>
              <a:t>diisi</a:t>
            </a:r>
            <a:r>
              <a:rPr lang="en-US" sz="1800" dirty="0">
                <a:solidFill>
                  <a:srgbClr val="0388A6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388A6"/>
                </a:solidFill>
                <a:latin typeface="+mj-lt"/>
              </a:rPr>
              <a:t>dengan</a:t>
            </a:r>
            <a:r>
              <a:rPr lang="en-US" sz="1800" dirty="0">
                <a:solidFill>
                  <a:srgbClr val="0388A6"/>
                </a:solidFill>
                <a:latin typeface="+mj-lt"/>
              </a:rPr>
              <a:t> Mean</a:t>
            </a:r>
          </a:p>
        </p:txBody>
      </p:sp>
    </p:spTree>
    <p:extLst>
      <p:ext uri="{BB962C8B-B14F-4D97-AF65-F5344CB8AC3E}">
        <p14:creationId xmlns:p14="http://schemas.microsoft.com/office/powerpoint/2010/main" val="30482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420170" cy="1325563"/>
          </a:xfrm>
        </p:spPr>
        <p:txBody>
          <a:bodyPr/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148019F-B471-48D3-A6AA-3F0B467240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06" y="4762500"/>
            <a:ext cx="6267293" cy="743307"/>
          </a:xfrm>
        </p:spPr>
        <p:txBody>
          <a:bodyPr/>
          <a:lstStyle/>
          <a:p>
            <a:r>
              <a:rPr lang="en-US" dirty="0"/>
              <a:t>Accuracy : 50,3%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BD1651FB-5427-4C2E-968C-077A5FCB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AF496B5-F6F8-4B08-8D53-B7EC07DA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06" y="2206625"/>
            <a:ext cx="1080617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9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420170" cy="1325563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148019F-B471-48D3-A6AA-3F0B467240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453" y="4697709"/>
            <a:ext cx="6267293" cy="743307"/>
          </a:xfrm>
        </p:spPr>
        <p:txBody>
          <a:bodyPr/>
          <a:lstStyle/>
          <a:p>
            <a:r>
              <a:rPr lang="en-US" dirty="0"/>
              <a:t>Accuracy : 51,7%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BD1651FB-5427-4C2E-968C-077A5FCB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EB01B-ACD4-46C2-B585-36A69DEA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2" y="2160291"/>
            <a:ext cx="11303224" cy="208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6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hoto of Wall street sign&#10;">
            <a:extLst>
              <a:ext uri="{FF2B5EF4-FFF2-40B4-BE49-F238E27FC236}">
                <a16:creationId xmlns:a16="http://schemas.microsoft.com/office/drawing/2014/main" id="{7EA54CDC-A10B-4928-83AD-8A873A126A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0648DE95-334E-46CE-B3A6-AEEB61BA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FFBA0FCD-5060-4B39-B311-BE2FE37C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1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.potx" id="{20737546-06B0-4BD7-AC56-F403EF86C0E3}" vid="{1EA85B44-1A53-4BBB-B1B2-A9A21AB62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C5A798-286F-493A-A004-3C6C2A6B8B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4AF623-4A95-4652-AF18-74D461A96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AD7039-4680-4956-9542-B83D9E6314E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93</TotalTime>
  <Words>164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Selawik Semibold</vt:lpstr>
      <vt:lpstr>Source Sans Pro</vt:lpstr>
      <vt:lpstr>Source Sans Pro ExtraLight</vt:lpstr>
      <vt:lpstr>Office Theme</vt:lpstr>
      <vt:lpstr>LOAN INTEREST RATE PREDICTION</vt:lpstr>
      <vt:lpstr>Loan Interest Rate Prediction Proses</vt:lpstr>
      <vt:lpstr>Data Pre-processing and Assumption</vt:lpstr>
      <vt:lpstr>Decision Tree Classifier</vt:lpstr>
      <vt:lpstr>Random Forest Classifier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INTEREST RATE PREDICTION</dc:title>
  <dc:creator>Dona Abdillah Ula</dc:creator>
  <cp:lastModifiedBy>Dona Abdillah Ula</cp:lastModifiedBy>
  <cp:revision>2</cp:revision>
  <dcterms:created xsi:type="dcterms:W3CDTF">2022-01-16T08:03:52Z</dcterms:created>
  <dcterms:modified xsi:type="dcterms:W3CDTF">2022-01-16T09:37:49Z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