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7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  <a:srgbClr val="E8E8E8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6FD9-0828-4004-8B26-7FF1024AD51E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532D-EA25-425F-8D5E-371735E4A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30A-EEB5-43A8-9926-4D8DFF6F764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45F7-E197-4A9E-8AB3-34F35D109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6CD2-80B8-4BFD-A650-BF0D6C5A44E8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9AD57-9015-41A3-8720-98BAC787C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DB1D-6C74-4CDE-B410-B2D63918C942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7ED2-D6E9-4961-A863-A6F7A371D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2D6EE-ED54-417C-880C-DDA1671647E9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B00E-BED9-442E-BB2D-91EC64B81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FC074-FD56-415D-A398-873B6842BDE4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487F5-2168-43FF-9189-BDC509E90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E666-C9D0-4709-9553-5288DF37DEF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9E66-E823-4583-893E-5C4D8659A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367BB-ED48-4167-AA79-A47CECF592B5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E2152-EEB1-4D07-8A9D-273DE2D49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6CBC-A22B-443B-8B55-8DA062224BEC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9BC2-6C62-4175-B0EB-3E7012764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D80A-D469-46D4-AB0E-BC2600F97A5F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AFC5-C824-4E72-A39F-9759E397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A12E-5FC8-4034-8FF9-0DDEA5E9D160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E716-6B24-46A8-BC06-DA5E3C017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135CC-01C8-42D3-9D4E-10760C0B2F5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7BA37-D357-4A11-B4D1-75B36EE36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179388" y="950915"/>
            <a:ext cx="5740400" cy="7207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4" y="842965"/>
            <a:ext cx="5795963" cy="9366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92" y="1039814"/>
            <a:ext cx="56165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数据库系统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件工程课程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t="50000"/>
          <a:stretch/>
        </p:blipFill>
        <p:spPr bwMode="auto">
          <a:xfrm>
            <a:off x="5795967" y="3832126"/>
            <a:ext cx="3346446" cy="68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6101903" y="3912672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周勇  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zy_dut@hotmail.com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BigBluebutton</a:t>
            </a:r>
            <a:r>
              <a:rPr lang="zh-CN" altLang="en-US" dirty="0" smtClean="0"/>
              <a:t>是一个开源视频会议和协作系统</a:t>
            </a:r>
            <a:r>
              <a:rPr lang="zh-CN" altLang="en-US" dirty="0"/>
              <a:t>，基于开源的</a:t>
            </a:r>
            <a:r>
              <a:rPr lang="en-US" altLang="zh-CN" dirty="0"/>
              <a:t>Flash</a:t>
            </a:r>
            <a:r>
              <a:rPr lang="zh-CN" altLang="en-US" dirty="0"/>
              <a:t>服务器</a:t>
            </a:r>
            <a:r>
              <a:rPr lang="en-US" altLang="zh-CN" dirty="0"/>
              <a:t>Red5</a:t>
            </a:r>
            <a:r>
              <a:rPr lang="zh-CN" altLang="en-US" dirty="0"/>
              <a:t>。可以音频</a:t>
            </a:r>
            <a:r>
              <a:rPr lang="zh-CN" altLang="en-US" dirty="0" smtClean="0"/>
              <a:t>、视频</a:t>
            </a:r>
            <a:r>
              <a:rPr lang="zh-CN" altLang="en-US" dirty="0"/>
              <a:t>、包括白板，可以书写或者导入图片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在线教学系统旨在辅助日语远程课的教学，</a:t>
            </a:r>
            <a:r>
              <a:rPr lang="zh-CN" altLang="en-US" dirty="0" smtClean="0"/>
              <a:t>满足</a:t>
            </a:r>
            <a:r>
              <a:rPr lang="zh-CN" altLang="en-US" dirty="0"/>
              <a:t>老师</a:t>
            </a:r>
            <a:r>
              <a:rPr lang="zh-CN" altLang="en-US" dirty="0" smtClean="0"/>
              <a:t>教学</a:t>
            </a:r>
            <a:r>
              <a:rPr lang="zh-CN" altLang="en-US" dirty="0"/>
              <a:t>的需求：上课时学生可以看到老师的视频，可以</a:t>
            </a:r>
            <a:r>
              <a:rPr lang="zh-CN" altLang="en-US" dirty="0" smtClean="0"/>
              <a:t>在对话区讨论；</a:t>
            </a:r>
            <a:r>
              <a:rPr lang="zh-CN" altLang="en-US" dirty="0"/>
              <a:t>教师可以在白板上书写，播放</a:t>
            </a:r>
            <a:r>
              <a:rPr lang="zh-CN" altLang="en-US" dirty="0" smtClean="0"/>
              <a:t>课件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</a:t>
            </a:r>
            <a:r>
              <a:rPr lang="zh-CN" altLang="en-US" dirty="0"/>
              <a:t>可以让同学回答问题；课后老师的教学</a:t>
            </a:r>
            <a:r>
              <a:rPr lang="zh-CN" altLang="en-US" dirty="0" smtClean="0"/>
              <a:t>视频上</a:t>
            </a:r>
            <a:r>
              <a:rPr lang="zh-CN" altLang="en-US" dirty="0"/>
              <a:t>传可供</a:t>
            </a:r>
            <a:r>
              <a:rPr lang="zh-CN" altLang="en-US" dirty="0" smtClean="0"/>
              <a:t>学生下载学习。</a:t>
            </a:r>
            <a:r>
              <a:rPr lang="zh-CN" altLang="en-US" dirty="0"/>
              <a:t>老师可上传课后作业，学生做完后上传到固定文件夹（功能类似于</a:t>
            </a:r>
            <a:r>
              <a:rPr lang="en-US" altLang="zh-CN" dirty="0"/>
              <a:t>FTP</a:t>
            </a:r>
            <a:r>
              <a:rPr lang="zh-CN" altLang="en-US" dirty="0"/>
              <a:t>）。根据学生的登录和进入会议室的时间自动</a:t>
            </a:r>
            <a:r>
              <a:rPr lang="zh-CN" altLang="en-US" dirty="0" smtClean="0"/>
              <a:t>点名等等。</a:t>
            </a:r>
            <a:endParaRPr lang="zh-CN" altLang="en-US" dirty="0"/>
          </a:p>
        </p:txBody>
      </p:sp>
      <p:sp>
        <p:nvSpPr>
          <p:cNvPr id="14339" name="TextBox 12"/>
          <p:cNvSpPr txBox="1">
            <a:spLocks noChangeArrowheads="1"/>
          </p:cNvSpPr>
          <p:nvPr/>
        </p:nvSpPr>
        <p:spPr bwMode="auto">
          <a:xfrm>
            <a:off x="2282824" y="906465"/>
            <a:ext cx="6176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5D5D5D"/>
                </a:solidFill>
                <a:latin typeface="Verdana" pitchFamily="34" charset="0"/>
              </a:rPr>
              <a:t>基于</a:t>
            </a:r>
            <a:r>
              <a:rPr lang="en-US" altLang="zh-CN" sz="2800" dirty="0" err="1" smtClean="0">
                <a:solidFill>
                  <a:srgbClr val="5D5D5D"/>
                </a:solidFill>
                <a:latin typeface="Verdana" pitchFamily="34" charset="0"/>
              </a:rPr>
              <a:t>BigBluebutton</a:t>
            </a:r>
            <a:r>
              <a:rPr lang="zh-CN" altLang="en-US" sz="2800" dirty="0" smtClean="0">
                <a:solidFill>
                  <a:srgbClr val="5D5D5D"/>
                </a:solidFill>
                <a:latin typeface="Verdana" pitchFamily="34" charset="0"/>
              </a:rPr>
              <a:t>的在线教学系统</a:t>
            </a:r>
            <a:endParaRPr lang="zh-CN" altLang="en-US" sz="2800" dirty="0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E8E8E8"/>
                </a:solidFill>
                <a:latin typeface="Verdana" pitchFamily="34" charset="0"/>
                <a:cs typeface="Verdana" pitchFamily="34" charset="0"/>
              </a:rPr>
              <a:t>Outline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A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BigBlueButton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已实现多人视频会议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，会议中有主持人身份，可控制参会人员的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权限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需求：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固定教师的视频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教师</a:t>
            </a:r>
            <a:r>
              <a:rPr lang="zh-CN" altLang="en-US" sz="2000" dirty="0"/>
              <a:t>可以打开或关闭学生视频 默认学生视频是关闭的</a:t>
            </a:r>
            <a:r>
              <a:rPr lang="en-US" altLang="zh-CN" sz="2000" dirty="0"/>
              <a:t>(</a:t>
            </a:r>
            <a:r>
              <a:rPr lang="zh-CN" altLang="en-US" sz="2000" dirty="0"/>
              <a:t>权限问题与</a:t>
            </a:r>
            <a:r>
              <a:rPr lang="en-US" altLang="zh-CN" sz="2000" dirty="0"/>
              <a:t>Project C</a:t>
            </a:r>
            <a:r>
              <a:rPr lang="zh-CN" altLang="en-US" sz="2000" dirty="0"/>
              <a:t>关联</a:t>
            </a:r>
            <a:r>
              <a:rPr lang="en-US" altLang="zh-CN" sz="20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固定流文件 可播放</a:t>
            </a:r>
            <a:r>
              <a:rPr lang="en-US" altLang="zh-CN" sz="2000" dirty="0"/>
              <a:t>PPT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保存教师的教学视频 课后可供上</a:t>
            </a:r>
            <a:r>
              <a:rPr lang="zh-CN" altLang="en-US" sz="2000" dirty="0" smtClean="0"/>
              <a:t>传</a:t>
            </a:r>
            <a:endParaRPr lang="en-US" altLang="zh-CN" sz="2000" dirty="0"/>
          </a:p>
        </p:txBody>
      </p:sp>
      <p:sp>
        <p:nvSpPr>
          <p:cNvPr id="16387" name="TextBox 12"/>
          <p:cNvSpPr txBox="1">
            <a:spLocks noChangeArrowheads="1"/>
          </p:cNvSpPr>
          <p:nvPr/>
        </p:nvSpPr>
        <p:spPr bwMode="auto">
          <a:xfrm>
            <a:off x="2282825" y="906465"/>
            <a:ext cx="264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5D5D5D"/>
                </a:solidFill>
                <a:latin typeface="Verdana" pitchFamily="34" charset="0"/>
              </a:rPr>
              <a:t>在线授课</a:t>
            </a:r>
            <a:r>
              <a:rPr lang="zh-CN" altLang="en-US" sz="3200" dirty="0" smtClean="0">
                <a:solidFill>
                  <a:srgbClr val="5D5D5D"/>
                </a:solidFill>
                <a:latin typeface="Verdana" pitchFamily="34" charset="0"/>
              </a:rPr>
              <a:t>系统</a:t>
            </a:r>
            <a:endParaRPr lang="zh-CN" altLang="en-US" sz="3200" dirty="0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A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B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需求：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按照教师上传的教学视频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课后教师上传课后作业 学生可以下载 不可修改</a:t>
            </a:r>
            <a:r>
              <a:rPr lang="en-US" altLang="zh-CN" sz="2000" dirty="0"/>
              <a:t>(</a:t>
            </a:r>
            <a:r>
              <a:rPr lang="zh-CN" altLang="en-US" sz="2000" dirty="0"/>
              <a:t>权限问题与</a:t>
            </a:r>
            <a:r>
              <a:rPr lang="en-US" altLang="zh-CN" sz="2000" dirty="0"/>
              <a:t>Project C</a:t>
            </a:r>
            <a:r>
              <a:rPr lang="zh-CN" altLang="en-US" sz="2000" dirty="0"/>
              <a:t>关联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学生可上传作业 可查看上传</a:t>
            </a:r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附加需求：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学生提问 教师解答板块</a:t>
            </a:r>
            <a:endParaRPr lang="en-US" altLang="zh-CN" sz="2000" dirty="0"/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282825" y="906465"/>
            <a:ext cx="264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5D5D5D"/>
                </a:solidFill>
                <a:latin typeface="Verdana" pitchFamily="34" charset="0"/>
              </a:rPr>
              <a:t>课后辅助系统</a:t>
            </a: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cs typeface="Verdana" pitchFamily="34" charset="0"/>
              </a:rPr>
              <a:t>Outline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A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B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C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需求：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分出管理员</a:t>
            </a:r>
            <a:r>
              <a:rPr lang="en-US" altLang="zh-CN" sz="2000" dirty="0"/>
              <a:t>(</a:t>
            </a:r>
            <a:r>
              <a:rPr lang="zh-CN" altLang="en-US" sz="2000" dirty="0"/>
              <a:t>教务</a:t>
            </a:r>
            <a:r>
              <a:rPr lang="en-US" altLang="zh-CN" sz="2000" dirty="0"/>
              <a:t>)</a:t>
            </a:r>
            <a:r>
              <a:rPr lang="zh-CN" altLang="en-US" sz="2000" dirty="0"/>
              <a:t>、教师、学生</a:t>
            </a:r>
            <a:r>
              <a:rPr lang="zh-CN" altLang="en-US" sz="2000" dirty="0" smtClean="0"/>
              <a:t>身份 各自权限</a:t>
            </a:r>
            <a:r>
              <a:rPr lang="zh-CN" altLang="en-US" sz="2000" dirty="0"/>
              <a:t>不同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教务可提前安排</a:t>
            </a:r>
            <a:r>
              <a:rPr lang="zh-CN" altLang="en-US" sz="2000" dirty="0" smtClean="0"/>
              <a:t>会议室 即</a:t>
            </a:r>
            <a:r>
              <a:rPr lang="zh-CN" altLang="en-US" sz="2000" dirty="0"/>
              <a:t>固定授课老师为主持人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学生进入会议室记录</a:t>
            </a:r>
            <a:r>
              <a:rPr lang="zh-CN" altLang="en-US" sz="2000" dirty="0" smtClean="0"/>
              <a:t>时间 自动</a:t>
            </a:r>
            <a:r>
              <a:rPr lang="zh-CN" altLang="en-US" sz="2000" dirty="0"/>
              <a:t>生成点名</a:t>
            </a:r>
            <a:r>
              <a:rPr lang="zh-CN" altLang="en-US" sz="2000" dirty="0" smtClean="0"/>
              <a:t>记录</a:t>
            </a:r>
            <a:endParaRPr lang="en-US" altLang="zh-CN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附加需求：</a:t>
            </a:r>
            <a:endParaRPr lang="en-US" altLang="zh-CN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为选课的学生在会议日程中添加会议提示 即课程表</a:t>
            </a:r>
            <a:endParaRPr lang="zh-CN" altLang="en-US" sz="2000" dirty="0"/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282825" y="906465"/>
            <a:ext cx="264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5D5D5D"/>
                </a:solidFill>
                <a:latin typeface="Verdana" pitchFamily="34" charset="0"/>
              </a:rPr>
              <a:t>教务管理系统</a:t>
            </a: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A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B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C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err="1" smtClean="0"/>
              <a:t>BigBluebutton</a:t>
            </a:r>
            <a:r>
              <a:rPr lang="zh-CN" altLang="en-US" dirty="0" smtClean="0"/>
              <a:t>的安装</a:t>
            </a:r>
            <a:r>
              <a:rPr lang="zh-CN" altLang="en-US" dirty="0" smtClean="0"/>
              <a:t>可参考网上相关资料和教程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三个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为一个系统的三个子功能，界面需要一致，因此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设计实现时需要相互讨论。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完成之后需要功能整合，由于是开源系统的二次开发，要做好文档记录工作，以及修改文件的保存。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一个项目不仅需要小组之间的合理分工，还需要小组间的沟通与合作，交流很重要！</a:t>
            </a:r>
            <a:endParaRPr lang="zh-CN" altLang="en-US" dirty="0"/>
          </a:p>
        </p:txBody>
      </p:sp>
      <p:sp>
        <p:nvSpPr>
          <p:cNvPr id="22531" name="TextBox 12"/>
          <p:cNvSpPr txBox="1">
            <a:spLocks noChangeArrowheads="1"/>
          </p:cNvSpPr>
          <p:nvPr/>
        </p:nvSpPr>
        <p:spPr bwMode="auto">
          <a:xfrm>
            <a:off x="2282825" y="906465"/>
            <a:ext cx="264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rgbClr val="5D5D5D"/>
                </a:solidFill>
                <a:latin typeface="Verdana" pitchFamily="34" charset="0"/>
              </a:rPr>
              <a:t>Tips</a:t>
            </a:r>
            <a:endParaRPr lang="zh-CN" altLang="en-US" sz="3200" dirty="0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A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en-US" altLang="zh-CN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C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Tips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6"/>
          <p:cNvGrpSpPr>
            <a:grpSpLocks/>
          </p:cNvGrpSpPr>
          <p:nvPr/>
        </p:nvGrpSpPr>
        <p:grpSpPr bwMode="auto">
          <a:xfrm>
            <a:off x="4787900" y="3363913"/>
            <a:ext cx="4356100" cy="1152525"/>
            <a:chOff x="6084168" y="3780445"/>
            <a:chExt cx="3060207" cy="735521"/>
          </a:xfrm>
        </p:grpSpPr>
        <p:grpSp>
          <p:nvGrpSpPr>
            <p:cNvPr id="24578" name="组合 1"/>
            <p:cNvGrpSpPr>
              <a:grpSpLocks/>
            </p:cNvGrpSpPr>
            <p:nvPr/>
          </p:nvGrpSpPr>
          <p:grpSpPr bwMode="auto">
            <a:xfrm>
              <a:off x="6084168" y="3780445"/>
              <a:ext cx="3060207" cy="735521"/>
              <a:chOff x="6084168" y="3780445"/>
              <a:chExt cx="3060207" cy="735521"/>
            </a:xfrm>
          </p:grpSpPr>
          <p:sp>
            <p:nvSpPr>
              <p:cNvPr id="3" name="五边形 2"/>
              <p:cNvSpPr/>
              <p:nvPr/>
            </p:nvSpPr>
            <p:spPr>
              <a:xfrm flipH="1">
                <a:off x="6660745" y="4156310"/>
                <a:ext cx="2483630" cy="359656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" name="五边形 3"/>
              <p:cNvSpPr/>
              <p:nvPr/>
            </p:nvSpPr>
            <p:spPr>
              <a:xfrm flipH="1">
                <a:off x="7308697" y="3780445"/>
                <a:ext cx="1835678" cy="159059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五边形 4"/>
              <p:cNvSpPr/>
              <p:nvPr/>
            </p:nvSpPr>
            <p:spPr>
              <a:xfrm flipH="1">
                <a:off x="6084168" y="3883783"/>
                <a:ext cx="3060207" cy="496426"/>
              </a:xfrm>
              <a:prstGeom prst="homePlate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579" name="TextBox 5"/>
            <p:cNvSpPr txBox="1">
              <a:spLocks noChangeArrowheads="1"/>
            </p:cNvSpPr>
            <p:nvPr/>
          </p:nvSpPr>
          <p:spPr bwMode="auto">
            <a:xfrm>
              <a:off x="6351377" y="3964833"/>
              <a:ext cx="1944216" cy="3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5D5D5D"/>
                  </a:solidFill>
                  <a:latin typeface="Verdana" pitchFamily="34" charset="0"/>
                </a:rPr>
                <a:t>Thank  you</a:t>
              </a:r>
              <a:endParaRPr lang="zh-CN" altLang="en-US" sz="2800" b="1">
                <a:solidFill>
                  <a:srgbClr val="5D5D5D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262</Words>
  <Application>Microsoft Macintosh PowerPoint</Application>
  <PresentationFormat>全屏显示(16:9)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yong zhou</cp:lastModifiedBy>
  <cp:revision>34</cp:revision>
  <dcterms:created xsi:type="dcterms:W3CDTF">2011-10-28T12:05:49Z</dcterms:created>
  <dcterms:modified xsi:type="dcterms:W3CDTF">2015-06-28T13:17:50Z</dcterms:modified>
</cp:coreProperties>
</file>