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77" r:id="rId6"/>
    <p:sldId id="272" r:id="rId7"/>
    <p:sldId id="271" r:id="rId8"/>
    <p:sldId id="273" r:id="rId9"/>
    <p:sldId id="261" r:id="rId10"/>
    <p:sldId id="262" r:id="rId11"/>
    <p:sldId id="270" r:id="rId12"/>
    <p:sldId id="264" r:id="rId13"/>
    <p:sldId id="268" r:id="rId14"/>
    <p:sldId id="265" r:id="rId15"/>
    <p:sldId id="266" r:id="rId16"/>
    <p:sldId id="267" r:id="rId17"/>
    <p:sldId id="269" r:id="rId18"/>
    <p:sldId id="26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382000" cy="750888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50542"/>
            <a:ext cx="8410575" cy="2214562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-27384"/>
            <a:ext cx="9144000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6840760" y="6525344"/>
            <a:ext cx="248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2011 </a:t>
            </a:r>
            <a:r>
              <a:rPr lang="en-US" altLang="zh-CN" sz="10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Nan.  All rights reserved.</a:t>
            </a:r>
            <a:endParaRPr lang="zh-CN" altLang="en-US" sz="1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4" descr="180px-Dut"/>
          <p:cNvPicPr>
            <a:picLocks noChangeAspect="1" noChangeArrowheads="1"/>
          </p:cNvPicPr>
          <p:nvPr userDrawn="1"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5496" y="5975176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228600"/>
            <a:ext cx="2101850" cy="3403600"/>
          </a:xfrm>
        </p:spPr>
        <p:txBody>
          <a:bodyPr vert="eaVert"/>
          <a:lstStyle/>
          <a:p>
            <a:r>
              <a:rPr lang="en-US" altLang="zh-CN" smtClean="0"/>
              <a:t>Click to add title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56325" cy="3403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21209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1375" y="1416050"/>
            <a:ext cx="4117975" cy="21209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 userDrawn="1"/>
        </p:nvSpPr>
        <p:spPr bwMode="auto">
          <a:xfrm>
            <a:off x="533400" y="1924050"/>
            <a:ext cx="8077200" cy="140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egoe Semibold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egoe Semibold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egoe Semibold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egoe Semibold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emibold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emibold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emibold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emibold" pitchFamily="34" charset="0"/>
              </a:defRPr>
            </a:lvl9pPr>
          </a:lstStyle>
          <a:p>
            <a:r>
              <a:rPr lang="en-US" altLang="zh-CN">
                <a:solidFill>
                  <a:srgbClr val="FFB601"/>
                </a:solidFill>
              </a:rPr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/>
        </p:nvSpPr>
        <p:spPr bwMode="auto">
          <a:xfrm>
            <a:off x="533400" y="4403725"/>
            <a:ext cx="8077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47675" indent="-44767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33438" indent="-3540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08088" indent="-3730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44638" indent="-33496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851025" indent="-3048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30822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6pPr>
            <a:lvl7pPr marL="276542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7pPr>
            <a:lvl8pPr marL="322262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8pPr>
            <a:lvl9pPr marL="3679825" indent="-304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9pPr>
          </a:lstStyle>
          <a:p>
            <a:pPr>
              <a:buClr>
                <a:srgbClr val="FFB601"/>
              </a:buClr>
            </a:pPr>
            <a:r>
              <a:rPr lang="en-US" altLang="zh-CN">
                <a:solidFill>
                  <a:srgbClr val="FFFFFF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2150542"/>
            <a:ext cx="8410575" cy="535531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-27384"/>
            <a:ext cx="9144000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6840760" y="6525344"/>
            <a:ext cx="248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2011 </a:t>
            </a:r>
            <a:r>
              <a:rPr lang="en-US" altLang="zh-CN" sz="10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Nan.  All rights reserved.</a:t>
            </a:r>
            <a:endParaRPr lang="zh-CN" altLang="en-US" sz="1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4" descr="180px-Dut"/>
          <p:cNvPicPr>
            <a:picLocks noChangeAspect="1" noChangeArrowheads="1"/>
          </p:cNvPicPr>
          <p:nvPr userDrawn="1"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5496" y="5975176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88" y="1124744"/>
            <a:ext cx="4435896" cy="2528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4149080"/>
            <a:ext cx="5486400" cy="23831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1763688" y="3789040"/>
            <a:ext cx="3096344" cy="2880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-27384"/>
            <a:ext cx="9144000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4" descr="180px-Dut"/>
          <p:cNvPicPr>
            <a:picLocks noChangeAspect="1" noChangeArrowheads="1"/>
          </p:cNvPicPr>
          <p:nvPr userDrawn="1"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5496" y="5975176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840760" y="6525344"/>
            <a:ext cx="248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2011 </a:t>
            </a:r>
            <a:r>
              <a:rPr lang="en-US" altLang="zh-CN" sz="10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Nan.  All rights reserved.</a:t>
            </a:r>
            <a:endParaRPr lang="zh-CN" altLang="en-US" sz="1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-27384"/>
            <a:ext cx="9144000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4" descr="180px-Dut"/>
          <p:cNvPicPr>
            <a:picLocks noChangeAspect="1" noChangeArrowheads="1"/>
          </p:cNvPicPr>
          <p:nvPr userDrawn="1"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35496" y="5975176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840760" y="6525344"/>
            <a:ext cx="2483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2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2011 </a:t>
            </a:r>
            <a:r>
              <a:rPr lang="en-US" altLang="zh-CN" sz="1000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10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Nan.  All rights reserved.</a:t>
            </a:r>
            <a:endParaRPr lang="zh-CN" altLang="en-US" sz="1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129088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417638"/>
            <a:ext cx="4129087" cy="221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8077200" cy="1409700"/>
          </a:xfrm>
          <a:ln algn="ctr"/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384675"/>
            <a:ext cx="8077200" cy="53022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 2" pitchFamily="18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Segoe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7638"/>
            <a:ext cx="8410575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Segoe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Segoe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Segoe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Segoe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Semibold" pitchFamily="34" charset="0"/>
        </a:defRPr>
      </a:lvl9pPr>
    </p:titleStyle>
    <p:bodyStyle>
      <a:lvl1pPr marL="447675" indent="-4476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33438" indent="-354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08088" indent="-3730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44638" indent="-3349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51025" indent="-3048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3082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jpeg"/><Relationship Id="rId7" Type="http://schemas.openxmlformats.org/officeDocument/2006/relationships/image" Target="../media/image1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3501008"/>
            <a:ext cx="8928992" cy="433965"/>
          </a:xfrm>
          <a:effectLst>
            <a:outerShdw blurRad="50800" dist="38100" dir="2700000" algn="tl" rotWithShape="0">
              <a:schemeClr val="bg2">
                <a:lumMod val="75000"/>
                <a:lumOff val="25000"/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zh-CN" sz="2400" b="1" kern="12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haroni" pitchFamily="2" charset="-79"/>
                <a:ea typeface="华文行楷" pitchFamily="2" charset="-122"/>
                <a:cs typeface="Aharoni" pitchFamily="2" charset="-79"/>
              </a:rPr>
              <a:t>Design and Development of 2D Action Puzzle Game</a:t>
            </a:r>
            <a:endParaRPr lang="zh-CN" altLang="zh-CN" sz="2400" b="1" kern="12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glow rad="101600">
                  <a:srgbClr val="FF0000">
                    <a:alpha val="60000"/>
                  </a:srgbClr>
                </a:glow>
              </a:effectLst>
              <a:latin typeface="Aharoni" pitchFamily="2" charset="-79"/>
              <a:ea typeface="华文行楷" pitchFamily="2" charset="-122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564904"/>
            <a:ext cx="7776864" cy="7694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schemeClr val="bg2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ln w="10541" cmpd="sng">
                  <a:solidFill>
                    <a:srgbClr val="F7E99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7E993">
                        <a:tint val="40000"/>
                        <a:satMod val="250000"/>
                      </a:srgbClr>
                    </a:gs>
                    <a:gs pos="9000">
                      <a:srgbClr val="F7E993">
                        <a:tint val="52000"/>
                        <a:satMod val="300000"/>
                      </a:srgbClr>
                    </a:gs>
                    <a:gs pos="50000">
                      <a:srgbClr val="F7E993">
                        <a:shade val="20000"/>
                        <a:satMod val="300000"/>
                      </a:srgbClr>
                    </a:gs>
                    <a:gs pos="79000">
                      <a:srgbClr val="F7E993">
                        <a:tint val="52000"/>
                        <a:satMod val="300000"/>
                      </a:srgbClr>
                    </a:gs>
                    <a:gs pos="100000">
                      <a:srgbClr val="F7E993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华文行楷" pitchFamily="2" charset="-122"/>
                <a:ea typeface="华文行楷" pitchFamily="2" charset="-122"/>
              </a:rPr>
              <a:t>2D</a:t>
            </a:r>
            <a:r>
              <a:rPr lang="zh-CN" altLang="en-US" sz="4400" b="1" dirty="0" smtClean="0">
                <a:ln w="10541" cmpd="sng">
                  <a:solidFill>
                    <a:srgbClr val="F7E993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7E993">
                        <a:tint val="40000"/>
                        <a:satMod val="250000"/>
                      </a:srgbClr>
                    </a:gs>
                    <a:gs pos="9000">
                      <a:srgbClr val="F7E993">
                        <a:tint val="52000"/>
                        <a:satMod val="300000"/>
                      </a:srgbClr>
                    </a:gs>
                    <a:gs pos="50000">
                      <a:srgbClr val="F7E993">
                        <a:shade val="20000"/>
                        <a:satMod val="300000"/>
                      </a:srgbClr>
                    </a:gs>
                    <a:gs pos="79000">
                      <a:srgbClr val="F7E993">
                        <a:tint val="52000"/>
                        <a:satMod val="300000"/>
                      </a:srgbClr>
                    </a:gs>
                    <a:gs pos="100000">
                      <a:srgbClr val="F7E993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华文行楷" pitchFamily="2" charset="-122"/>
                <a:ea typeface="华文行楷" pitchFamily="2" charset="-122"/>
              </a:rPr>
              <a:t>动作益智游戏的设计与开发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4869160"/>
            <a:ext cx="316835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defRPr/>
            </a:pPr>
            <a:r>
              <a:rPr lang="zh-CN" altLang="en-US" sz="24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itchFamily="49" charset="-122"/>
                <a:ea typeface="楷体" pitchFamily="49" charset="-122"/>
              </a:rPr>
              <a:t>指导教师： 陆   坤</a:t>
            </a:r>
            <a:endParaRPr lang="en-US" altLang="zh-CN" sz="2400" b="1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楷体" pitchFamily="49" charset="-122"/>
              <a:ea typeface="楷体" pitchFamily="49" charset="-122"/>
            </a:endParaRPr>
          </a:p>
          <a:p>
            <a:pPr algn="ctr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B601"/>
              </a:buClr>
              <a:defRPr/>
            </a:pPr>
            <a:r>
              <a:rPr lang="zh-CN" altLang="en-US" sz="24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itchFamily="49" charset="-122"/>
                <a:ea typeface="楷体" pitchFamily="49" charset="-122"/>
              </a:rPr>
              <a:t>答 辩 人： 徐   楠</a:t>
            </a:r>
            <a:endParaRPr lang="en-US" altLang="zh-CN" sz="2400" b="1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4187" y="1700808"/>
            <a:ext cx="494238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600" b="1" spc="50" dirty="0" smtClean="0">
                <a:ln w="13500">
                  <a:solidFill>
                    <a:srgbClr val="F7E993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30237F">
                      <a:lumMod val="75000"/>
                      <a:alpha val="60000"/>
                    </a:srgb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华文细黑" pitchFamily="2" charset="-122"/>
                <a:ea typeface="华文细黑" pitchFamily="2" charset="-122"/>
              </a:rPr>
              <a:t>大连理工大学本科毕业设计答辩</a:t>
            </a:r>
          </a:p>
        </p:txBody>
      </p:sp>
    </p:spTree>
    <p:extLst>
      <p:ext uri="{BB962C8B-B14F-4D97-AF65-F5344CB8AC3E}">
        <p14:creationId xmlns="" xmlns:p14="http://schemas.microsoft.com/office/powerpoint/2010/main" val="358305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0" descr="white oval shaped g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6912768" cy="28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云形 6"/>
          <p:cNvSpPr/>
          <p:nvPr/>
        </p:nvSpPr>
        <p:spPr bwMode="auto">
          <a:xfrm>
            <a:off x="3049131" y="1268760"/>
            <a:ext cx="3045739" cy="890432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0939" y="1452366"/>
            <a:ext cx="268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隶书" pitchFamily="2" charset="-122"/>
                <a:ea typeface="华文隶书" pitchFamily="2" charset="-122"/>
              </a:rPr>
              <a:t>项目设计与实现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 rot="10800000">
            <a:off x="2843808" y="2708920"/>
            <a:ext cx="3456384" cy="1584176"/>
          </a:xfrm>
          <a:custGeom>
            <a:avLst/>
            <a:gdLst>
              <a:gd name="connsiteX0" fmla="*/ 0 w 2880320"/>
              <a:gd name="connsiteY0" fmla="*/ 456503 h 1428760"/>
              <a:gd name="connsiteX1" fmla="*/ 133707 w 2880320"/>
              <a:gd name="connsiteY1" fmla="*/ 133707 h 1428760"/>
              <a:gd name="connsiteX2" fmla="*/ 456504 w 2880320"/>
              <a:gd name="connsiteY2" fmla="*/ 1 h 1428760"/>
              <a:gd name="connsiteX3" fmla="*/ 2423817 w 2880320"/>
              <a:gd name="connsiteY3" fmla="*/ 0 h 1428760"/>
              <a:gd name="connsiteX4" fmla="*/ 2746613 w 2880320"/>
              <a:gd name="connsiteY4" fmla="*/ 133707 h 1428760"/>
              <a:gd name="connsiteX5" fmla="*/ 2880319 w 2880320"/>
              <a:gd name="connsiteY5" fmla="*/ 456504 h 1428760"/>
              <a:gd name="connsiteX6" fmla="*/ 2880320 w 2880320"/>
              <a:gd name="connsiteY6" fmla="*/ 972257 h 1428760"/>
              <a:gd name="connsiteX7" fmla="*/ 2746613 w 2880320"/>
              <a:gd name="connsiteY7" fmla="*/ 1295053 h 1428760"/>
              <a:gd name="connsiteX8" fmla="*/ 2423816 w 2880320"/>
              <a:gd name="connsiteY8" fmla="*/ 1428760 h 1428760"/>
              <a:gd name="connsiteX9" fmla="*/ 456503 w 2880320"/>
              <a:gd name="connsiteY9" fmla="*/ 1428760 h 1428760"/>
              <a:gd name="connsiteX10" fmla="*/ 133707 w 2880320"/>
              <a:gd name="connsiteY10" fmla="*/ 1295053 h 1428760"/>
              <a:gd name="connsiteX11" fmla="*/ 1 w 2880320"/>
              <a:gd name="connsiteY11" fmla="*/ 972256 h 1428760"/>
              <a:gd name="connsiteX12" fmla="*/ 0 w 2880320"/>
              <a:gd name="connsiteY12" fmla="*/ 456503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0320" h="1428760">
                <a:moveTo>
                  <a:pt x="0" y="456503"/>
                </a:moveTo>
                <a:cubicBezTo>
                  <a:pt x="0" y="335431"/>
                  <a:pt x="48096" y="219318"/>
                  <a:pt x="133707" y="133707"/>
                </a:cubicBezTo>
                <a:cubicBezTo>
                  <a:pt x="219318" y="48096"/>
                  <a:pt x="335432" y="1"/>
                  <a:pt x="456504" y="1"/>
                </a:cubicBezTo>
                <a:lnTo>
                  <a:pt x="2423817" y="0"/>
                </a:lnTo>
                <a:cubicBezTo>
                  <a:pt x="2544889" y="0"/>
                  <a:pt x="2661002" y="48096"/>
                  <a:pt x="2746613" y="133707"/>
                </a:cubicBezTo>
                <a:cubicBezTo>
                  <a:pt x="2832224" y="219318"/>
                  <a:pt x="2880319" y="335432"/>
                  <a:pt x="2880319" y="456504"/>
                </a:cubicBezTo>
                <a:cubicBezTo>
                  <a:pt x="2880319" y="628422"/>
                  <a:pt x="2880320" y="800339"/>
                  <a:pt x="2880320" y="972257"/>
                </a:cubicBezTo>
                <a:cubicBezTo>
                  <a:pt x="2880320" y="1093329"/>
                  <a:pt x="2832224" y="1209443"/>
                  <a:pt x="2746613" y="1295053"/>
                </a:cubicBezTo>
                <a:cubicBezTo>
                  <a:pt x="2661002" y="1380664"/>
                  <a:pt x="2544889" y="1428760"/>
                  <a:pt x="2423816" y="1428760"/>
                </a:cubicBezTo>
                <a:lnTo>
                  <a:pt x="456503" y="1428760"/>
                </a:lnTo>
                <a:cubicBezTo>
                  <a:pt x="335431" y="1428760"/>
                  <a:pt x="219317" y="1380664"/>
                  <a:pt x="133707" y="1295053"/>
                </a:cubicBezTo>
                <a:cubicBezTo>
                  <a:pt x="48096" y="1209442"/>
                  <a:pt x="1" y="1093329"/>
                  <a:pt x="1" y="972256"/>
                </a:cubicBezTo>
                <a:cubicBezTo>
                  <a:pt x="1" y="800338"/>
                  <a:pt x="0" y="628421"/>
                  <a:pt x="0" y="456503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mtClean="0">
              <a:latin typeface="Segoe Semi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99695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程序流程图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类图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51520" y="4509120"/>
            <a:ext cx="8410575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47675" marR="0" lvl="0" indent="-447675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9600" b="1" i="0" u="none" strike="noStrike" kern="0" cap="none" spc="0" normalizeH="0" baseline="0" noProof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Monotype Corsiva" pitchFamily="66" charset="0"/>
                <a:ea typeface="+mn-ea"/>
                <a:cs typeface="+mn-cs"/>
              </a:rPr>
              <a:t>DEMO</a:t>
            </a:r>
            <a:endParaRPr kumimoji="0" lang="zh-CN" altLang="en-US" sz="9600" b="1" i="0" u="none" strike="noStrike" kern="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280"/>
            <a:ext cx="9144000" cy="691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图文框 3"/>
          <p:cNvSpPr/>
          <p:nvPr/>
        </p:nvSpPr>
        <p:spPr bwMode="auto">
          <a:xfrm>
            <a:off x="6156176" y="188640"/>
            <a:ext cx="2520280" cy="792088"/>
          </a:xfrm>
          <a:prstGeom prst="frame">
            <a:avLst>
              <a:gd name="adj1" fmla="val 15020"/>
            </a:avLst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>
            <a:glow rad="228600">
              <a:schemeClr val="bg2">
                <a:lumMod val="85000"/>
                <a:lumOff val="1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 bwMode="auto">
          <a:xfrm>
            <a:off x="6156176" y="305273"/>
            <a:ext cx="2448272" cy="53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00B0F0"/>
                </a:solidFill>
                <a:latin typeface="幼圆" pitchFamily="49" charset="-122"/>
                <a:ea typeface="幼圆" pitchFamily="49" charset="-122"/>
                <a:cs typeface="+mj-cs"/>
              </a:rPr>
              <a:t>程序流程图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73783"/>
            <a:ext cx="6840760" cy="520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9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00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677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0" descr="white oval shaped g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6912768" cy="28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云形 6"/>
          <p:cNvSpPr/>
          <p:nvPr/>
        </p:nvSpPr>
        <p:spPr bwMode="auto">
          <a:xfrm>
            <a:off x="3049131" y="1268760"/>
            <a:ext cx="3045739" cy="890432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0939" y="1452366"/>
            <a:ext cx="268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隶书" pitchFamily="2" charset="-122"/>
                <a:ea typeface="华文隶书" pitchFamily="2" charset="-122"/>
              </a:rPr>
              <a:t>结论及致谢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标题 5"/>
          <p:cNvSpPr txBox="1">
            <a:spLocks/>
          </p:cNvSpPr>
          <p:nvPr/>
        </p:nvSpPr>
        <p:spPr bwMode="auto">
          <a:xfrm>
            <a:off x="611560" y="4869160"/>
            <a:ext cx="8382000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lackadder ITC" pitchFamily="82" charset="0"/>
                <a:ea typeface="华文彩云" pitchFamily="2" charset="-122"/>
                <a:cs typeface="+mj-cs"/>
              </a:rPr>
              <a:t>Thank  you </a:t>
            </a:r>
            <a:r>
              <a:rPr lang="zh-CN" altLang="en-US" sz="9600" b="1" kern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lackadder ITC" pitchFamily="82" charset="0"/>
                <a:ea typeface="华文彩云" pitchFamily="2" charset="-122"/>
                <a:cs typeface="+mj-cs"/>
              </a:rPr>
              <a:t>！</a:t>
            </a:r>
            <a:endParaRPr lang="zh-CN" altLang="en-US" sz="9600" b="1" kern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Blackadder ITC" pitchFamily="82" charset="0"/>
              <a:ea typeface="华文彩云" pitchFamily="2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2204864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</a:t>
            </a:r>
            <a:r>
              <a:rPr lang="zh-CN" altLang="zh-CN" sz="1600" dirty="0" smtClean="0"/>
              <a:t>本</a:t>
            </a:r>
            <a:r>
              <a:rPr lang="zh-CN" altLang="en-US" sz="1600" dirty="0" smtClean="0"/>
              <a:t>次</a:t>
            </a:r>
            <a:r>
              <a:rPr lang="zh-CN" altLang="zh-CN" sz="1600" dirty="0" smtClean="0"/>
              <a:t>介绍</a:t>
            </a:r>
            <a:r>
              <a:rPr lang="zh-CN" altLang="zh-CN" sz="1600" dirty="0" smtClean="0"/>
              <a:t>了一个原创</a:t>
            </a:r>
            <a:r>
              <a:rPr lang="en-US" altLang="zh-CN" sz="1600" dirty="0" smtClean="0"/>
              <a:t>2D</a:t>
            </a:r>
            <a:r>
              <a:rPr lang="zh-CN" altLang="zh-CN" sz="1600" dirty="0" smtClean="0"/>
              <a:t>动作益智游戏的设计与开发过程。该游戏以一个只提供了简单辅助功能的游戏引擎为基础，通过对实时碰撞检测技术的特殊定制来实现游戏的核心部分，加入创新功能，再结合扫掠体（也称扫描体），包围体，向量，齐次坐标等图形学概念的运用，使得游戏在实现上更加精确，在逻辑上更加合理。最后再加入场景，音乐，图片等游戏必需的元素，成功实现了一个完整的动作益智类过关游戏。该游戏容易上手，主要通过键盘操作，用方向键控制人物角色的行动，主要任务为分析地图并设法集齐所有金币，方可过关。本游戏共有五关，相信会给玩家带来丰富的视觉、听觉体验，同主人公一起完成轻松而又紧张的智慧冒险。同时，本游戏也为日后更多功能的扩展提供了可能。</a:t>
            </a:r>
          </a:p>
          <a:p>
            <a:r>
              <a:rPr lang="en-US" altLang="zh-CN" sz="1600" dirty="0" smtClean="0"/>
              <a:t>       </a:t>
            </a:r>
            <a:r>
              <a:rPr lang="zh-CN" altLang="zh-CN" sz="1600" dirty="0" smtClean="0"/>
              <a:t>本</a:t>
            </a:r>
            <a:r>
              <a:rPr lang="zh-CN" altLang="zh-CN" sz="1600" dirty="0" smtClean="0"/>
              <a:t>游戏最终达到了一个具有可玩性的游戏的效果，并在性能上满足一个具有实际应用价值游戏的基本特征。</a:t>
            </a:r>
            <a:endParaRPr lang="zh-CN" alt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2" descr="GEL Rounded Column cobalt"/>
          <p:cNvPicPr>
            <a:picLocks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43608" y="2708920"/>
            <a:ext cx="129614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 descr="GEL Rounded Column fuchsia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23928" y="2708920"/>
            <a:ext cx="1289270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2" descr="GEL Rounded Column cobalt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708920"/>
            <a:ext cx="12241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2" descr="GEL Rounded Column amethy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708920"/>
            <a:ext cx="127022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7" descr="GEL Rounded Column fuchs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708920"/>
            <a:ext cx="1289270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3500430" y="1142984"/>
            <a:ext cx="2071702" cy="775597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itchFamily="2" charset="-122"/>
                <a:ea typeface="华文行楷" pitchFamily="2" charset="-122"/>
              </a:rPr>
              <a:t>概要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5714" y="3429000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幼圆" pitchFamily="49" charset="-122"/>
                <a:ea typeface="幼圆" pitchFamily="49" charset="-122"/>
              </a:rPr>
              <a:t>项目背景介绍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5874" y="3356992"/>
            <a:ext cx="553998" cy="252028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幼圆" pitchFamily="49" charset="-122"/>
                <a:ea typeface="幼圆" pitchFamily="49" charset="-122"/>
              </a:rPr>
              <a:t>开发技术及环境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6044" y="3429000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幼圆" pitchFamily="49" charset="-122"/>
                <a:ea typeface="幼圆" pitchFamily="49" charset="-122"/>
              </a:rPr>
              <a:t>项目需求分析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03807" y="3501008"/>
            <a:ext cx="553998" cy="2304256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幼圆" pitchFamily="49" charset="-122"/>
                <a:ea typeface="幼圆" pitchFamily="49" charset="-122"/>
              </a:rPr>
              <a:t>项目设计与实现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14346" y="3717032"/>
            <a:ext cx="553998" cy="1944216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zh-CN" altLang="en-US" sz="24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latin typeface="幼圆" pitchFamily="49" charset="-122"/>
                <a:ea typeface="幼圆" pitchFamily="49" charset="-122"/>
              </a:rPr>
              <a:t>结论及致谢</a:t>
            </a:r>
          </a:p>
        </p:txBody>
      </p:sp>
      <p:pic>
        <p:nvPicPr>
          <p:cNvPr id="30" name="Picture 65" descr="slide-05-arr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2980272"/>
            <a:ext cx="1440160" cy="5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65" descr="slide-05-arr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2980272"/>
            <a:ext cx="1440160" cy="5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5" descr="slide-05-arr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996952"/>
            <a:ext cx="1440160" cy="5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65" descr="slide-05-arr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996952"/>
            <a:ext cx="1440160" cy="5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white oval shaped g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6912768" cy="28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云形 5"/>
          <p:cNvSpPr/>
          <p:nvPr/>
        </p:nvSpPr>
        <p:spPr bwMode="auto">
          <a:xfrm>
            <a:off x="3049131" y="1268760"/>
            <a:ext cx="3045739" cy="890432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0037" y="1452366"/>
            <a:ext cx="248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隶书" pitchFamily="2" charset="-122"/>
                <a:ea typeface="华文隶书" pitchFamily="2" charset="-122"/>
              </a:rPr>
              <a:t>项目背景介绍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2051" name="Picture 3" descr="C:\Users\Win7 User\Pictures\吃豆子.gif"/>
          <p:cNvPicPr>
            <a:picLocks noChangeAspect="1" noChangeArrowheads="1" noCrop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39552" y="1844824"/>
            <a:ext cx="1676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C:\Users\Win7 User\Pictures\超级玛丽2.gif"/>
          <p:cNvPicPr>
            <a:picLocks noChangeAspect="1" noChangeArrowheads="1" noCrop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67544" y="4005064"/>
            <a:ext cx="20002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示波器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2780928"/>
            <a:ext cx="38100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Picture 7" descr="C:\Users\Win7 User\Pictures\大金刚.jpg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1844824"/>
            <a:ext cx="1728192" cy="1983171"/>
          </a:xfrm>
          <a:prstGeom prst="rect">
            <a:avLst/>
          </a:prstGeom>
          <a:noFill/>
        </p:spPr>
      </p:pic>
      <p:pic>
        <p:nvPicPr>
          <p:cNvPr id="2056" name="Picture 8" descr="C:\Users\Win7 User\Pictures\俄罗斯方块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4149080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0" descr="white oval shaped g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6912768" cy="28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 8"/>
          <p:cNvSpPr/>
          <p:nvPr/>
        </p:nvSpPr>
        <p:spPr bwMode="auto">
          <a:xfrm>
            <a:off x="3049131" y="1268760"/>
            <a:ext cx="3045739" cy="890432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939" y="1452366"/>
            <a:ext cx="268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隶书" pitchFamily="2" charset="-122"/>
                <a:ea typeface="华文隶书" pitchFamily="2" charset="-122"/>
              </a:rPr>
              <a:t>开发技术及环境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3" name="Picture 49" descr="sl15-b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2420888"/>
            <a:ext cx="5225644" cy="67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32604" y="2564904"/>
            <a:ext cx="214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开发技术</a:t>
            </a:r>
            <a:endParaRPr lang="zh-CN" altLang="en-US" sz="2800" b="1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" name="Picture 49" descr="sl15-b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9012" y="2420888"/>
            <a:ext cx="5225644" cy="67670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693188" y="2545740"/>
            <a:ext cx="214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开发环境</a:t>
            </a:r>
            <a:endParaRPr lang="zh-CN" altLang="en-US" sz="2800" b="1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Picture 16" descr="arrow-ran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228894" y="3197636"/>
            <a:ext cx="918287" cy="840587"/>
          </a:xfrm>
          <a:prstGeom prst="rect">
            <a:avLst/>
          </a:prstGeom>
          <a:noFill/>
        </p:spPr>
      </p:pic>
      <p:pic>
        <p:nvPicPr>
          <p:cNvPr id="24" name="Picture 36" descr="crc-outer-lg-blue-fu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6512" y="4077072"/>
            <a:ext cx="5472608" cy="162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7" descr="fan-green-4-panel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 flipV="1">
            <a:off x="35496" y="4293096"/>
            <a:ext cx="529607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95537" y="44998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齐次坐标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75656" y="5003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扫掠体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816" y="50131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包围体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5896" y="44371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词法分析器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4725143"/>
            <a:ext cx="1944216" cy="3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2120" y="4120405"/>
            <a:ext cx="2592288" cy="50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52120" y="5213058"/>
            <a:ext cx="1944216" cy="37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52120" y="6226202"/>
            <a:ext cx="1944216" cy="34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6" descr="arrow-ran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313784" y="3179818"/>
            <a:ext cx="918287" cy="840587"/>
          </a:xfrm>
          <a:prstGeom prst="rect">
            <a:avLst/>
          </a:prstGeom>
          <a:noFill/>
        </p:spPr>
      </p:pic>
      <p:pic>
        <p:nvPicPr>
          <p:cNvPr id="27" name="图片 26" descr="未命名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52120" y="5733256"/>
            <a:ext cx="1944216" cy="381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/>
      <p:bldP spid="15" grpId="0"/>
      <p:bldP spid="17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 bwMode="auto">
          <a:xfrm>
            <a:off x="0" y="1124744"/>
            <a:ext cx="3131840" cy="642942"/>
          </a:xfrm>
          <a:prstGeom prst="homePlate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mtClean="0">
              <a:latin typeface="Segoe Semibold" pitchFamily="34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" y="1196752"/>
            <a:ext cx="2627783" cy="450827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bg1">
                    <a:lumMod val="75000"/>
                  </a:schemeClr>
                </a:solidFill>
                <a:effectLst/>
                <a:latin typeface="华文新魏" pitchFamily="2" charset="-122"/>
                <a:ea typeface="华文新魏" pitchFamily="2" charset="-122"/>
              </a:rPr>
              <a:t>碰撞算法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 rot="10800000">
            <a:off x="3347864" y="3368391"/>
            <a:ext cx="2880320" cy="1428760"/>
          </a:xfrm>
          <a:custGeom>
            <a:avLst/>
            <a:gdLst>
              <a:gd name="connsiteX0" fmla="*/ 0 w 2880320"/>
              <a:gd name="connsiteY0" fmla="*/ 456503 h 1428760"/>
              <a:gd name="connsiteX1" fmla="*/ 133707 w 2880320"/>
              <a:gd name="connsiteY1" fmla="*/ 133707 h 1428760"/>
              <a:gd name="connsiteX2" fmla="*/ 456504 w 2880320"/>
              <a:gd name="connsiteY2" fmla="*/ 1 h 1428760"/>
              <a:gd name="connsiteX3" fmla="*/ 2423817 w 2880320"/>
              <a:gd name="connsiteY3" fmla="*/ 0 h 1428760"/>
              <a:gd name="connsiteX4" fmla="*/ 2746613 w 2880320"/>
              <a:gd name="connsiteY4" fmla="*/ 133707 h 1428760"/>
              <a:gd name="connsiteX5" fmla="*/ 2880319 w 2880320"/>
              <a:gd name="connsiteY5" fmla="*/ 456504 h 1428760"/>
              <a:gd name="connsiteX6" fmla="*/ 2880320 w 2880320"/>
              <a:gd name="connsiteY6" fmla="*/ 972257 h 1428760"/>
              <a:gd name="connsiteX7" fmla="*/ 2746613 w 2880320"/>
              <a:gd name="connsiteY7" fmla="*/ 1295053 h 1428760"/>
              <a:gd name="connsiteX8" fmla="*/ 2423816 w 2880320"/>
              <a:gd name="connsiteY8" fmla="*/ 1428760 h 1428760"/>
              <a:gd name="connsiteX9" fmla="*/ 456503 w 2880320"/>
              <a:gd name="connsiteY9" fmla="*/ 1428760 h 1428760"/>
              <a:gd name="connsiteX10" fmla="*/ 133707 w 2880320"/>
              <a:gd name="connsiteY10" fmla="*/ 1295053 h 1428760"/>
              <a:gd name="connsiteX11" fmla="*/ 1 w 2880320"/>
              <a:gd name="connsiteY11" fmla="*/ 972256 h 1428760"/>
              <a:gd name="connsiteX12" fmla="*/ 0 w 2880320"/>
              <a:gd name="connsiteY12" fmla="*/ 456503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0320" h="1428760">
                <a:moveTo>
                  <a:pt x="0" y="456503"/>
                </a:moveTo>
                <a:cubicBezTo>
                  <a:pt x="0" y="335431"/>
                  <a:pt x="48096" y="219318"/>
                  <a:pt x="133707" y="133707"/>
                </a:cubicBezTo>
                <a:cubicBezTo>
                  <a:pt x="219318" y="48096"/>
                  <a:pt x="335432" y="1"/>
                  <a:pt x="456504" y="1"/>
                </a:cubicBezTo>
                <a:lnTo>
                  <a:pt x="2423817" y="0"/>
                </a:lnTo>
                <a:cubicBezTo>
                  <a:pt x="2544889" y="0"/>
                  <a:pt x="2661002" y="48096"/>
                  <a:pt x="2746613" y="133707"/>
                </a:cubicBezTo>
                <a:cubicBezTo>
                  <a:pt x="2832224" y="219318"/>
                  <a:pt x="2880319" y="335432"/>
                  <a:pt x="2880319" y="456504"/>
                </a:cubicBezTo>
                <a:cubicBezTo>
                  <a:pt x="2880319" y="628422"/>
                  <a:pt x="2880320" y="800339"/>
                  <a:pt x="2880320" y="972257"/>
                </a:cubicBezTo>
                <a:cubicBezTo>
                  <a:pt x="2880320" y="1093329"/>
                  <a:pt x="2832224" y="1209443"/>
                  <a:pt x="2746613" y="1295053"/>
                </a:cubicBezTo>
                <a:cubicBezTo>
                  <a:pt x="2661002" y="1380664"/>
                  <a:pt x="2544889" y="1428760"/>
                  <a:pt x="2423816" y="1428760"/>
                </a:cubicBezTo>
                <a:lnTo>
                  <a:pt x="456503" y="1428760"/>
                </a:lnTo>
                <a:cubicBezTo>
                  <a:pt x="335431" y="1428760"/>
                  <a:pt x="219317" y="1380664"/>
                  <a:pt x="133707" y="1295053"/>
                </a:cubicBezTo>
                <a:cubicBezTo>
                  <a:pt x="48096" y="1209442"/>
                  <a:pt x="1" y="1093329"/>
                  <a:pt x="1" y="972256"/>
                </a:cubicBezTo>
                <a:cubicBezTo>
                  <a:pt x="1" y="800338"/>
                  <a:pt x="0" y="628421"/>
                  <a:pt x="0" y="456503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mtClean="0">
              <a:latin typeface="Segoe Semi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3606115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重合碰撞                      </a:t>
            </a:r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                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像素碰撞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左右箭头标注 11"/>
          <p:cNvSpPr/>
          <p:nvPr/>
        </p:nvSpPr>
        <p:spPr bwMode="auto">
          <a:xfrm rot="10800000">
            <a:off x="2771800" y="2210563"/>
            <a:ext cx="4176466" cy="714380"/>
          </a:xfrm>
          <a:prstGeom prst="leftRightArrowCallout">
            <a:avLst>
              <a:gd name="adj1" fmla="val 50767"/>
              <a:gd name="adj2" fmla="val 50000"/>
              <a:gd name="adj3" fmla="val 64471"/>
              <a:gd name="adj4" fmla="val 67735"/>
            </a:avLst>
          </a:prstGeom>
          <a:blipFill dpi="0" rotWithShape="1">
            <a:blip r:embed="rId2" cstate="print">
              <a:alphaModFix amt="60000"/>
            </a:blip>
            <a:srcRect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b="1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Segoe Semi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2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90" y="234888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判断两矩形是否重合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2280" y="213285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476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判断不重合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：两矩形边不重合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206084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476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判断重合：一矩形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个顶点是否在另一矩形内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 rot="10800000">
            <a:off x="3487896" y="5301208"/>
            <a:ext cx="2668280" cy="936104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b="1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blipFill>
                <a:blip r:embed="rId3"/>
                <a:tile tx="0" ty="0" sx="100000" sy="100000" flip="none" algn="tl"/>
              </a:blip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Segoe Semi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1880" y="5445224"/>
            <a:ext cx="261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  <a:cs typeface="+mj-cs"/>
              </a:rPr>
              <a:t>查看该像素点之前是否被画过</a:t>
            </a:r>
            <a:endParaRPr lang="zh-CN" altLang="en-US" sz="2000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2" name="Picture 16" descr="arrow-ran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4624038" y="2944912"/>
            <a:ext cx="471986" cy="432049"/>
          </a:xfrm>
          <a:prstGeom prst="rect">
            <a:avLst/>
          </a:prstGeom>
          <a:noFill/>
        </p:spPr>
      </p:pic>
      <p:pic>
        <p:nvPicPr>
          <p:cNvPr id="24" name="Picture 16" descr="arrow-rang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400000">
            <a:off x="4624038" y="4777182"/>
            <a:ext cx="471986" cy="432049"/>
          </a:xfrm>
          <a:prstGeom prst="rect">
            <a:avLst/>
          </a:prstGeom>
          <a:noFill/>
        </p:spPr>
      </p:pic>
      <p:sp>
        <p:nvSpPr>
          <p:cNvPr id="25" name="乘号 24"/>
          <p:cNvSpPr/>
          <p:nvPr/>
        </p:nvSpPr>
        <p:spPr bwMode="auto">
          <a:xfrm>
            <a:off x="3491880" y="3861048"/>
            <a:ext cx="2592288" cy="2348880"/>
          </a:xfrm>
          <a:prstGeom prst="mathMultiply">
            <a:avLst>
              <a:gd name="adj1" fmla="val 14043"/>
            </a:avLst>
          </a:prstGeom>
          <a:solidFill>
            <a:srgbClr val="FF0000"/>
          </a:soli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latin typeface="Segoe Semibold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9952" y="1988840"/>
            <a:ext cx="1512168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3000" b="1" cap="none" spc="0" dirty="0" smtClean="0">
                <a:ln w="11430"/>
                <a:solidFill>
                  <a:srgbClr val="FF0000"/>
                </a:solidFill>
              </a:rPr>
              <a:t>？</a:t>
            </a:r>
            <a:endParaRPr lang="en-US" altLang="zh-CN" sz="15000" b="1" cap="none" spc="0" dirty="0" smtClean="0">
              <a:ln w="11430"/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/>
      <p:bldP spid="20" grpId="0" animBg="1"/>
      <p:bldP spid="21" grpId="0"/>
      <p:bldP spid="25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2555776" y="5157192"/>
            <a:ext cx="2304256" cy="648072"/>
          </a:xfrm>
          <a:prstGeom prst="rect">
            <a:avLst/>
          </a:prstGeom>
          <a:solidFill>
            <a:srgbClr val="00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528" y="2996952"/>
            <a:ext cx="1224136" cy="648072"/>
            <a:chOff x="827584" y="3356992"/>
            <a:chExt cx="1224136" cy="648072"/>
          </a:xfrm>
        </p:grpSpPr>
        <p:sp>
          <p:nvSpPr>
            <p:cNvPr id="6" name="矩形 5"/>
            <p:cNvSpPr/>
            <p:nvPr/>
          </p:nvSpPr>
          <p:spPr bwMode="auto">
            <a:xfrm>
              <a:off x="827584" y="335699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616" y="340983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23728" y="2492896"/>
            <a:ext cx="1224136" cy="648072"/>
            <a:chOff x="3347864" y="3717032"/>
            <a:chExt cx="1224136" cy="648072"/>
          </a:xfrm>
        </p:grpSpPr>
        <p:sp>
          <p:nvSpPr>
            <p:cNvPr id="11" name="矩形 10"/>
            <p:cNvSpPr/>
            <p:nvPr/>
          </p:nvSpPr>
          <p:spPr bwMode="auto">
            <a:xfrm>
              <a:off x="3347864" y="371703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5896" y="376987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</a:p>
          </p:txBody>
        </p:sp>
      </p:grpSp>
      <p:sp>
        <p:nvSpPr>
          <p:cNvPr id="17" name="任意多边形 16"/>
          <p:cNvSpPr/>
          <p:nvPr/>
        </p:nvSpPr>
        <p:spPr bwMode="auto">
          <a:xfrm rot="10800000">
            <a:off x="6444208" y="2348880"/>
            <a:ext cx="2520280" cy="936104"/>
          </a:xfrm>
          <a:custGeom>
            <a:avLst/>
            <a:gdLst>
              <a:gd name="connsiteX0" fmla="*/ 0 w 2880320"/>
              <a:gd name="connsiteY0" fmla="*/ 456503 h 1428760"/>
              <a:gd name="connsiteX1" fmla="*/ 133707 w 2880320"/>
              <a:gd name="connsiteY1" fmla="*/ 133707 h 1428760"/>
              <a:gd name="connsiteX2" fmla="*/ 456504 w 2880320"/>
              <a:gd name="connsiteY2" fmla="*/ 1 h 1428760"/>
              <a:gd name="connsiteX3" fmla="*/ 2423817 w 2880320"/>
              <a:gd name="connsiteY3" fmla="*/ 0 h 1428760"/>
              <a:gd name="connsiteX4" fmla="*/ 2746613 w 2880320"/>
              <a:gd name="connsiteY4" fmla="*/ 133707 h 1428760"/>
              <a:gd name="connsiteX5" fmla="*/ 2880319 w 2880320"/>
              <a:gd name="connsiteY5" fmla="*/ 456504 h 1428760"/>
              <a:gd name="connsiteX6" fmla="*/ 2880320 w 2880320"/>
              <a:gd name="connsiteY6" fmla="*/ 972257 h 1428760"/>
              <a:gd name="connsiteX7" fmla="*/ 2746613 w 2880320"/>
              <a:gd name="connsiteY7" fmla="*/ 1295053 h 1428760"/>
              <a:gd name="connsiteX8" fmla="*/ 2423816 w 2880320"/>
              <a:gd name="connsiteY8" fmla="*/ 1428760 h 1428760"/>
              <a:gd name="connsiteX9" fmla="*/ 456503 w 2880320"/>
              <a:gd name="connsiteY9" fmla="*/ 1428760 h 1428760"/>
              <a:gd name="connsiteX10" fmla="*/ 133707 w 2880320"/>
              <a:gd name="connsiteY10" fmla="*/ 1295053 h 1428760"/>
              <a:gd name="connsiteX11" fmla="*/ 1 w 2880320"/>
              <a:gd name="connsiteY11" fmla="*/ 972256 h 1428760"/>
              <a:gd name="connsiteX12" fmla="*/ 0 w 2880320"/>
              <a:gd name="connsiteY12" fmla="*/ 456503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0320" h="1428760">
                <a:moveTo>
                  <a:pt x="0" y="456503"/>
                </a:moveTo>
                <a:cubicBezTo>
                  <a:pt x="0" y="335431"/>
                  <a:pt x="48096" y="219318"/>
                  <a:pt x="133707" y="133707"/>
                </a:cubicBezTo>
                <a:cubicBezTo>
                  <a:pt x="219318" y="48096"/>
                  <a:pt x="335432" y="1"/>
                  <a:pt x="456504" y="1"/>
                </a:cubicBezTo>
                <a:lnTo>
                  <a:pt x="2423817" y="0"/>
                </a:lnTo>
                <a:cubicBezTo>
                  <a:pt x="2544889" y="0"/>
                  <a:pt x="2661002" y="48096"/>
                  <a:pt x="2746613" y="133707"/>
                </a:cubicBezTo>
                <a:cubicBezTo>
                  <a:pt x="2832224" y="219318"/>
                  <a:pt x="2880319" y="335432"/>
                  <a:pt x="2880319" y="456504"/>
                </a:cubicBezTo>
                <a:cubicBezTo>
                  <a:pt x="2880319" y="628422"/>
                  <a:pt x="2880320" y="800339"/>
                  <a:pt x="2880320" y="972257"/>
                </a:cubicBezTo>
                <a:cubicBezTo>
                  <a:pt x="2880320" y="1093329"/>
                  <a:pt x="2832224" y="1209443"/>
                  <a:pt x="2746613" y="1295053"/>
                </a:cubicBezTo>
                <a:cubicBezTo>
                  <a:pt x="2661002" y="1380664"/>
                  <a:pt x="2544889" y="1428760"/>
                  <a:pt x="2423816" y="1428760"/>
                </a:cubicBezTo>
                <a:lnTo>
                  <a:pt x="456503" y="1428760"/>
                </a:lnTo>
                <a:cubicBezTo>
                  <a:pt x="335431" y="1428760"/>
                  <a:pt x="219317" y="1380664"/>
                  <a:pt x="133707" y="1295053"/>
                </a:cubicBezTo>
                <a:cubicBezTo>
                  <a:pt x="48096" y="1209442"/>
                  <a:pt x="1" y="1093329"/>
                  <a:pt x="1" y="972256"/>
                </a:cubicBezTo>
                <a:cubicBezTo>
                  <a:pt x="1" y="800338"/>
                  <a:pt x="0" y="628421"/>
                  <a:pt x="0" y="456503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mtClean="0">
              <a:latin typeface="Segoe Semi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6256" y="256490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扫掠体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79912" y="2492896"/>
            <a:ext cx="2016224" cy="648072"/>
            <a:chOff x="3779912" y="2492896"/>
            <a:chExt cx="2016224" cy="648072"/>
          </a:xfrm>
        </p:grpSpPr>
        <p:sp>
          <p:nvSpPr>
            <p:cNvPr id="21" name="右箭头 20"/>
            <p:cNvSpPr/>
            <p:nvPr/>
          </p:nvSpPr>
          <p:spPr bwMode="auto">
            <a:xfrm>
              <a:off x="3779912" y="2492896"/>
              <a:ext cx="2016224" cy="648072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9952" y="263691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解决方法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55776" y="5157192"/>
            <a:ext cx="1224136" cy="648072"/>
            <a:chOff x="827584" y="3356992"/>
            <a:chExt cx="1224136" cy="648072"/>
          </a:xfrm>
        </p:grpSpPr>
        <p:sp>
          <p:nvSpPr>
            <p:cNvPr id="25" name="矩形 24"/>
            <p:cNvSpPr/>
            <p:nvPr/>
          </p:nvSpPr>
          <p:spPr bwMode="auto">
            <a:xfrm>
              <a:off x="827584" y="335699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5616" y="340983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52320" y="4005064"/>
            <a:ext cx="1224136" cy="648072"/>
            <a:chOff x="3347864" y="3717032"/>
            <a:chExt cx="1224136" cy="648072"/>
          </a:xfrm>
        </p:grpSpPr>
        <p:sp>
          <p:nvSpPr>
            <p:cNvPr id="28" name="矩形 27"/>
            <p:cNvSpPr/>
            <p:nvPr/>
          </p:nvSpPr>
          <p:spPr bwMode="auto">
            <a:xfrm>
              <a:off x="3347864" y="371703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35896" y="376987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860032" y="5157192"/>
            <a:ext cx="1224136" cy="648072"/>
            <a:chOff x="827584" y="3356992"/>
            <a:chExt cx="1224136" cy="648072"/>
          </a:xfrm>
        </p:grpSpPr>
        <p:sp>
          <p:nvSpPr>
            <p:cNvPr id="31" name="矩形 30"/>
            <p:cNvSpPr/>
            <p:nvPr/>
          </p:nvSpPr>
          <p:spPr bwMode="auto">
            <a:xfrm>
              <a:off x="827584" y="335699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7624" y="3409836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A’</a:t>
              </a:r>
              <a:endPara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36" name="右箭头 35"/>
          <p:cNvSpPr/>
          <p:nvPr/>
        </p:nvSpPr>
        <p:spPr bwMode="auto">
          <a:xfrm rot="8791840">
            <a:off x="3587167" y="3861274"/>
            <a:ext cx="3014199" cy="468436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8575E-6 L 0.16146 -0.173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6.17946E-6 L -0.13386 0.09435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56792"/>
            <a:ext cx="8410575" cy="535531"/>
          </a:xfrm>
        </p:spPr>
        <p:txBody>
          <a:bodyPr/>
          <a:lstStyle/>
          <a:p>
            <a:r>
              <a:rPr lang="zh-CN" altLang="en-US" dirty="0" smtClean="0"/>
              <a:t>扫掠</a:t>
            </a:r>
            <a:r>
              <a:rPr lang="zh-CN" altLang="en-US" dirty="0" smtClean="0"/>
              <a:t>体算法优化：面积优化为边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39552" y="3068960"/>
            <a:ext cx="1224136" cy="648072"/>
            <a:chOff x="827584" y="3356992"/>
            <a:chExt cx="1224136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827584" y="335699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340983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zh-CN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2276872"/>
            <a:ext cx="1224136" cy="648072"/>
            <a:chOff x="3347864" y="3717032"/>
            <a:chExt cx="1224136" cy="648072"/>
          </a:xfrm>
        </p:grpSpPr>
        <p:sp>
          <p:nvSpPr>
            <p:cNvPr id="7" name="矩形 6"/>
            <p:cNvSpPr/>
            <p:nvPr/>
          </p:nvSpPr>
          <p:spPr bwMode="auto">
            <a:xfrm>
              <a:off x="3347864" y="371703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5896" y="376987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</a:p>
          </p:txBody>
        </p:sp>
      </p:grpSp>
      <p:cxnSp>
        <p:nvCxnSpPr>
          <p:cNvPr id="10" name="直接箭头连接符 9"/>
          <p:cNvCxnSpPr/>
          <p:nvPr/>
        </p:nvCxnSpPr>
        <p:spPr bwMode="auto">
          <a:xfrm flipV="1">
            <a:off x="1979712" y="2996952"/>
            <a:ext cx="1008112" cy="432048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267744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987824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83968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283968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3808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9672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47664" y="2636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528" y="2636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3528" y="3717032"/>
            <a:ext cx="36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32040" y="234888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/>
              <a:t>先算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为起点，经向量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形成的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跳射线与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的四边是否相交；再反过来算。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410575" cy="535531"/>
          </a:xfrm>
        </p:spPr>
        <p:txBody>
          <a:bodyPr/>
          <a:lstStyle/>
          <a:p>
            <a:r>
              <a:rPr lang="zh-CN" altLang="en-US" dirty="0" smtClean="0"/>
              <a:t>扫掠</a:t>
            </a:r>
            <a:r>
              <a:rPr lang="zh-CN" altLang="en-US" dirty="0" smtClean="0"/>
              <a:t>体方法的问题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95536" y="2132856"/>
            <a:ext cx="1224136" cy="648072"/>
            <a:chOff x="827584" y="3356992"/>
            <a:chExt cx="1224136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827584" y="3356992"/>
              <a:ext cx="1224136" cy="64807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3409836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人</a:t>
              </a:r>
              <a:endPara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51719" y="3429000"/>
            <a:ext cx="1632181" cy="720080"/>
            <a:chOff x="3347864" y="3717032"/>
            <a:chExt cx="1224136" cy="648072"/>
          </a:xfrm>
          <a:solidFill>
            <a:srgbClr val="C00000"/>
          </a:solidFill>
        </p:grpSpPr>
        <p:sp>
          <p:nvSpPr>
            <p:cNvPr id="7" name="矩形 6"/>
            <p:cNvSpPr/>
            <p:nvPr/>
          </p:nvSpPr>
          <p:spPr bwMode="auto">
            <a:xfrm>
              <a:off x="3347864" y="3717032"/>
              <a:ext cx="1224136" cy="648072"/>
            </a:xfrm>
            <a:prstGeom prst="rect">
              <a:avLst/>
            </a:prstGeom>
            <a:grpFill/>
            <a:ln w="127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5877" y="3781839"/>
              <a:ext cx="100811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平台</a:t>
              </a:r>
              <a:endPara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 bwMode="auto">
          <a:xfrm rot="16200000" flipH="1">
            <a:off x="755576" y="3356992"/>
            <a:ext cx="792088" cy="648072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16200000" flipH="1">
            <a:off x="2015716" y="3320988"/>
            <a:ext cx="288032" cy="216024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fol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27584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7744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72514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人沿重力方向无法前进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024" y="1916832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解决方法一：</a:t>
            </a:r>
            <a:endParaRPr lang="en-US" altLang="zh-CN" sz="2000" dirty="0" smtClean="0"/>
          </a:p>
          <a:p>
            <a:r>
              <a:rPr lang="zh-CN" altLang="en-US" sz="2000" dirty="0" smtClean="0"/>
              <a:t>将移动向量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沿水平竖直方向分解为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，分别按照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的方向进行互算。</a:t>
            </a:r>
            <a:endParaRPr lang="en-US" altLang="zh-CN" sz="2000" dirty="0" smtClean="0"/>
          </a:p>
          <a:p>
            <a:r>
              <a:rPr lang="zh-CN" altLang="en-US" sz="2000" dirty="0" smtClean="0"/>
              <a:t>解决</a:t>
            </a:r>
            <a:r>
              <a:rPr lang="zh-CN" altLang="en-US" sz="2000" dirty="0" smtClean="0"/>
              <a:t>方法二：</a:t>
            </a:r>
            <a:endParaRPr lang="en-US" altLang="zh-CN" sz="2000" dirty="0" smtClean="0"/>
          </a:p>
          <a:p>
            <a:r>
              <a:rPr lang="zh-CN" altLang="en-US" sz="2000" dirty="0" smtClean="0"/>
              <a:t>将移动向量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沿水平竖直方向分解为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，先算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，如果发生碰撞 ，记录原来的位置 再算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014E-6 L 0.05139 0.078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0" descr="white oval shaped g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6912768" cy="28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云形 6"/>
          <p:cNvSpPr/>
          <p:nvPr/>
        </p:nvSpPr>
        <p:spPr bwMode="auto">
          <a:xfrm>
            <a:off x="3049131" y="1268760"/>
            <a:ext cx="3045739" cy="890432"/>
          </a:xfrm>
          <a:prstGeom prst="cloud">
            <a:avLst/>
          </a:prstGeom>
          <a:blipFill>
            <a:blip r:embed="rId3" cstate="print"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bg1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solidFill>
                <a:schemeClr val="tx1"/>
              </a:solidFill>
              <a:effectLst/>
              <a:latin typeface="Segoe Semi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0939" y="1452366"/>
            <a:ext cx="268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隶书" pitchFamily="2" charset="-122"/>
                <a:ea typeface="华文隶书" pitchFamily="2" charset="-122"/>
              </a:rPr>
              <a:t>项目需求分析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 rot="10800000">
            <a:off x="5220072" y="2708920"/>
            <a:ext cx="3096344" cy="3312368"/>
          </a:xfrm>
          <a:custGeom>
            <a:avLst/>
            <a:gdLst>
              <a:gd name="connsiteX0" fmla="*/ 0 w 2880320"/>
              <a:gd name="connsiteY0" fmla="*/ 456503 h 1428760"/>
              <a:gd name="connsiteX1" fmla="*/ 133707 w 2880320"/>
              <a:gd name="connsiteY1" fmla="*/ 133707 h 1428760"/>
              <a:gd name="connsiteX2" fmla="*/ 456504 w 2880320"/>
              <a:gd name="connsiteY2" fmla="*/ 1 h 1428760"/>
              <a:gd name="connsiteX3" fmla="*/ 2423817 w 2880320"/>
              <a:gd name="connsiteY3" fmla="*/ 0 h 1428760"/>
              <a:gd name="connsiteX4" fmla="*/ 2746613 w 2880320"/>
              <a:gd name="connsiteY4" fmla="*/ 133707 h 1428760"/>
              <a:gd name="connsiteX5" fmla="*/ 2880319 w 2880320"/>
              <a:gd name="connsiteY5" fmla="*/ 456504 h 1428760"/>
              <a:gd name="connsiteX6" fmla="*/ 2880320 w 2880320"/>
              <a:gd name="connsiteY6" fmla="*/ 972257 h 1428760"/>
              <a:gd name="connsiteX7" fmla="*/ 2746613 w 2880320"/>
              <a:gd name="connsiteY7" fmla="*/ 1295053 h 1428760"/>
              <a:gd name="connsiteX8" fmla="*/ 2423816 w 2880320"/>
              <a:gd name="connsiteY8" fmla="*/ 1428760 h 1428760"/>
              <a:gd name="connsiteX9" fmla="*/ 456503 w 2880320"/>
              <a:gd name="connsiteY9" fmla="*/ 1428760 h 1428760"/>
              <a:gd name="connsiteX10" fmla="*/ 133707 w 2880320"/>
              <a:gd name="connsiteY10" fmla="*/ 1295053 h 1428760"/>
              <a:gd name="connsiteX11" fmla="*/ 1 w 2880320"/>
              <a:gd name="connsiteY11" fmla="*/ 972256 h 1428760"/>
              <a:gd name="connsiteX12" fmla="*/ 0 w 2880320"/>
              <a:gd name="connsiteY12" fmla="*/ 456503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0320" h="1428760">
                <a:moveTo>
                  <a:pt x="0" y="456503"/>
                </a:moveTo>
                <a:cubicBezTo>
                  <a:pt x="0" y="335431"/>
                  <a:pt x="48096" y="219318"/>
                  <a:pt x="133707" y="133707"/>
                </a:cubicBezTo>
                <a:cubicBezTo>
                  <a:pt x="219318" y="48096"/>
                  <a:pt x="335432" y="1"/>
                  <a:pt x="456504" y="1"/>
                </a:cubicBezTo>
                <a:lnTo>
                  <a:pt x="2423817" y="0"/>
                </a:lnTo>
                <a:cubicBezTo>
                  <a:pt x="2544889" y="0"/>
                  <a:pt x="2661002" y="48096"/>
                  <a:pt x="2746613" y="133707"/>
                </a:cubicBezTo>
                <a:cubicBezTo>
                  <a:pt x="2832224" y="219318"/>
                  <a:pt x="2880319" y="335432"/>
                  <a:pt x="2880319" y="456504"/>
                </a:cubicBezTo>
                <a:cubicBezTo>
                  <a:pt x="2880319" y="628422"/>
                  <a:pt x="2880320" y="800339"/>
                  <a:pt x="2880320" y="972257"/>
                </a:cubicBezTo>
                <a:cubicBezTo>
                  <a:pt x="2880320" y="1093329"/>
                  <a:pt x="2832224" y="1209443"/>
                  <a:pt x="2746613" y="1295053"/>
                </a:cubicBezTo>
                <a:cubicBezTo>
                  <a:pt x="2661002" y="1380664"/>
                  <a:pt x="2544889" y="1428760"/>
                  <a:pt x="2423816" y="1428760"/>
                </a:cubicBezTo>
                <a:lnTo>
                  <a:pt x="456503" y="1428760"/>
                </a:lnTo>
                <a:cubicBezTo>
                  <a:pt x="335431" y="1428760"/>
                  <a:pt x="219317" y="1380664"/>
                  <a:pt x="133707" y="1295053"/>
                </a:cubicBezTo>
                <a:cubicBezTo>
                  <a:pt x="48096" y="1209442"/>
                  <a:pt x="1" y="1093329"/>
                  <a:pt x="1" y="972256"/>
                </a:cubicBezTo>
                <a:cubicBezTo>
                  <a:pt x="1" y="800338"/>
                  <a:pt x="0" y="628421"/>
                  <a:pt x="0" y="456503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mtClean="0">
              <a:latin typeface="Segoe Semi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136" y="2983592"/>
            <a:ext cx="2016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性能：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可修改性</a:t>
            </a:r>
            <a:endParaRPr lang="zh-CN" altLang="en-US" sz="24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有效性</a:t>
            </a: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可重用性</a:t>
            </a: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可适应性</a:t>
            </a: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可移植性</a:t>
            </a:r>
          </a:p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可操作性</a:t>
            </a:r>
          </a:p>
        </p:txBody>
      </p:sp>
      <p:sp>
        <p:nvSpPr>
          <p:cNvPr id="12" name="任意多边形 11"/>
          <p:cNvSpPr/>
          <p:nvPr/>
        </p:nvSpPr>
        <p:spPr bwMode="auto">
          <a:xfrm rot="10800000">
            <a:off x="827584" y="2708920"/>
            <a:ext cx="3312368" cy="3312368"/>
          </a:xfrm>
          <a:custGeom>
            <a:avLst/>
            <a:gdLst>
              <a:gd name="connsiteX0" fmla="*/ 0 w 2880320"/>
              <a:gd name="connsiteY0" fmla="*/ 456503 h 1428760"/>
              <a:gd name="connsiteX1" fmla="*/ 133707 w 2880320"/>
              <a:gd name="connsiteY1" fmla="*/ 133707 h 1428760"/>
              <a:gd name="connsiteX2" fmla="*/ 456504 w 2880320"/>
              <a:gd name="connsiteY2" fmla="*/ 1 h 1428760"/>
              <a:gd name="connsiteX3" fmla="*/ 2423817 w 2880320"/>
              <a:gd name="connsiteY3" fmla="*/ 0 h 1428760"/>
              <a:gd name="connsiteX4" fmla="*/ 2746613 w 2880320"/>
              <a:gd name="connsiteY4" fmla="*/ 133707 h 1428760"/>
              <a:gd name="connsiteX5" fmla="*/ 2880319 w 2880320"/>
              <a:gd name="connsiteY5" fmla="*/ 456504 h 1428760"/>
              <a:gd name="connsiteX6" fmla="*/ 2880320 w 2880320"/>
              <a:gd name="connsiteY6" fmla="*/ 972257 h 1428760"/>
              <a:gd name="connsiteX7" fmla="*/ 2746613 w 2880320"/>
              <a:gd name="connsiteY7" fmla="*/ 1295053 h 1428760"/>
              <a:gd name="connsiteX8" fmla="*/ 2423816 w 2880320"/>
              <a:gd name="connsiteY8" fmla="*/ 1428760 h 1428760"/>
              <a:gd name="connsiteX9" fmla="*/ 456503 w 2880320"/>
              <a:gd name="connsiteY9" fmla="*/ 1428760 h 1428760"/>
              <a:gd name="connsiteX10" fmla="*/ 133707 w 2880320"/>
              <a:gd name="connsiteY10" fmla="*/ 1295053 h 1428760"/>
              <a:gd name="connsiteX11" fmla="*/ 1 w 2880320"/>
              <a:gd name="connsiteY11" fmla="*/ 972256 h 1428760"/>
              <a:gd name="connsiteX12" fmla="*/ 0 w 2880320"/>
              <a:gd name="connsiteY12" fmla="*/ 456503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0320" h="1428760">
                <a:moveTo>
                  <a:pt x="0" y="456503"/>
                </a:moveTo>
                <a:cubicBezTo>
                  <a:pt x="0" y="335431"/>
                  <a:pt x="48096" y="219318"/>
                  <a:pt x="133707" y="133707"/>
                </a:cubicBezTo>
                <a:cubicBezTo>
                  <a:pt x="219318" y="48096"/>
                  <a:pt x="335432" y="1"/>
                  <a:pt x="456504" y="1"/>
                </a:cubicBezTo>
                <a:lnTo>
                  <a:pt x="2423817" y="0"/>
                </a:lnTo>
                <a:cubicBezTo>
                  <a:pt x="2544889" y="0"/>
                  <a:pt x="2661002" y="48096"/>
                  <a:pt x="2746613" y="133707"/>
                </a:cubicBezTo>
                <a:cubicBezTo>
                  <a:pt x="2832224" y="219318"/>
                  <a:pt x="2880319" y="335432"/>
                  <a:pt x="2880319" y="456504"/>
                </a:cubicBezTo>
                <a:cubicBezTo>
                  <a:pt x="2880319" y="628422"/>
                  <a:pt x="2880320" y="800339"/>
                  <a:pt x="2880320" y="972257"/>
                </a:cubicBezTo>
                <a:cubicBezTo>
                  <a:pt x="2880320" y="1093329"/>
                  <a:pt x="2832224" y="1209443"/>
                  <a:pt x="2746613" y="1295053"/>
                </a:cubicBezTo>
                <a:cubicBezTo>
                  <a:pt x="2661002" y="1380664"/>
                  <a:pt x="2544889" y="1428760"/>
                  <a:pt x="2423816" y="1428760"/>
                </a:cubicBezTo>
                <a:lnTo>
                  <a:pt x="456503" y="1428760"/>
                </a:lnTo>
                <a:cubicBezTo>
                  <a:pt x="335431" y="1428760"/>
                  <a:pt x="219317" y="1380664"/>
                  <a:pt x="133707" y="1295053"/>
                </a:cubicBezTo>
                <a:cubicBezTo>
                  <a:pt x="48096" y="1209442"/>
                  <a:pt x="1" y="1093329"/>
                  <a:pt x="1" y="972256"/>
                </a:cubicBezTo>
                <a:cubicBezTo>
                  <a:pt x="1" y="800338"/>
                  <a:pt x="0" y="628421"/>
                  <a:pt x="0" y="456503"/>
                </a:cubicBezTo>
                <a:close/>
              </a:path>
            </a:pathLst>
          </a:cu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mtClean="0">
              <a:latin typeface="Segoe Semi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780928"/>
            <a:ext cx="23042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条件</a:t>
            </a:r>
            <a:endParaRPr lang="zh-CN" altLang="zh-CN" sz="20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本游戏可在支持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DirectX 9c</a:t>
            </a:r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或以上的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Windows XP/vista/7</a:t>
            </a:r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等操作系统上运行。</a:t>
            </a:r>
          </a:p>
          <a:p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）限制</a:t>
            </a:r>
          </a:p>
          <a:p>
            <a:r>
              <a:rPr lang="zh-CN" altLang="zh-CN" sz="20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本游戏主要由键盘操作，几乎不支持鼠标操作。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IOI-Messaging_Template_v1">
  <a:themeElements>
    <a:clrScheme name="IOI-Messaging_Template_v1 2">
      <a:dk1>
        <a:srgbClr val="000000"/>
      </a:dk1>
      <a:lt1>
        <a:srgbClr val="FFFFFF"/>
      </a:lt1>
      <a:dk2>
        <a:srgbClr val="30237F"/>
      </a:dk2>
      <a:lt2>
        <a:srgbClr val="FFB601"/>
      </a:lt2>
      <a:accent1>
        <a:srgbClr val="F7E993"/>
      </a:accent1>
      <a:accent2>
        <a:srgbClr val="3CB63C"/>
      </a:accent2>
      <a:accent3>
        <a:srgbClr val="ADACC0"/>
      </a:accent3>
      <a:accent4>
        <a:srgbClr val="DADADA"/>
      </a:accent4>
      <a:accent5>
        <a:srgbClr val="FAF2C8"/>
      </a:accent5>
      <a:accent6>
        <a:srgbClr val="35A535"/>
      </a:accent6>
      <a:hlink>
        <a:srgbClr val="9A19FB"/>
      </a:hlink>
      <a:folHlink>
        <a:srgbClr val="E39E21"/>
      </a:folHlink>
    </a:clrScheme>
    <a:fontScheme name="IOI-Messaging_Template_v1">
      <a:majorFont>
        <a:latin typeface="Segoe Semibold"/>
        <a:ea typeface=""/>
        <a:cs typeface=""/>
      </a:majorFont>
      <a:minorFont>
        <a:latin typeface="Segoe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Segoe Semibold" pitchFamily="34" charset="0"/>
          </a:defRPr>
        </a:defPPr>
      </a:lstStyle>
    </a:lnDef>
  </a:objectDefaults>
  <a:extraClrSchemeLst>
    <a:extraClrScheme>
      <a:clrScheme name="IOI-Messaging_Template_v1 1">
        <a:dk1>
          <a:srgbClr val="000000"/>
        </a:dk1>
        <a:lt1>
          <a:srgbClr val="FFFFFF"/>
        </a:lt1>
        <a:dk2>
          <a:srgbClr val="30237F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DACC0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9823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I-Messaging_Template_v1 2">
        <a:dk1>
          <a:srgbClr val="000000"/>
        </a:dk1>
        <a:lt1>
          <a:srgbClr val="FFFFFF"/>
        </a:lt1>
        <a:dk2>
          <a:srgbClr val="30237F"/>
        </a:dk2>
        <a:lt2>
          <a:srgbClr val="FFB601"/>
        </a:lt2>
        <a:accent1>
          <a:srgbClr val="F7E993"/>
        </a:accent1>
        <a:accent2>
          <a:srgbClr val="3CB63C"/>
        </a:accent2>
        <a:accent3>
          <a:srgbClr val="ADACC0"/>
        </a:accent3>
        <a:accent4>
          <a:srgbClr val="DADADA"/>
        </a:accent4>
        <a:accent5>
          <a:srgbClr val="FAF2C8"/>
        </a:accent5>
        <a:accent6>
          <a:srgbClr val="35A535"/>
        </a:accent6>
        <a:hlink>
          <a:srgbClr val="9A19FB"/>
        </a:hlink>
        <a:folHlink>
          <a:srgbClr val="E39E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556</Words>
  <Application>Microsoft Office PowerPoint</Application>
  <PresentationFormat>全屏显示(4:3)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IOI-Messaging_Template_v1</vt:lpstr>
      <vt:lpstr>Design and Development of 2D Action Puzzle Game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Multi-dimensional evidence-based trust management  with multi-trusted paths</dc:title>
  <dc:creator>Win7 User</dc:creator>
  <cp:lastModifiedBy>Win7 User</cp:lastModifiedBy>
  <cp:revision>106</cp:revision>
  <dcterms:created xsi:type="dcterms:W3CDTF">2011-05-28T15:48:05Z</dcterms:created>
  <dcterms:modified xsi:type="dcterms:W3CDTF">2011-05-31T09:06:41Z</dcterms:modified>
</cp:coreProperties>
</file>