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8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3096" autoAdjust="0"/>
  </p:normalViewPr>
  <p:slideViewPr>
    <p:cSldViewPr snapToGrid="0">
      <p:cViewPr>
        <p:scale>
          <a:sx n="75" d="100"/>
          <a:sy n="75" d="100"/>
        </p:scale>
        <p:origin x="284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57445D4-7723-46D7-B03E-F55246981C19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550AE1F-DEB8-47F2-9377-829F71DC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8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45D4-7723-46D7-B03E-F55246981C19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AE1F-DEB8-47F2-9377-829F71DC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8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45D4-7723-46D7-B03E-F55246981C19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AE1F-DEB8-47F2-9377-829F71DC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50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45D4-7723-46D7-B03E-F55246981C19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AE1F-DEB8-47F2-9377-829F71DC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00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45D4-7723-46D7-B03E-F55246981C19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AE1F-DEB8-47F2-9377-829F71DC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0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45D4-7723-46D7-B03E-F55246981C19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AE1F-DEB8-47F2-9377-829F71DC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22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45D4-7723-46D7-B03E-F55246981C19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AE1F-DEB8-47F2-9377-829F71DC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05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57445D4-7723-46D7-B03E-F55246981C19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AE1F-DEB8-47F2-9377-829F71DC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29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57445D4-7723-46D7-B03E-F55246981C19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AE1F-DEB8-47F2-9377-829F71DC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2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45D4-7723-46D7-B03E-F55246981C19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AE1F-DEB8-47F2-9377-829F71DC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45D4-7723-46D7-B03E-F55246981C19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AE1F-DEB8-47F2-9377-829F71DC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8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45D4-7723-46D7-B03E-F55246981C19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AE1F-DEB8-47F2-9377-829F71DC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45D4-7723-46D7-B03E-F55246981C19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AE1F-DEB8-47F2-9377-829F71DC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9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45D4-7723-46D7-B03E-F55246981C19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AE1F-DEB8-47F2-9377-829F71DC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0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45D4-7723-46D7-B03E-F55246981C19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AE1F-DEB8-47F2-9377-829F71DC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8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45D4-7723-46D7-B03E-F55246981C19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AE1F-DEB8-47F2-9377-829F71DC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45D4-7723-46D7-B03E-F55246981C19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AE1F-DEB8-47F2-9377-829F71DC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57445D4-7723-46D7-B03E-F55246981C19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550AE1F-DEB8-47F2-9377-829F71DC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8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9444-287D-4850-9498-8CB60B43D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Data Marts in the Work Force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3048C-5E07-4C19-A56C-2305E94FB9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Jeffrey Donahue</a:t>
            </a:r>
          </a:p>
          <a:p>
            <a:r>
              <a:rPr lang="en-US" dirty="0"/>
              <a:t>CS779</a:t>
            </a:r>
          </a:p>
        </p:txBody>
      </p:sp>
    </p:spTree>
    <p:extLst>
      <p:ext uri="{BB962C8B-B14F-4D97-AF65-F5344CB8AC3E}">
        <p14:creationId xmlns:p14="http://schemas.microsoft.com/office/powerpoint/2010/main" val="386680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C388-5BFF-4567-8EB1-6FCEBF5B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9D0B46-CF87-4383-B390-8A74F8B14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1680632"/>
            <a:ext cx="9351033" cy="51023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232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AB09-315C-4723-A133-0A2648C3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Hours (Tabs 3 and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3824-AACA-43E8-ABDF-A0DE05C61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AF3BF-E853-46CF-8FDF-443DD1E084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9792" y="2309926"/>
            <a:ext cx="6847936" cy="1965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730A92-627B-4827-B358-7920903DB0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65203" y="4324633"/>
            <a:ext cx="7693324" cy="222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2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F6B7-4034-4CA0-ABA5-36BB0542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D809-FBF8-4D94-86C1-475D0A601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CE4DE-1618-4E24-8115-3D54E900F5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3310" y="1869301"/>
            <a:ext cx="10678064" cy="485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1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442D-707F-4C72-B731-2F084634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Expenses (Tabs 5 and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D8615-52C1-413A-98E4-037DD19BA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5B9DB-F138-4742-BBCC-25364DD38B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7264" y="2013753"/>
            <a:ext cx="7296510" cy="31300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72A1C4-2235-484B-A786-66DBFF5517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45633" y="5143763"/>
            <a:ext cx="7447020" cy="146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6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334F-5D92-40EF-8C52-F1500C0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3A719-B7DB-43B5-9031-3250FD1C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906495-FD24-4FF1-B494-6F0E7693B9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8854" y="1914524"/>
            <a:ext cx="10208192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39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9A12-20F3-4086-811A-93EF36AA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Subcontactors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39DCC-429C-4B5D-88E4-A3FC5AB9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AA7F78-F48C-4BF0-8F8E-80F79046DA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0375" y="2603500"/>
            <a:ext cx="9231250" cy="25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05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6AE6-A3C9-4832-BB88-95992215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9F30-B0AC-4701-9D90-B586D412B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6E3FB-E32F-4DC0-BB45-256CD5FE6C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18670" y="1883179"/>
            <a:ext cx="8154659" cy="485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13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DBCE-13C0-46A7-B1CD-F9D4BD9E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C216C-1015-40B1-8D09-E7DF3C829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902F7-A797-4146-AE98-A4BAD0AC8A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4954" y="1910900"/>
            <a:ext cx="9438284" cy="494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0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BF4A-46AF-4498-ADB8-A6400493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Entire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24161-79DC-4800-9C7B-ECE8D9666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76C36-CB8F-428E-BB4E-777625AE51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1989" y="1680632"/>
            <a:ext cx="9668624" cy="517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48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4A91-E16D-4664-B883-35A20E2E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Tables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512" y="2611967"/>
            <a:ext cx="2663555" cy="341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730" y="2510917"/>
            <a:ext cx="4579938" cy="411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9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A2F1-7CD1-45ED-858A-32AA4ED3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D4070-4026-44A3-AB6B-ACC14B87F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my company’s systems and current issues</a:t>
            </a:r>
          </a:p>
          <a:p>
            <a:r>
              <a:rPr lang="en-US" dirty="0"/>
              <a:t>Project Data Mart</a:t>
            </a:r>
          </a:p>
          <a:p>
            <a:pPr lvl="1"/>
            <a:r>
              <a:rPr lang="en-US" dirty="0"/>
              <a:t>Key Business Questions and Schema Design</a:t>
            </a:r>
          </a:p>
          <a:p>
            <a:pPr lvl="1"/>
            <a:r>
              <a:rPr lang="en-US" dirty="0"/>
              <a:t>ETL Process</a:t>
            </a:r>
          </a:p>
          <a:p>
            <a:pPr lvl="1"/>
            <a:r>
              <a:rPr lang="en-US" dirty="0"/>
              <a:t>Results	</a:t>
            </a:r>
          </a:p>
          <a:p>
            <a:r>
              <a:rPr lang="en-US" dirty="0"/>
              <a:t>Customer Data Mart</a:t>
            </a:r>
          </a:p>
          <a:p>
            <a:pPr lvl="1"/>
            <a:r>
              <a:rPr lang="en-US" dirty="0"/>
              <a:t>Schema and ETL</a:t>
            </a:r>
          </a:p>
          <a:p>
            <a:pPr lvl="1"/>
            <a:r>
              <a:rPr lang="en-US" dirty="0"/>
              <a:t>Security Features</a:t>
            </a:r>
          </a:p>
        </p:txBody>
      </p:sp>
    </p:spTree>
    <p:extLst>
      <p:ext uri="{BB962C8B-B14F-4D97-AF65-F5344CB8AC3E}">
        <p14:creationId xmlns:p14="http://schemas.microsoft.com/office/powerpoint/2010/main" val="1666838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163F-0911-4CA2-AE7E-FCD7C7A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E7837-3296-4D98-9C3D-985F9A24F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common filtered columns on large tables.</a:t>
            </a:r>
          </a:p>
          <a:p>
            <a:pPr lvl="1"/>
            <a:r>
              <a:rPr lang="en-US" dirty="0" smtClean="0"/>
              <a:t>Project IDs on all the fact tables</a:t>
            </a:r>
          </a:p>
          <a:p>
            <a:pPr lvl="1"/>
            <a:r>
              <a:rPr lang="en-US" dirty="0" err="1" smtClean="0"/>
              <a:t>Time_ID</a:t>
            </a:r>
            <a:r>
              <a:rPr lang="en-US" dirty="0" smtClean="0"/>
              <a:t> on </a:t>
            </a:r>
            <a:r>
              <a:rPr lang="en-US" dirty="0" err="1" smtClean="0"/>
              <a:t>Processed_History</a:t>
            </a:r>
            <a:endParaRPr lang="en-US" dirty="0" smtClean="0"/>
          </a:p>
          <a:p>
            <a:pPr lvl="1"/>
            <a:r>
              <a:rPr lang="en-US" dirty="0" smtClean="0"/>
              <a:t>Date of record for timesheet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132262"/>
            <a:ext cx="58578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73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D545-1B9C-423A-BB41-95DEDF8D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4F17-4CA4-4951-80E0-F32C2FE16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Views to prepare the unprocessed timesheet data for union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views to union the processed and unprocessed data.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29" y="4660900"/>
            <a:ext cx="3724275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3051175"/>
            <a:ext cx="75914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03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2F98-52A1-4758-BEF6-7A770D26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47C9F-AA0C-46FC-82C0-DE12E683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Extraction Performed by </a:t>
            </a:r>
            <a:r>
              <a:rPr lang="en-US" dirty="0" err="1"/>
              <a:t>Congos</a:t>
            </a:r>
            <a:r>
              <a:rPr lang="en-US" dirty="0"/>
              <a:t>.  Will write CSV files to the shared drive.</a:t>
            </a:r>
          </a:p>
          <a:p>
            <a:r>
              <a:rPr lang="en-US" dirty="0"/>
              <a:t>The CSV files will be in the exact format needed since Cognos can handle this, thus transformation is not needed</a:t>
            </a:r>
          </a:p>
          <a:p>
            <a:r>
              <a:rPr lang="en-US" dirty="0"/>
              <a:t>Loading the data will be assisted by Visual Studio and the SQL Server Agent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44402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51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4A33-A8ED-49F5-BFF5-994FA447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494" y="2629024"/>
            <a:ext cx="10950208" cy="920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94" y="4498356"/>
            <a:ext cx="5944115" cy="16826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5227" y="4046159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 Studio Job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227" y="2283485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Cognos Extraction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883" y="4415491"/>
            <a:ext cx="5065183" cy="176403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004733" y="4699000"/>
            <a:ext cx="2844800" cy="17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95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566B-274F-40E4-B2B0-EC3EFD28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Step for Wipe and Replace of Timesheet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1685" y="3315732"/>
            <a:ext cx="4791075" cy="3028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95" y="3323166"/>
            <a:ext cx="4486275" cy="99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6133" y="2794000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Data to History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37866" y="2792399"/>
            <a:ext cx="488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 existing table to prepare for new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46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52C2-35A8-4857-BEE2-C6609101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B982FF-E26C-4961-B2E2-849AECADF88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815403"/>
            <a:ext cx="8824913" cy="818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05BFAF-C473-4E19-AE78-27EE6D9DC3D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54954" y="4446548"/>
            <a:ext cx="8824912" cy="988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37B745-66BC-4813-8DA6-412DFBF213D5}"/>
              </a:ext>
            </a:extLst>
          </p:cNvPr>
          <p:cNvSpPr txBox="1"/>
          <p:nvPr/>
        </p:nvSpPr>
        <p:spPr>
          <a:xfrm>
            <a:off x="1154954" y="238110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D8063-EC42-472C-8E46-35C2259DBB12}"/>
              </a:ext>
            </a:extLst>
          </p:cNvPr>
          <p:cNvSpPr txBox="1"/>
          <p:nvPr/>
        </p:nvSpPr>
        <p:spPr>
          <a:xfrm>
            <a:off x="1154953" y="4106819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DB16-1C36-4DDA-BACC-CA570EA8DBF5}"/>
              </a:ext>
            </a:extLst>
          </p:cNvPr>
          <p:cNvSpPr txBox="1"/>
          <p:nvPr/>
        </p:nvSpPr>
        <p:spPr>
          <a:xfrm>
            <a:off x="2031025" y="5699666"/>
            <a:ext cx="707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Went from 6+ minutes to 33 seconds.  A 91% reduction of time.</a:t>
            </a:r>
          </a:p>
        </p:txBody>
      </p:sp>
    </p:spTree>
    <p:extLst>
      <p:ext uri="{BB962C8B-B14F-4D97-AF65-F5344CB8AC3E}">
        <p14:creationId xmlns:p14="http://schemas.microsoft.com/office/powerpoint/2010/main" val="4211735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B2D0-EE41-4675-AC22-178E50CF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Email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7F6B4-135C-4550-9C24-3DFFE8A69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scheduled 30 projects to run this report and send an email.  Prior to this update, I though this task would take 2-3 hours, but with the new Data Mart it only took 23 minutes.  Less than a minute per project.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75602-ECE6-4774-BAF3-DC36862F34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4954" y="3714010"/>
            <a:ext cx="8897012" cy="23057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6638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7F71-6666-499A-ACF4-9CD1FE2C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Customer Data Mart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A792316-718F-48D6-BA6A-69DB41C0B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154954" y="665295"/>
            <a:ext cx="8825659" cy="3429000"/>
          </a:xfrm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75DB-6841-43D2-A55B-23AE4367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5392" y="706934"/>
            <a:ext cx="8825658" cy="49371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This data mart is to support a one pager that can be brought to sales meetings.  There is no current way to gather this information.  Mockup: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A3F02-3DF6-41F4-9127-074809A299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18827" y="1221780"/>
            <a:ext cx="6261340" cy="431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19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08C4ABE-7F19-4E49-A471-32567267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Business Questions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7F19E44-CB7C-4350-A4B2-1EC732835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the current contracted, lead, outstanding proposal amounts, as well as the win rate, all on a total aggregated level for the current fiscal year</a:t>
            </a:r>
          </a:p>
          <a:p>
            <a:r>
              <a:rPr lang="en-US" dirty="0"/>
              <a:t>to show </a:t>
            </a:r>
            <a:r>
              <a:rPr lang="en-US" dirty="0" err="1"/>
              <a:t>workbooked</a:t>
            </a:r>
            <a:r>
              <a:rPr lang="en-US" dirty="0"/>
              <a:t>, proposal and revenue amounts on a yearly basis</a:t>
            </a:r>
          </a:p>
          <a:p>
            <a:r>
              <a:rPr lang="en-US" dirty="0"/>
              <a:t>Top 5 leads for the client</a:t>
            </a:r>
          </a:p>
          <a:p>
            <a:r>
              <a:rPr lang="en-US" dirty="0"/>
              <a:t>Dimensions: Customer, Employee and Time</a:t>
            </a:r>
          </a:p>
          <a:p>
            <a:r>
              <a:rPr lang="en-US" dirty="0"/>
              <a:t>Fact Tables: Summary, Annual, Top 5 Leads</a:t>
            </a:r>
          </a:p>
        </p:txBody>
      </p:sp>
    </p:spTree>
    <p:extLst>
      <p:ext uri="{BB962C8B-B14F-4D97-AF65-F5344CB8AC3E}">
        <p14:creationId xmlns:p14="http://schemas.microsoft.com/office/powerpoint/2010/main" val="2067124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8D10C-AC79-4D88-8D4E-116322E40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Schema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3D954E-45FF-4BD9-A1EA-07B8F7D3AC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4919" y="810883"/>
            <a:ext cx="5293133" cy="536563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1629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9B8E-872F-408C-B864-1F2AEEB7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Company And 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9F223-6803-4653-9141-912EC2A06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work at a small government consulting company focused on transportation</a:t>
            </a:r>
          </a:p>
          <a:p>
            <a:pPr lvl="1"/>
            <a:r>
              <a:rPr lang="en-US" dirty="0"/>
              <a:t>We have about 300 employee, all of which will consumer these Data Marts</a:t>
            </a:r>
          </a:p>
          <a:p>
            <a:pPr lvl="1"/>
            <a:r>
              <a:rPr lang="en-US" dirty="0"/>
              <a:t>We use Cognos as a reporting studio</a:t>
            </a:r>
          </a:p>
          <a:p>
            <a:r>
              <a:rPr lang="en-US" dirty="0"/>
              <a:t>My main role is to build reports using Cognos, but we have no official Database Administrator, so I take responsibilities for that.</a:t>
            </a:r>
          </a:p>
        </p:txBody>
      </p:sp>
    </p:spTree>
    <p:extLst>
      <p:ext uri="{BB962C8B-B14F-4D97-AF65-F5344CB8AC3E}">
        <p14:creationId xmlns:p14="http://schemas.microsoft.com/office/powerpoint/2010/main" val="166806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2C37-C6DA-499C-B12C-8F9E9602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Tables and ETL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965" y="2673751"/>
            <a:ext cx="2498400" cy="2727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2673751"/>
            <a:ext cx="4343400" cy="1038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1703" y="267375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85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7A38-E833-4C14-B79A-4AA4B0AE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9D47-0A32-481E-8D43-888B60AEB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1 security: Semi-Sensitive data.  Addresses, phone numbers, emails.</a:t>
            </a:r>
          </a:p>
          <a:p>
            <a:pPr lvl="1"/>
            <a:r>
              <a:rPr lang="en-US" dirty="0" smtClean="0"/>
              <a:t>Data Masking</a:t>
            </a:r>
          </a:p>
          <a:p>
            <a:r>
              <a:rPr lang="en-US" dirty="0" smtClean="0"/>
              <a:t>Level 2 security: SSN and salary information</a:t>
            </a:r>
          </a:p>
          <a:p>
            <a:pPr lvl="1"/>
            <a:r>
              <a:rPr lang="en-US" dirty="0" smtClean="0"/>
              <a:t>Encryption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30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DA11-1834-40FD-A49B-CC2E17E3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Masking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494" y="2679171"/>
            <a:ext cx="6029325" cy="504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2494" y="2309839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mask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9734" y="3677710"/>
            <a:ext cx="387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columns I selected to mask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829734" y="4182535"/>
            <a:ext cx="4343400" cy="1495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2494" y="6053667"/>
            <a:ext cx="11059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only accounts who will have access to the above information are admin accounts and users </a:t>
            </a:r>
          </a:p>
          <a:p>
            <a:r>
              <a:rPr lang="en-US" dirty="0"/>
              <a:t>t</a:t>
            </a:r>
            <a:r>
              <a:rPr lang="en-US" dirty="0" smtClean="0"/>
              <a:t>hat I specify.</a:t>
            </a:r>
          </a:p>
        </p:txBody>
      </p:sp>
    </p:spTree>
    <p:extLst>
      <p:ext uri="{BB962C8B-B14F-4D97-AF65-F5344CB8AC3E}">
        <p14:creationId xmlns:p14="http://schemas.microsoft.com/office/powerpoint/2010/main" val="69633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C6C-D0FD-4955-8E16-A440E960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75" y="2603500"/>
            <a:ext cx="5944115" cy="11095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9963" y="2234168"/>
            <a:ext cx="301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my admin account: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8363" y="4212315"/>
            <a:ext cx="5944115" cy="24508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38363" y="3735835"/>
            <a:ext cx="655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Created a local user to visualize what other users will see: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33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encrypted our employee SSN and salary amount.</a:t>
            </a:r>
          </a:p>
          <a:p>
            <a:r>
              <a:rPr lang="en-US" dirty="0" smtClean="0"/>
              <a:t>First, Created a symmetric key</a:t>
            </a:r>
          </a:p>
          <a:p>
            <a:endParaRPr lang="en-US" dirty="0"/>
          </a:p>
          <a:p>
            <a:r>
              <a:rPr lang="en-US" dirty="0" smtClean="0"/>
              <a:t>Opened the key and created a new column to store the encrypted key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83" y="4094693"/>
            <a:ext cx="9410700" cy="2847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3352272"/>
            <a:ext cx="50006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95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the encrypted columns were created, I dropped the plain text columns.</a:t>
            </a:r>
          </a:p>
          <a:p>
            <a:r>
              <a:rPr lang="en-US" dirty="0" smtClean="0"/>
              <a:t>Only way to decrypt the columns is by using the same key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622675"/>
            <a:ext cx="93249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46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the Project and Customer Data Marts allowed me to explore advanced data warehousing and security techniques</a:t>
            </a:r>
          </a:p>
          <a:p>
            <a:r>
              <a:rPr lang="en-US" dirty="0" smtClean="0"/>
              <a:t>This allowed me to get the conversion started of creating a full encompassing data warehouse at my company</a:t>
            </a:r>
          </a:p>
          <a:p>
            <a:r>
              <a:rPr lang="en-US" dirty="0" smtClean="0"/>
              <a:t>Greatly improved the reporting capabilities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61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282C-FD00-4BC6-BCC1-BFEBFDEE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5B42B-31D6-47C5-A0C4-E80A416F9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n.d.</a:t>
            </a:r>
            <a:r>
              <a:rPr lang="en-US" dirty="0"/>
              <a:t>). Retrieved from https://social.msdn.microsoft.com/Forums/sqlserver/en-US/b88c6ca1-9d24-4af3-9de7-1b06c33d0881/table-level-security?forum=sqlsecurity</a:t>
            </a:r>
          </a:p>
          <a:p>
            <a:r>
              <a:rPr lang="en-US" dirty="0" err="1"/>
              <a:t>Aliceku</a:t>
            </a:r>
            <a:r>
              <a:rPr lang="en-US" dirty="0"/>
              <a:t>. (</a:t>
            </a:r>
            <a:r>
              <a:rPr lang="en-US" dirty="0" err="1"/>
              <a:t>n.d.</a:t>
            </a:r>
            <a:r>
              <a:rPr lang="en-US" dirty="0"/>
              <a:t>). Encrypt a Column of Data - SQL Server. Retrieved from https://docs.microsoft.com/en-us/sql/relational-databases/security/encryption/encrypt-a-column-of-data?view=sql-server-2017</a:t>
            </a:r>
          </a:p>
          <a:p>
            <a:r>
              <a:rPr lang="en-US" dirty="0" err="1"/>
              <a:t>CarlRabeler</a:t>
            </a:r>
            <a:r>
              <a:rPr lang="en-US" dirty="0"/>
              <a:t>. (</a:t>
            </a:r>
            <a:r>
              <a:rPr lang="en-US" dirty="0" err="1"/>
              <a:t>n.d.</a:t>
            </a:r>
            <a:r>
              <a:rPr lang="en-US" dirty="0"/>
              <a:t>). CREATE COLUMNSTORE INDEX (Transact-SQL) - SQL Server. Retrieved August 10, 2019, from https://docs.microsoft.com/en-us/sql/t-sql/statements/create-columnstore-index-transact-sql?view=sql-server-2017</a:t>
            </a:r>
          </a:p>
          <a:p>
            <a:r>
              <a:rPr lang="en-US" dirty="0"/>
              <a:t>London training </a:t>
            </a:r>
            <a:r>
              <a:rPr lang="en-US" dirty="0" err="1"/>
              <a:t>centre</a:t>
            </a:r>
            <a:r>
              <a:rPr lang="en-US" dirty="0"/>
              <a:t>. (</a:t>
            </a:r>
            <a:r>
              <a:rPr lang="en-US" dirty="0" err="1"/>
              <a:t>n.d.</a:t>
            </a:r>
            <a:r>
              <a:rPr lang="en-US" dirty="0"/>
              <a:t>). Retrieved August 12, 2019, from https://www.wiseowl.co.uk/blog/s231/schedule_data_import_in_sql_server_pt1.htm</a:t>
            </a:r>
          </a:p>
          <a:p>
            <a:r>
              <a:rPr lang="en-US" dirty="0" err="1"/>
              <a:t>MashaMSFT</a:t>
            </a:r>
            <a:r>
              <a:rPr lang="en-US" dirty="0"/>
              <a:t>. (</a:t>
            </a:r>
            <a:r>
              <a:rPr lang="en-US" dirty="0" err="1"/>
              <a:t>n.d.</a:t>
            </a:r>
            <a:r>
              <a:rPr lang="en-US" dirty="0"/>
              <a:t>). Import data from Excel to SQL - SQL Server. Retrieved August 12, 2019, from https://docs.microsoft.com/en-us/sql/relational-databases/import-export/import-data-from-excel-to-sql?view=sql-server-2017</a:t>
            </a:r>
          </a:p>
          <a:p>
            <a:r>
              <a:rPr lang="en-US" dirty="0"/>
              <a:t>What is columnar database? - Definition from WhatIs.com. (</a:t>
            </a:r>
            <a:r>
              <a:rPr lang="en-US" dirty="0" err="1"/>
              <a:t>n.d.</a:t>
            </a:r>
            <a:r>
              <a:rPr lang="en-US" dirty="0"/>
              <a:t>). Retrieved August 10, 2019, from https://searchdatamanagement.techtarget.com/definition/columnar-database</a:t>
            </a:r>
          </a:p>
          <a:p>
            <a:r>
              <a:rPr lang="en-US" dirty="0"/>
              <a:t>Sheldon, R. (2017, August 11). Encrypting SQL Server: Dynamic Data Masking. Retrieved from https://www.red-gate.com/simple-talk/sql/sql-development/encrypting-sql-server-dynamic-data-masking/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6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9DAB-B609-47D8-A7D2-BE016BEC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Systems</a:t>
            </a:r>
          </a:p>
        </p:txBody>
      </p:sp>
      <p:pic>
        <p:nvPicPr>
          <p:cNvPr id="1026" name="Picture 2" descr="Image result for deltek">
            <a:extLst>
              <a:ext uri="{FF2B5EF4-FFF2-40B4-BE49-F238E27FC236}">
                <a16:creationId xmlns:a16="http://schemas.microsoft.com/office/drawing/2014/main" id="{C8B82071-9F5C-4A34-818E-F2E0380AFD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466" y="1524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A4C5A4-89ED-4B99-88E5-D94483483E12}"/>
              </a:ext>
            </a:extLst>
          </p:cNvPr>
          <p:cNvCxnSpPr/>
          <p:nvPr/>
        </p:nvCxnSpPr>
        <p:spPr>
          <a:xfrm flipH="1">
            <a:off x="2587925" y="3429000"/>
            <a:ext cx="2348541" cy="14190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5F8AF3-D323-4FFB-AC96-6F2951B5AFC3}"/>
              </a:ext>
            </a:extLst>
          </p:cNvPr>
          <p:cNvCxnSpPr>
            <a:cxnSpLocks/>
          </p:cNvCxnSpPr>
          <p:nvPr/>
        </p:nvCxnSpPr>
        <p:spPr>
          <a:xfrm flipH="1">
            <a:off x="5894716" y="3429000"/>
            <a:ext cx="1" cy="17483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50935F-9987-428D-83C2-BA02684B790D}"/>
              </a:ext>
            </a:extLst>
          </p:cNvPr>
          <p:cNvCxnSpPr>
            <a:cxnSpLocks/>
          </p:cNvCxnSpPr>
          <p:nvPr/>
        </p:nvCxnSpPr>
        <p:spPr>
          <a:xfrm>
            <a:off x="6841466" y="3429000"/>
            <a:ext cx="2348541" cy="16260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76EFDD-E11E-4C52-A1CB-F43AE43A90F4}"/>
              </a:ext>
            </a:extLst>
          </p:cNvPr>
          <p:cNvSpPr txBox="1"/>
          <p:nvPr/>
        </p:nvSpPr>
        <p:spPr>
          <a:xfrm>
            <a:off x="1350002" y="5073852"/>
            <a:ext cx="21748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CRM DATABASE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10437A-87D4-47FE-83B4-524A5E59ABF5}"/>
              </a:ext>
            </a:extLst>
          </p:cNvPr>
          <p:cNvSpPr txBox="1"/>
          <p:nvPr/>
        </p:nvSpPr>
        <p:spPr>
          <a:xfrm>
            <a:off x="4666633" y="5289428"/>
            <a:ext cx="21748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Accounting DATABASE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0A4F33-AB43-442E-8930-302D4DAD75AF}"/>
              </a:ext>
            </a:extLst>
          </p:cNvPr>
          <p:cNvSpPr txBox="1"/>
          <p:nvPr/>
        </p:nvSpPr>
        <p:spPr>
          <a:xfrm>
            <a:off x="8174323" y="5177369"/>
            <a:ext cx="21748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Timesheet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68AE65-8954-42AC-B221-BD14724E5D42}"/>
              </a:ext>
            </a:extLst>
          </p:cNvPr>
          <p:cNvSpPr txBox="1"/>
          <p:nvPr/>
        </p:nvSpPr>
        <p:spPr>
          <a:xfrm>
            <a:off x="9077814" y="5823700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*CSV File access only</a:t>
            </a:r>
          </a:p>
        </p:txBody>
      </p:sp>
    </p:spTree>
    <p:extLst>
      <p:ext uri="{BB962C8B-B14F-4D97-AF65-F5344CB8AC3E}">
        <p14:creationId xmlns:p14="http://schemas.microsoft.com/office/powerpoint/2010/main" val="277138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4AE8-753A-4D1B-89C7-89BCBBDD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Data Mart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AB3C-C9F6-4F6A-B536-7059AD28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Project Data Mart was built before my time to support a Project Details Report from our Cognos Studio (a 9-tabbed excel file)</a:t>
            </a:r>
          </a:p>
          <a:p>
            <a:pPr lvl="1"/>
            <a:r>
              <a:rPr lang="en-US" dirty="0"/>
              <a:t>This report has gotten laborious to run, taking upwards of 6 minutes</a:t>
            </a:r>
          </a:p>
          <a:p>
            <a:r>
              <a:rPr lang="en-US" dirty="0"/>
              <a:t>I was assigned to speed up the report.</a:t>
            </a:r>
          </a:p>
          <a:p>
            <a:pPr lvl="1"/>
            <a:r>
              <a:rPr lang="en-US" dirty="0"/>
              <a:t>My goal is to get it to run in under 30 seconds.</a:t>
            </a:r>
          </a:p>
          <a:p>
            <a:pPr lvl="1"/>
            <a:r>
              <a:rPr lang="en-US" dirty="0"/>
              <a:t>I should be able to create a email job that can send out many of this reports as attachments in under 30 minutes.</a:t>
            </a:r>
          </a:p>
        </p:txBody>
      </p:sp>
    </p:spTree>
    <p:extLst>
      <p:ext uri="{BB962C8B-B14F-4D97-AF65-F5344CB8AC3E}">
        <p14:creationId xmlns:p14="http://schemas.microsoft.com/office/powerpoint/2010/main" val="400964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7751-4296-491E-920B-8181B362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636C3-8BB1-4A36-BE53-86C98C9F2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tab of the Project Detail report addresses a new key business question</a:t>
            </a:r>
          </a:p>
          <a:p>
            <a:pPr lvl="1"/>
            <a:r>
              <a:rPr lang="en-US" dirty="0"/>
              <a:t>We need to be able to store information about employee hours and costs, expense cost, subcontractor costs, revenue and billing information</a:t>
            </a:r>
          </a:p>
          <a:p>
            <a:r>
              <a:rPr lang="en-US" dirty="0"/>
              <a:t>The way I handled this was to try to handle each tab as the sole business need and design a schema for that tab, then combine it all together in the most efficient way</a:t>
            </a:r>
          </a:p>
        </p:txBody>
      </p:sp>
    </p:spTree>
    <p:extLst>
      <p:ext uri="{BB962C8B-B14F-4D97-AF65-F5344CB8AC3E}">
        <p14:creationId xmlns:p14="http://schemas.microsoft.com/office/powerpoint/2010/main" val="13828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2B17-B200-4684-95FB-7DF3EDAD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Tab: Summary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0761DB-442F-4C30-A8B1-84D687235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650" y="2697954"/>
            <a:ext cx="9784700" cy="22881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987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0848-9793-41A5-9854-17961D4C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9AEFE6-4927-471D-9F0D-660739A10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861" y="1912798"/>
            <a:ext cx="10558732" cy="48082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455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CD16-D457-427B-A033-92D334EC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 Costs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67035B-7DDA-4CB7-8FD8-3019557EE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270" y="2794958"/>
            <a:ext cx="10857459" cy="19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88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915</Words>
  <Application>Microsoft Office PowerPoint</Application>
  <PresentationFormat>Widescreen</PresentationFormat>
  <Paragraphs>112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Century Gothic</vt:lpstr>
      <vt:lpstr>Wingdings 3</vt:lpstr>
      <vt:lpstr>Ion Boardroom</vt:lpstr>
      <vt:lpstr>Implementing Data Marts in the Work Force</vt:lpstr>
      <vt:lpstr>Outline</vt:lpstr>
      <vt:lpstr>My Company And Myself</vt:lpstr>
      <vt:lpstr>Our Systems</vt:lpstr>
      <vt:lpstr>Project Data Mart</vt:lpstr>
      <vt:lpstr>Key Business Questions</vt:lpstr>
      <vt:lpstr>The First Tab: Summary</vt:lpstr>
      <vt:lpstr>PowerPoint Presentation</vt:lpstr>
      <vt:lpstr>Historic Costs</vt:lpstr>
      <vt:lpstr>PowerPoint Presentation</vt:lpstr>
      <vt:lpstr>Employee Hours (Tabs 3 and 4)</vt:lpstr>
      <vt:lpstr>PowerPoint Presentation</vt:lpstr>
      <vt:lpstr>Expenses (Tabs 5 and 6)</vt:lpstr>
      <vt:lpstr>PowerPoint Presentation</vt:lpstr>
      <vt:lpstr>Subcontactors</vt:lpstr>
      <vt:lpstr>PowerPoint Presentation</vt:lpstr>
      <vt:lpstr>Customer Notes</vt:lpstr>
      <vt:lpstr>The Entire Schema</vt:lpstr>
      <vt:lpstr>Creating the Tables</vt:lpstr>
      <vt:lpstr>Choosing Indexes</vt:lpstr>
      <vt:lpstr>Views</vt:lpstr>
      <vt:lpstr>ETL</vt:lpstr>
      <vt:lpstr>ETL</vt:lpstr>
      <vt:lpstr>Additional Step for Wipe and Replace of Timesheet</vt:lpstr>
      <vt:lpstr>Results</vt:lpstr>
      <vt:lpstr>Testing the Email Task</vt:lpstr>
      <vt:lpstr>The Customer Data Mart</vt:lpstr>
      <vt:lpstr>Key Business Questions</vt:lpstr>
      <vt:lpstr>Schema</vt:lpstr>
      <vt:lpstr>Creating the Tables and ETL</vt:lpstr>
      <vt:lpstr>Security Needs</vt:lpstr>
      <vt:lpstr>Data Masking</vt:lpstr>
      <vt:lpstr>Results</vt:lpstr>
      <vt:lpstr>Encryption</vt:lpstr>
      <vt:lpstr>Encryption Results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Data Marts in the Work Force</dc:title>
  <dc:creator>Jeffrey Donahue</dc:creator>
  <cp:lastModifiedBy>Jeff Donahue</cp:lastModifiedBy>
  <cp:revision>5</cp:revision>
  <dcterms:created xsi:type="dcterms:W3CDTF">2019-08-16T18:39:21Z</dcterms:created>
  <dcterms:modified xsi:type="dcterms:W3CDTF">2019-08-18T16:44:32Z</dcterms:modified>
</cp:coreProperties>
</file>