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9"/>
    <p:restoredTop sz="70267"/>
  </p:normalViewPr>
  <p:slideViewPr>
    <p:cSldViewPr snapToGrid="0" snapToObjects="1">
      <p:cViewPr varScale="1">
        <p:scale>
          <a:sx n="87" d="100"/>
          <a:sy n="87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D7ADF-E773-A347-B830-58ECF319A294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35ACF-E123-C943-AD08-456C3E37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3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interchanging interaction and conditioning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influence of some predictor variables conditional on other predictors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5ACF-E123-C943-AD08-456C3E373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28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Intercept difference = average GDP is lower in Africa</a:t>
            </a:r>
          </a:p>
          <a:p>
            <a:endParaRPr lang="en-US" dirty="0"/>
          </a:p>
          <a:p>
            <a:r>
              <a:rPr lang="en-US" dirty="0"/>
              <a:t>At mean ruggedness, the average African country has 90% of the average GDP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5ACF-E123-C943-AD08-456C3E3738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0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Intercept difference = average GDP is lower in Africa</a:t>
            </a:r>
          </a:p>
          <a:p>
            <a:endParaRPr lang="en-US" dirty="0"/>
          </a:p>
          <a:p>
            <a:r>
              <a:rPr lang="en-US" dirty="0"/>
              <a:t>At mean ruggedness, the average African country has 90% of the average GDP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5ACF-E123-C943-AD08-456C3E3738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96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5ACF-E123-C943-AD08-456C3E3738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81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Hypothetical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5ACF-E123-C943-AD08-456C3E3738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0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5ACF-E123-C943-AD08-456C3E3738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50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Ruggedness is associated with poorer countries for equates to more challenging </a:t>
            </a:r>
            <a:r>
              <a:rPr lang="en-US" dirty="0" err="1"/>
              <a:t>transfort</a:t>
            </a:r>
            <a:r>
              <a:rPr lang="en-US" dirty="0"/>
              <a:t> of goods so market access is hampered so reduced GDP</a:t>
            </a:r>
          </a:p>
          <a:p>
            <a:endParaRPr lang="en-US" dirty="0"/>
          </a:p>
          <a:p>
            <a:r>
              <a:rPr lang="en-US" dirty="0"/>
              <a:t>But ruggedness is correlated with other geographic features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Splitting is cheating because have no statistical criterion on which to evaluate the split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5ACF-E123-C943-AD08-456C3E3738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29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Ruggedness is divided by the maximum value observed to  maintain the meaningfulness of zero ruggedness</a:t>
            </a:r>
          </a:p>
          <a:p>
            <a:endParaRPr lang="en-US" dirty="0"/>
          </a:p>
          <a:p>
            <a:r>
              <a:rPr lang="en-US" dirty="0"/>
              <a:t>Log GDP = proportion of average so 1.5 is 50% more and .5 is half of the average country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5ACF-E123-C943-AD08-456C3E3738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66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5ACF-E123-C943-AD08-456C3E3738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6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5ACF-E123-C943-AD08-456C3E3738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04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ruggedness = 0.215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5ACF-E123-C943-AD08-456C3E3738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9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37D9-ED0C-CB4F-8C3B-1F40B4DA7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95F14-8EBA-0248-AE0E-DCDAB5F88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725A1-4DFA-CE45-A569-966167E3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AE87-C65B-644F-8E47-6C244B518FF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4756E-DEF4-F24A-B318-47538DD3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53D48-B376-E24A-A329-D8468287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1E3-BFE1-BA4A-9E3E-AB66FAEB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4516-0C39-F44E-8D42-310BA8D2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6B53B-BD55-DC45-963A-B870281D2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EFD65-924F-D246-8774-F1190408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AE87-C65B-644F-8E47-6C244B518FF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DBFF0-B123-8E42-A2CE-47F4F3F5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18EAB-4E43-194B-A032-E05B3DEB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1E3-BFE1-BA4A-9E3E-AB66FAEB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6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17C53-6766-1342-BD28-3EB31BCA4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D40FC-C348-F34D-B01D-3BDB6DF12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BB6E2-DCDB-2B40-A66E-F2D692DE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AE87-C65B-644F-8E47-6C244B518FF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8D150-6FFB-E14E-B3F3-DA9C5980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BF79-AE39-5D42-86AF-75358402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1E3-BFE1-BA4A-9E3E-AB66FAEB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C5FA-A389-624E-8940-25002299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E291-E6D8-4649-B7C8-589AEED7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B0B4-36E7-DD4C-AB31-34389614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AE87-C65B-644F-8E47-6C244B518FF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D470-7793-E74F-BB7E-1C0552C5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16BF0-25DB-D046-94E0-0BC3FF6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1E3-BFE1-BA4A-9E3E-AB66FAEB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7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2F71-FEC4-7840-9EC1-5574F970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E24D2-CE02-8F41-9085-C77E662CC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31C1A-70D6-3247-BC14-80305CB6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AE87-C65B-644F-8E47-6C244B518FF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9F994-3B19-2F4E-A498-BB977B8D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8353-5FC4-AB40-86C1-AA8EF275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1E3-BFE1-BA4A-9E3E-AB66FAEB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1131-D602-AD4C-A1A7-E4AA8C40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C388-DA94-434F-A621-82AD340FE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58E0B-7E52-DA4D-9C57-B0F640C63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A6BCB-475C-294D-B290-258870A4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AE87-C65B-644F-8E47-6C244B518FF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59C71-1CBE-224B-8DC4-7A3537E3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18836-B504-1A4B-AA0C-957AA2DD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1E3-BFE1-BA4A-9E3E-AB66FAEB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1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8184-82F6-5642-AFC0-0519CC7F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43378-5887-A648-8D86-DB20AECB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83FA9-8C1F-F74A-B476-97F78670B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B1912-122D-B34D-B7E7-9EB2AA368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D80D6-C9F4-0D48-AC4B-2C532947C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CE901-3AA0-F74D-B959-99F83356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AE87-C65B-644F-8E47-6C244B518FF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AD0F9-038E-3941-9488-C2BEBFB9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B8E13-5EC4-8B46-B242-331007E8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1E3-BFE1-BA4A-9E3E-AB66FAEB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5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F6E3-EFC0-264F-80DB-31695551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CEFC4-8D64-5E47-9088-DAF57A57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AE87-C65B-644F-8E47-6C244B518FF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0BC34-FCDA-454D-8C30-779FBC09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A191E-4EFE-624C-8506-90F0B0D6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1E3-BFE1-BA4A-9E3E-AB66FAEB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8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91B1C-6541-684E-B5F9-67973F41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AE87-C65B-644F-8E47-6C244B518FF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5279B-3A06-7E4B-A700-1226BFAC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338AE-DD43-D740-BD6C-71FD5EC0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1E3-BFE1-BA4A-9E3E-AB66FAEB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5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CD38-BE21-D343-907F-FD503137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980A-E8A3-9044-9513-D8E0CCF59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82506-CA74-094D-A7CF-E8D440EDA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FB24E-BA1E-C645-B927-DDECC811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AE87-C65B-644F-8E47-6C244B518FF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33930-B796-6A4D-AA5D-125308BF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C126E-1AA6-9140-B092-2851BB21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1E3-BFE1-BA4A-9E3E-AB66FAEB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7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E04C-FBBA-9742-B335-40D42D9F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3F6B7-1055-4B42-B59E-F9A071EA9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6E569-A87A-C14B-8ABC-15C96DC13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6D15E-1CF5-F647-8E16-5308290C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AE87-C65B-644F-8E47-6C244B518FF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50608-FBF9-BC47-BD15-2C9482AC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EE509-2263-664C-94F2-9A564DB3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71E3-BFE1-BA4A-9E3E-AB66FAEB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0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9B796-5EB0-EB4B-ABE0-CA69A6D0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508E8-BCB5-FB4F-8917-12025F7DC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99EE7-7E1C-AE4D-A55A-768F3A50C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BAE87-C65B-644F-8E47-6C244B518FFC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CEA21-9A62-5F4E-A21C-CC085D557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314D1-56E6-4C4E-87A8-5E4B9E60B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471E3-BFE1-BA4A-9E3E-AB66FAEB5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ABA1-1DF0-1A45-88D7-F77402A35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4548" y="418939"/>
            <a:ext cx="4398859" cy="1228181"/>
          </a:xfrm>
        </p:spPr>
        <p:txBody>
          <a:bodyPr/>
          <a:lstStyle/>
          <a:p>
            <a:r>
              <a:rPr lang="en-US" dirty="0"/>
              <a:t>Chapter 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B30CF3-20D4-AC46-A88F-BEF5EF112B8B}"/>
              </a:ext>
            </a:extLst>
          </p:cNvPr>
          <p:cNvGrpSpPr/>
          <p:nvPr/>
        </p:nvGrpSpPr>
        <p:grpSpPr>
          <a:xfrm>
            <a:off x="-294968" y="555872"/>
            <a:ext cx="5943600" cy="5277775"/>
            <a:chOff x="3645194" y="1327299"/>
            <a:chExt cx="4901609" cy="3882654"/>
          </a:xfrm>
        </p:grpSpPr>
        <p:pic>
          <p:nvPicPr>
            <p:cNvPr id="1026" name="Picture 2" descr="I LOVE manatees!!! Too funny | Funny animal fails, Bones funny, Funny  pictures can't stop laughing">
              <a:extLst>
                <a:ext uri="{FF2B5EF4-FFF2-40B4-BE49-F238E27FC236}">
                  <a16:creationId xmlns:a16="http://schemas.microsoft.com/office/drawing/2014/main" id="{A371D881-4E80-3747-95AE-BDDF03311C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4672" y="1327299"/>
              <a:ext cx="3882654" cy="3882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F5A080-6C05-BC41-BAC8-1E8F26A6DD97}"/>
                </a:ext>
              </a:extLst>
            </p:cNvPr>
            <p:cNvSpPr/>
            <p:nvPr/>
          </p:nvSpPr>
          <p:spPr>
            <a:xfrm>
              <a:off x="3645194" y="4189227"/>
              <a:ext cx="4901609" cy="10207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62C2B5B-08B9-C645-9811-5BC78497875A}"/>
              </a:ext>
            </a:extLst>
          </p:cNvPr>
          <p:cNvSpPr txBox="1"/>
          <p:nvPr/>
        </p:nvSpPr>
        <p:spPr>
          <a:xfrm>
            <a:off x="6096000" y="2609343"/>
            <a:ext cx="5073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 to date: </a:t>
            </a:r>
          </a:p>
          <a:p>
            <a:r>
              <a:rPr lang="en-US" dirty="0"/>
              <a:t>	predictor has an independent association 	with the mean of the outcome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7F0A0-A294-834F-B886-057C10652F6C}"/>
              </a:ext>
            </a:extLst>
          </p:cNvPr>
          <p:cNvSpPr txBox="1"/>
          <p:nvPr/>
        </p:nvSpPr>
        <p:spPr>
          <a:xfrm>
            <a:off x="1418593" y="5060346"/>
            <a:ext cx="9354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ways in which multiple variables interact with one another to produce conditional outcomes</a:t>
            </a:r>
          </a:p>
        </p:txBody>
      </p:sp>
    </p:spTree>
    <p:extLst>
      <p:ext uri="{BB962C8B-B14F-4D97-AF65-F5344CB8AC3E}">
        <p14:creationId xmlns:p14="http://schemas.microsoft.com/office/powerpoint/2010/main" val="347965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7524BB-0FA2-1F4D-B6FB-B4216D242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216" y="1063733"/>
            <a:ext cx="4710056" cy="26011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27D394-FE3A-2E4F-8418-11E260564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61" y="1060107"/>
            <a:ext cx="5029333" cy="2582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201BBE-EDC5-6641-ABB1-B9EDD796C1F5}"/>
              </a:ext>
            </a:extLst>
          </p:cNvPr>
          <p:cNvSpPr txBox="1"/>
          <p:nvPr/>
        </p:nvSpPr>
        <p:spPr>
          <a:xfrm>
            <a:off x="1563329" y="668738"/>
            <a:ext cx="255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Regressions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F8027-3483-D445-8163-343C68F0E84D}"/>
              </a:ext>
            </a:extLst>
          </p:cNvPr>
          <p:cNvSpPr txBox="1"/>
          <p:nvPr/>
        </p:nvSpPr>
        <p:spPr>
          <a:xfrm>
            <a:off x="7368939" y="710302"/>
            <a:ext cx="355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 Data with Interaction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B68DC-89E1-B247-8855-5EA3605B5EB5}"/>
              </a:ext>
            </a:extLst>
          </p:cNvPr>
          <p:cNvSpPr txBox="1"/>
          <p:nvPr/>
        </p:nvSpPr>
        <p:spPr>
          <a:xfrm>
            <a:off x="2838903" y="139809"/>
            <a:ext cx="6155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Look the same but now have statistical support!</a:t>
            </a:r>
          </a:p>
        </p:txBody>
      </p:sp>
    </p:spTree>
    <p:extLst>
      <p:ext uri="{BB962C8B-B14F-4D97-AF65-F5344CB8AC3E}">
        <p14:creationId xmlns:p14="http://schemas.microsoft.com/office/powerpoint/2010/main" val="124230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7524BB-0FA2-1F4D-B6FB-B4216D242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1" y="4279314"/>
            <a:ext cx="4136427" cy="2284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F372C0-9F2A-BC45-80B6-F91FC7DD7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00" y="1480488"/>
            <a:ext cx="4006778" cy="2010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1CAD9B-838A-F448-A462-62D18792E8D9}"/>
              </a:ext>
            </a:extLst>
          </p:cNvPr>
          <p:cNvSpPr txBox="1"/>
          <p:nvPr/>
        </p:nvSpPr>
        <p:spPr>
          <a:xfrm>
            <a:off x="1482557" y="1102057"/>
            <a:ext cx="226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= Africa   2 = Other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E54BCE-9E27-6E47-B174-8C92E2B21083}"/>
              </a:ext>
            </a:extLst>
          </p:cNvPr>
          <p:cNvSpPr txBox="1"/>
          <p:nvPr/>
        </p:nvSpPr>
        <p:spPr>
          <a:xfrm>
            <a:off x="5273244" y="1839190"/>
            <a:ext cx="624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At mean ruggedness, the average African country has 90% of the average GDP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046FFE-7529-7F4D-9261-1F7EE3FD94BF}"/>
              </a:ext>
            </a:extLst>
          </p:cNvPr>
          <p:cNvCxnSpPr/>
          <p:nvPr/>
        </p:nvCxnSpPr>
        <p:spPr>
          <a:xfrm>
            <a:off x="1752869" y="2118113"/>
            <a:ext cx="471949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D0011F-98C0-8242-AC28-42FC8C95B4A3}"/>
              </a:ext>
            </a:extLst>
          </p:cNvPr>
          <p:cNvSpPr txBox="1"/>
          <p:nvPr/>
        </p:nvSpPr>
        <p:spPr>
          <a:xfrm>
            <a:off x="5273244" y="3233908"/>
            <a:ext cx="624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How does GDP change as you move away from avg ruggedness?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B5699C-EA93-D848-91ED-F7E50CF38DAD}"/>
              </a:ext>
            </a:extLst>
          </p:cNvPr>
          <p:cNvSpPr txBox="1"/>
          <p:nvPr/>
        </p:nvSpPr>
        <p:spPr>
          <a:xfrm>
            <a:off x="402720" y="444472"/>
            <a:ext cx="11620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the association between economic performance (log GDP) and terrain ruggedness?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06BB48-5243-1742-9FE4-DFD7CC16F1E7}"/>
              </a:ext>
            </a:extLst>
          </p:cNvPr>
          <p:cNvCxnSpPr/>
          <p:nvPr/>
        </p:nvCxnSpPr>
        <p:spPr>
          <a:xfrm>
            <a:off x="1752869" y="2712964"/>
            <a:ext cx="471949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25900B-0384-EA40-B854-6E3B580C43F7}"/>
              </a:ext>
            </a:extLst>
          </p:cNvPr>
          <p:cNvCxnSpPr/>
          <p:nvPr/>
        </p:nvCxnSpPr>
        <p:spPr>
          <a:xfrm>
            <a:off x="1752868" y="3027596"/>
            <a:ext cx="471949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7EA702-0B62-2146-92EA-8F3C42974031}"/>
              </a:ext>
            </a:extLst>
          </p:cNvPr>
          <p:cNvSpPr txBox="1"/>
          <p:nvPr/>
        </p:nvSpPr>
        <p:spPr>
          <a:xfrm>
            <a:off x="6607277" y="3878826"/>
            <a:ext cx="2903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Positive for African Countries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35A59-7327-FD4B-A7A6-8CBA881304CA}"/>
              </a:ext>
            </a:extLst>
          </p:cNvPr>
          <p:cNvSpPr txBox="1"/>
          <p:nvPr/>
        </p:nvSpPr>
        <p:spPr>
          <a:xfrm>
            <a:off x="6607277" y="4532674"/>
            <a:ext cx="2922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Negative for everywhere else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1E618B-7E51-1E44-ABCB-6682B8D54402}"/>
              </a:ext>
            </a:extLst>
          </p:cNvPr>
          <p:cNvSpPr txBox="1"/>
          <p:nvPr/>
        </p:nvSpPr>
        <p:spPr>
          <a:xfrm>
            <a:off x="5196917" y="5421484"/>
            <a:ext cx="6826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dirty="0"/>
            </a:br>
            <a:r>
              <a:rPr lang="en-US" dirty="0"/>
              <a:t>But slope is less certain in Africa most likely because of fewer countries</a:t>
            </a:r>
          </a:p>
        </p:txBody>
      </p:sp>
    </p:spTree>
    <p:extLst>
      <p:ext uri="{BB962C8B-B14F-4D97-AF65-F5344CB8AC3E}">
        <p14:creationId xmlns:p14="http://schemas.microsoft.com/office/powerpoint/2010/main" val="298124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FEA829-ECB7-494A-A436-E22C9997166D}"/>
              </a:ext>
            </a:extLst>
          </p:cNvPr>
          <p:cNvSpPr txBox="1"/>
          <p:nvPr/>
        </p:nvSpPr>
        <p:spPr>
          <a:xfrm>
            <a:off x="583080" y="427703"/>
            <a:ext cx="1889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Take Home:</a:t>
            </a:r>
            <a:endParaRPr lang="en-US" sz="2800" dirty="0">
              <a:solidFill>
                <a:srgbClr val="7030A0"/>
              </a:solidFill>
            </a:endParaRPr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F9789-0E67-9A4D-89CF-20900BEEA26B}"/>
              </a:ext>
            </a:extLst>
          </p:cNvPr>
          <p:cNvSpPr txBox="1"/>
          <p:nvPr/>
        </p:nvSpPr>
        <p:spPr>
          <a:xfrm>
            <a:off x="583080" y="2040192"/>
            <a:ext cx="10846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When you have an interaction, the change in one of the predictors depends on more than one parameter</a:t>
            </a:r>
            <a:endParaRPr lang="en-US" sz="3200" dirty="0">
              <a:solidFill>
                <a:srgbClr val="7030A0"/>
              </a:solidFill>
            </a:endParaRP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000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46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F824-48A6-3041-9211-979E1F85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924"/>
            <a:ext cx="10164097" cy="461666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/>
              <a:t>Conditioning means something is dependent on the state of the system</a:t>
            </a:r>
            <a:br>
              <a:rPr lang="en-US" i="1" dirty="0"/>
            </a:b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67B1-CB04-F54F-BEE0-5443B5923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943" y="1647825"/>
            <a:ext cx="6934610" cy="1781175"/>
          </a:xfrm>
        </p:spPr>
        <p:txBody>
          <a:bodyPr>
            <a:normAutofit/>
          </a:bodyPr>
          <a:lstStyle/>
          <a:p>
            <a:r>
              <a:rPr lang="en-US" sz="2000" dirty="0"/>
              <a:t>Data are conditional on how they get into our samples</a:t>
            </a:r>
          </a:p>
          <a:p>
            <a:r>
              <a:rPr lang="en-US" sz="2000" dirty="0"/>
              <a:t>Posterior distributions are conditional on the data</a:t>
            </a:r>
          </a:p>
          <a:p>
            <a:r>
              <a:rPr lang="en-US" sz="2000" dirty="0"/>
              <a:t>Model-based inference is conditional on the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8FC28-07BB-5B4A-A6A6-E74DC6701F8E}"/>
              </a:ext>
            </a:extLst>
          </p:cNvPr>
          <p:cNvSpPr txBox="1"/>
          <p:nvPr/>
        </p:nvSpPr>
        <p:spPr>
          <a:xfrm>
            <a:off x="1000432" y="3340570"/>
            <a:ext cx="1074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”Every inference is conditional on something, whether we notice or not”</a:t>
            </a:r>
          </a:p>
        </p:txBody>
      </p:sp>
      <p:pic>
        <p:nvPicPr>
          <p:cNvPr id="2054" name="Picture 6" descr="Rob Gonsalves, 1959 | Surrealist /Optical Illusion painter | Tutt'Art@ |  Pittura • Scultura • Poesia • Musica">
            <a:extLst>
              <a:ext uri="{FF2B5EF4-FFF2-40B4-BE49-F238E27FC236}">
                <a16:creationId xmlns:a16="http://schemas.microsoft.com/office/drawing/2014/main" id="{C7ED6F04-1681-E340-AF90-42E802D38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10" y="3985873"/>
            <a:ext cx="1517651" cy="227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48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325EFE-36B8-2345-8285-58CBCABC7FF8}"/>
              </a:ext>
            </a:extLst>
          </p:cNvPr>
          <p:cNvSpPr txBox="1"/>
          <p:nvPr/>
        </p:nvSpPr>
        <p:spPr>
          <a:xfrm>
            <a:off x="2297204" y="1046153"/>
            <a:ext cx="7049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Influence of </a:t>
            </a:r>
            <a:r>
              <a:rPr lang="en-US" sz="2800" i="1" dirty="0">
                <a:solidFill>
                  <a:srgbClr val="0070C0"/>
                </a:solidFill>
              </a:rPr>
              <a:t>sugar</a:t>
            </a:r>
            <a:r>
              <a:rPr lang="en-US" sz="2800" dirty="0">
                <a:solidFill>
                  <a:srgbClr val="0070C0"/>
                </a:solidFill>
              </a:rPr>
              <a:t> in </a:t>
            </a:r>
            <a:r>
              <a:rPr lang="en-US" sz="2800" i="1" dirty="0">
                <a:solidFill>
                  <a:srgbClr val="0070C0"/>
                </a:solidFill>
              </a:rPr>
              <a:t>coffee </a:t>
            </a:r>
            <a:r>
              <a:rPr lang="en-US" sz="2800" dirty="0">
                <a:solidFill>
                  <a:srgbClr val="0070C0"/>
                </a:solidFill>
              </a:rPr>
              <a:t>depends on </a:t>
            </a:r>
            <a:r>
              <a:rPr lang="en-US" sz="2800" i="1" dirty="0">
                <a:solidFill>
                  <a:srgbClr val="0070C0"/>
                </a:solidFill>
              </a:rPr>
              <a:t>stirring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8130AF-807C-8846-8B96-E0F044E9746E}"/>
              </a:ext>
            </a:extLst>
          </p:cNvPr>
          <p:cNvSpPr txBox="1"/>
          <p:nvPr/>
        </p:nvSpPr>
        <p:spPr>
          <a:xfrm>
            <a:off x="3774901" y="1756133"/>
            <a:ext cx="42549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Don’t stir = no influence of sugar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Stir = sweetness effect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E52BE-C457-AE46-B0E6-431317C62DC4}"/>
              </a:ext>
            </a:extLst>
          </p:cNvPr>
          <p:cNvSpPr txBox="1"/>
          <p:nvPr/>
        </p:nvSpPr>
        <p:spPr>
          <a:xfrm>
            <a:off x="1758210" y="3054518"/>
            <a:ext cx="8675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 there’s an interaction between sugar and stirring on sweetness….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762150-54CC-D743-8E43-91A51E7BA275}"/>
              </a:ext>
            </a:extLst>
          </p:cNvPr>
          <p:cNvSpPr txBox="1"/>
          <p:nvPr/>
        </p:nvSpPr>
        <p:spPr>
          <a:xfrm>
            <a:off x="1946323" y="4211752"/>
            <a:ext cx="7912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other words, sweetness is conditioned on sugar and stirring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50BF96-D250-B440-A73D-E87304AA7463}"/>
              </a:ext>
            </a:extLst>
          </p:cNvPr>
          <p:cNvCxnSpPr/>
          <p:nvPr/>
        </p:nvCxnSpPr>
        <p:spPr>
          <a:xfrm>
            <a:off x="3477894" y="5126051"/>
            <a:ext cx="78166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72F585-E1C3-7949-905F-0E0648AF918E}"/>
              </a:ext>
            </a:extLst>
          </p:cNvPr>
          <p:cNvCxnSpPr/>
          <p:nvPr/>
        </p:nvCxnSpPr>
        <p:spPr>
          <a:xfrm flipH="1">
            <a:off x="6405736" y="5140805"/>
            <a:ext cx="106927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D1D1CF7-2F97-2643-AF4A-1660B8F21FF5}"/>
              </a:ext>
            </a:extLst>
          </p:cNvPr>
          <p:cNvSpPr txBox="1"/>
          <p:nvPr/>
        </p:nvSpPr>
        <p:spPr>
          <a:xfrm>
            <a:off x="2696394" y="4928688"/>
            <a:ext cx="766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Sugar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476233-0DD5-9B4F-BB30-AA0C1693A7DD}"/>
              </a:ext>
            </a:extLst>
          </p:cNvPr>
          <p:cNvSpPr txBox="1"/>
          <p:nvPr/>
        </p:nvSpPr>
        <p:spPr>
          <a:xfrm>
            <a:off x="4352654" y="4956139"/>
            <a:ext cx="202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Coffee Sweetness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5CA9A2-F362-F245-8182-CBB7EBE5D5D9}"/>
              </a:ext>
            </a:extLst>
          </p:cNvPr>
          <p:cNvSpPr txBox="1"/>
          <p:nvPr/>
        </p:nvSpPr>
        <p:spPr>
          <a:xfrm>
            <a:off x="7509285" y="4937014"/>
            <a:ext cx="888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Stirred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D73B30-BDA4-5E42-90F3-3A9E3FF62A18}"/>
              </a:ext>
            </a:extLst>
          </p:cNvPr>
          <p:cNvGrpSpPr/>
          <p:nvPr/>
        </p:nvGrpSpPr>
        <p:grpSpPr>
          <a:xfrm>
            <a:off x="4778477" y="5315509"/>
            <a:ext cx="906017" cy="692794"/>
            <a:chOff x="4778477" y="5315509"/>
            <a:chExt cx="906017" cy="6927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D11EE-DE85-BA4A-88C0-AD873E8C522F}"/>
                </a:ext>
              </a:extLst>
            </p:cNvPr>
            <p:cNvSpPr txBox="1"/>
            <p:nvPr/>
          </p:nvSpPr>
          <p:spPr>
            <a:xfrm>
              <a:off x="4778477" y="5638971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Collider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A7A33D-D09E-694D-98FC-0C6176C8A8C8}"/>
                </a:ext>
              </a:extLst>
            </p:cNvPr>
            <p:cNvSpPr txBox="1"/>
            <p:nvPr/>
          </p:nvSpPr>
          <p:spPr>
            <a:xfrm rot="5400000">
              <a:off x="5049384" y="52360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=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A6BE780-8561-C946-83A8-92591DC0CFB1}"/>
              </a:ext>
            </a:extLst>
          </p:cNvPr>
          <p:cNvSpPr txBox="1"/>
          <p:nvPr/>
        </p:nvSpPr>
        <p:spPr>
          <a:xfrm>
            <a:off x="205791" y="209433"/>
            <a:ext cx="233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Hypothetical Example:</a:t>
            </a:r>
          </a:p>
        </p:txBody>
      </p:sp>
    </p:spTree>
    <p:extLst>
      <p:ext uri="{BB962C8B-B14F-4D97-AF65-F5344CB8AC3E}">
        <p14:creationId xmlns:p14="http://schemas.microsoft.com/office/powerpoint/2010/main" val="221028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1"/>
      <p:bldP spid="21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F8D23A-68AE-6840-BECF-095E338F8A2C}"/>
              </a:ext>
            </a:extLst>
          </p:cNvPr>
          <p:cNvCxnSpPr/>
          <p:nvPr/>
        </p:nvCxnSpPr>
        <p:spPr>
          <a:xfrm>
            <a:off x="3719265" y="5915019"/>
            <a:ext cx="78166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1EFD1E-07EC-6245-92BA-BA2EC71EC06B}"/>
              </a:ext>
            </a:extLst>
          </p:cNvPr>
          <p:cNvCxnSpPr/>
          <p:nvPr/>
        </p:nvCxnSpPr>
        <p:spPr>
          <a:xfrm flipH="1">
            <a:off x="6647107" y="5929773"/>
            <a:ext cx="106927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6C0394-880A-F742-8A0C-1896CCE61552}"/>
              </a:ext>
            </a:extLst>
          </p:cNvPr>
          <p:cNvSpPr txBox="1"/>
          <p:nvPr/>
        </p:nvSpPr>
        <p:spPr>
          <a:xfrm>
            <a:off x="2937765" y="5717656"/>
            <a:ext cx="766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Sugar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6DE6C-EF5F-E042-84E0-6905D0F24C26}"/>
              </a:ext>
            </a:extLst>
          </p:cNvPr>
          <p:cNvSpPr txBox="1"/>
          <p:nvPr/>
        </p:nvSpPr>
        <p:spPr>
          <a:xfrm>
            <a:off x="4594025" y="5745107"/>
            <a:ext cx="202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Coffee Sweetness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EBC47-8557-5F49-9988-D1B6D3CAC12E}"/>
              </a:ext>
            </a:extLst>
          </p:cNvPr>
          <p:cNvSpPr txBox="1"/>
          <p:nvPr/>
        </p:nvSpPr>
        <p:spPr>
          <a:xfrm>
            <a:off x="7750656" y="5725982"/>
            <a:ext cx="888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Stirred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63B8BD-9C3A-D44C-9A81-FBAE42CB6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466" y="1296730"/>
            <a:ext cx="7499729" cy="39835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11CEA4A-7248-5B40-B50D-0AF95612000A}"/>
              </a:ext>
            </a:extLst>
          </p:cNvPr>
          <p:cNvSpPr/>
          <p:nvPr/>
        </p:nvSpPr>
        <p:spPr>
          <a:xfrm>
            <a:off x="5764343" y="1296730"/>
            <a:ext cx="3819830" cy="4249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145FB-CFA1-C04B-8940-53019DB0B434}"/>
              </a:ext>
            </a:extLst>
          </p:cNvPr>
          <p:cNvSpPr txBox="1"/>
          <p:nvPr/>
        </p:nvSpPr>
        <p:spPr>
          <a:xfrm>
            <a:off x="2588244" y="464262"/>
            <a:ext cx="243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Independently modeled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0DF646-96F1-0D47-8E24-1011D011BBDB}"/>
              </a:ext>
            </a:extLst>
          </p:cNvPr>
          <p:cNvSpPr txBox="1"/>
          <p:nvPr/>
        </p:nvSpPr>
        <p:spPr>
          <a:xfrm>
            <a:off x="6459907" y="449702"/>
            <a:ext cx="236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Modeled as Interaction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B637CC-564A-614A-AED0-4001F5F2FE80}"/>
              </a:ext>
            </a:extLst>
          </p:cNvPr>
          <p:cNvSpPr txBox="1"/>
          <p:nvPr/>
        </p:nvSpPr>
        <p:spPr>
          <a:xfrm>
            <a:off x="2414478" y="927398"/>
            <a:ext cx="278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Sweetness ~ sugar + stirring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1E7977-73E1-6241-B7DB-30E4EDAE3907}"/>
              </a:ext>
            </a:extLst>
          </p:cNvPr>
          <p:cNvSpPr txBox="1"/>
          <p:nvPr/>
        </p:nvSpPr>
        <p:spPr>
          <a:xfrm>
            <a:off x="6295242" y="912838"/>
            <a:ext cx="278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Sweetness ~ sugar ∗ stirring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BAC7475-0A53-144C-AE73-07E3C112BD0F}"/>
              </a:ext>
            </a:extLst>
          </p:cNvPr>
          <p:cNvSpPr/>
          <p:nvPr/>
        </p:nvSpPr>
        <p:spPr>
          <a:xfrm>
            <a:off x="3232862" y="1405365"/>
            <a:ext cx="1520724" cy="3033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6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F01E4A-4C16-264B-A9EE-27DBE116EAEC}"/>
              </a:ext>
            </a:extLst>
          </p:cNvPr>
          <p:cNvSpPr txBox="1"/>
          <p:nvPr/>
        </p:nvSpPr>
        <p:spPr>
          <a:xfrm>
            <a:off x="205791" y="209433"/>
            <a:ext cx="15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6999C-C6DA-3243-B93B-B5CD388D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847" y="2033472"/>
            <a:ext cx="6417854" cy="32956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BF7EE0-F2FD-754C-977D-47B15BDE813D}"/>
              </a:ext>
            </a:extLst>
          </p:cNvPr>
          <p:cNvSpPr txBox="1"/>
          <p:nvPr/>
        </p:nvSpPr>
        <p:spPr>
          <a:xfrm>
            <a:off x="4371144" y="1114645"/>
            <a:ext cx="2073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GDP ~ ruggedness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8CDB9-C153-4243-908E-6F95926B7C64}"/>
              </a:ext>
            </a:extLst>
          </p:cNvPr>
          <p:cNvSpPr txBox="1"/>
          <p:nvPr/>
        </p:nvSpPr>
        <p:spPr>
          <a:xfrm>
            <a:off x="438525" y="645950"/>
            <a:ext cx="11620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the association between economic performance (log GDP) and terrain ruggedness?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46AD9-209E-804A-BE9A-CFCF88C4E975}"/>
              </a:ext>
            </a:extLst>
          </p:cNvPr>
          <p:cNvSpPr txBox="1"/>
          <p:nvPr/>
        </p:nvSpPr>
        <p:spPr>
          <a:xfrm>
            <a:off x="2512334" y="1664140"/>
            <a:ext cx="579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Separate linear regression by African vs Non-African nations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C1EB7-A7BC-CB4A-945E-94FCB62990EB}"/>
              </a:ext>
            </a:extLst>
          </p:cNvPr>
          <p:cNvSpPr txBox="1"/>
          <p:nvPr/>
        </p:nvSpPr>
        <p:spPr>
          <a:xfrm>
            <a:off x="0" y="5601453"/>
            <a:ext cx="11656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Splitting is cheating because have no statistical criterion on which to evaluate the split…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* Want to measure the contrast in slope between African and </a:t>
            </a:r>
            <a:r>
              <a:rPr lang="en-US" dirty="0" err="1"/>
              <a:t>NonAfrican</a:t>
            </a:r>
            <a:r>
              <a:rPr lang="en-US" dirty="0"/>
              <a:t> countries so need to estimate both lines in same</a:t>
            </a:r>
          </a:p>
          <a:p>
            <a:pPr algn="ctr"/>
            <a:r>
              <a:rPr lang="en-US" dirty="0"/>
              <a:t>model and this is what interaction effects lets us do….let the model split the data not us….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8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561E90-2DDB-9941-B869-C145F23BEEC2}"/>
              </a:ext>
            </a:extLst>
          </p:cNvPr>
          <p:cNvSpPr txBox="1"/>
          <p:nvPr/>
        </p:nvSpPr>
        <p:spPr>
          <a:xfrm>
            <a:off x="690898" y="846220"/>
            <a:ext cx="1081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a single model to all data, ignoring continent to let us think through model structure and priors pre-interaction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A3231-8764-9E41-9925-3316CC589FCE}"/>
              </a:ext>
            </a:extLst>
          </p:cNvPr>
          <p:cNvSpPr txBox="1"/>
          <p:nvPr/>
        </p:nvSpPr>
        <p:spPr>
          <a:xfrm>
            <a:off x="4105047" y="226717"/>
            <a:ext cx="3161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Combined all data….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F82FE-2A3E-0B40-9BE5-4CD74B43C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683" y="1993193"/>
            <a:ext cx="7271230" cy="38339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9BC2CD-7FDF-9F46-8F2C-3C96A38A83EF}"/>
              </a:ext>
            </a:extLst>
          </p:cNvPr>
          <p:cNvSpPr/>
          <p:nvPr/>
        </p:nvSpPr>
        <p:spPr>
          <a:xfrm>
            <a:off x="11202262" y="2044752"/>
            <a:ext cx="3360359" cy="4169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A8E0F-ABF7-9F4F-BEDF-6D777A79B986}"/>
              </a:ext>
            </a:extLst>
          </p:cNvPr>
          <p:cNvSpPr txBox="1"/>
          <p:nvPr/>
        </p:nvSpPr>
        <p:spPr>
          <a:xfrm>
            <a:off x="2934956" y="1233660"/>
            <a:ext cx="5533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constrain priors to the possible outcome space….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C13971-CC44-CC44-978F-66107DFD68CE}"/>
              </a:ext>
            </a:extLst>
          </p:cNvPr>
          <p:cNvSpPr txBox="1"/>
          <p:nvPr/>
        </p:nvSpPr>
        <p:spPr>
          <a:xfrm>
            <a:off x="283845" y="2413255"/>
            <a:ext cx="5360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Standardize:</a:t>
            </a:r>
          </a:p>
          <a:p>
            <a:r>
              <a:rPr lang="en-US" dirty="0"/>
              <a:t>	Log proportion of mean so 1.0 GDP = average</a:t>
            </a:r>
          </a:p>
          <a:p>
            <a:r>
              <a:rPr lang="en-US" dirty="0"/>
              <a:t>	Ruggedness = scaled 0-1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115F3-1186-374B-ACDD-51982D6D2426}"/>
              </a:ext>
            </a:extLst>
          </p:cNvPr>
          <p:cNvSpPr txBox="1"/>
          <p:nvPr/>
        </p:nvSpPr>
        <p:spPr>
          <a:xfrm>
            <a:off x="8454068" y="6207204"/>
            <a:ext cx="262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- - - : Whole World’s GDP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D5A38-5C53-6541-8929-6803E0CF97CF}"/>
              </a:ext>
            </a:extLst>
          </p:cNvPr>
          <p:cNvSpPr txBox="1"/>
          <p:nvPr/>
        </p:nvSpPr>
        <p:spPr>
          <a:xfrm>
            <a:off x="200136" y="3972778"/>
            <a:ext cx="56462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Intercept prior: </a:t>
            </a:r>
          </a:p>
          <a:p>
            <a:r>
              <a:rPr lang="en-US" dirty="0"/>
              <a:t>		centered on one because average GDP</a:t>
            </a:r>
          </a:p>
          <a:p>
            <a:r>
              <a:rPr lang="en-US" dirty="0"/>
              <a:t>	           	STD guesstimate of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23A88F-661E-B94D-820F-DADF2660014E}"/>
              </a:ext>
            </a:extLst>
          </p:cNvPr>
          <p:cNvSpPr txBox="1"/>
          <p:nvPr/>
        </p:nvSpPr>
        <p:spPr>
          <a:xfrm>
            <a:off x="3349137" y="1652444"/>
            <a:ext cx="282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GDP ~ ruggedness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0B1F85-6B53-714E-A95C-59AA2438DC75}"/>
              </a:ext>
            </a:extLst>
          </p:cNvPr>
          <p:cNvSpPr txBox="1"/>
          <p:nvPr/>
        </p:nvSpPr>
        <p:spPr>
          <a:xfrm>
            <a:off x="1696699" y="3445275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Log(</a:t>
            </a:r>
            <a:r>
              <a:rPr lang="en-US" dirty="0" err="1">
                <a:solidFill>
                  <a:srgbClr val="0070C0"/>
                </a:solidFill>
              </a:rPr>
              <a:t>y</a:t>
            </a:r>
            <a:r>
              <a:rPr lang="en-US" baseline="-25000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) ~ Normal(𝝻</a:t>
            </a:r>
            <a:r>
              <a:rPr lang="en-US" baseline="-25000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, 𝞂)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293498-4198-7A43-9F5D-776A4420AEFC}"/>
              </a:ext>
            </a:extLst>
          </p:cNvPr>
          <p:cNvSpPr txBox="1"/>
          <p:nvPr/>
        </p:nvSpPr>
        <p:spPr>
          <a:xfrm>
            <a:off x="2091006" y="4949033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𝜶  ~ Normal(1,1)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8E14E5-0F61-5D4A-ADA7-4C5B47992403}"/>
              </a:ext>
            </a:extLst>
          </p:cNvPr>
          <p:cNvSpPr txBox="1"/>
          <p:nvPr/>
        </p:nvSpPr>
        <p:spPr>
          <a:xfrm>
            <a:off x="2142302" y="6374507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𝜷 ~ Normal(0,1)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B06250-4F46-F044-843B-07AB65B87E72}"/>
              </a:ext>
            </a:extLst>
          </p:cNvPr>
          <p:cNvSpPr txBox="1"/>
          <p:nvPr/>
        </p:nvSpPr>
        <p:spPr>
          <a:xfrm>
            <a:off x="183809" y="5312142"/>
            <a:ext cx="6999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Ruggedness Slope prior: </a:t>
            </a:r>
          </a:p>
          <a:p>
            <a:r>
              <a:rPr lang="en-US" dirty="0"/>
              <a:t>		centered on 0 to let data tell us whether + or  - effect</a:t>
            </a:r>
          </a:p>
          <a:p>
            <a:r>
              <a:rPr lang="en-US" dirty="0"/>
              <a:t>	    	STD guesstimate of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BE9E14-2BC9-2F4F-BC26-ACF56B624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051" y="1512039"/>
            <a:ext cx="7271230" cy="38339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E9404D-73BA-B743-9DDC-9423CB378822}"/>
              </a:ext>
            </a:extLst>
          </p:cNvPr>
          <p:cNvSpPr/>
          <p:nvPr/>
        </p:nvSpPr>
        <p:spPr>
          <a:xfrm>
            <a:off x="6213987" y="1651819"/>
            <a:ext cx="2369574" cy="61943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D6A83-3236-5640-B953-4626BFED9E2B}"/>
              </a:ext>
            </a:extLst>
          </p:cNvPr>
          <p:cNvSpPr txBox="1"/>
          <p:nvPr/>
        </p:nvSpPr>
        <p:spPr>
          <a:xfrm>
            <a:off x="3834581" y="693174"/>
            <a:ext cx="3788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Priors need to be tighter to be realistic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7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674A5C-F5E2-9643-BBC0-DB859AD89F53}"/>
              </a:ext>
            </a:extLst>
          </p:cNvPr>
          <p:cNvSpPr txBox="1"/>
          <p:nvPr/>
        </p:nvSpPr>
        <p:spPr>
          <a:xfrm>
            <a:off x="2050028" y="221227"/>
            <a:ext cx="5893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	Index variable for continent?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BE8F3-A2E8-154D-AEE7-D7783146F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20" y="2092037"/>
            <a:ext cx="5029199" cy="942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E0F34B-47D0-2D44-8F8E-D07F9953D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482" y="1572534"/>
            <a:ext cx="4135978" cy="433610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3CD0012-63AD-224C-A21E-A541DFFDD5A8}"/>
              </a:ext>
            </a:extLst>
          </p:cNvPr>
          <p:cNvSpPr/>
          <p:nvPr/>
        </p:nvSpPr>
        <p:spPr>
          <a:xfrm>
            <a:off x="1575708" y="2218162"/>
            <a:ext cx="1245211" cy="69017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3571B-3284-104F-A7C3-DE27279C6318}"/>
              </a:ext>
            </a:extLst>
          </p:cNvPr>
          <p:cNvSpPr txBox="1"/>
          <p:nvPr/>
        </p:nvSpPr>
        <p:spPr>
          <a:xfrm>
            <a:off x="628043" y="3160586"/>
            <a:ext cx="438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assign the same prior to both continents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516CD-AF94-CD4E-B1D1-AD2258176838}"/>
              </a:ext>
            </a:extLst>
          </p:cNvPr>
          <p:cNvSpPr txBox="1"/>
          <p:nvPr/>
        </p:nvSpPr>
        <p:spPr>
          <a:xfrm>
            <a:off x="4751866" y="802689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Africa = 1</a:t>
            </a:r>
          </a:p>
          <a:p>
            <a:r>
              <a:rPr lang="en-US" sz="2000" dirty="0"/>
              <a:t>Other =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ED644-72B6-1441-93AF-BF78448F66F3}"/>
              </a:ext>
            </a:extLst>
          </p:cNvPr>
          <p:cNvSpPr txBox="1"/>
          <p:nvPr/>
        </p:nvSpPr>
        <p:spPr>
          <a:xfrm>
            <a:off x="6856482" y="6267441"/>
            <a:ext cx="465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Slopes are the same but intercepts are different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BC69DD-97B2-7A40-9EAB-FD09F0ADA13E}"/>
              </a:ext>
            </a:extLst>
          </p:cNvPr>
          <p:cNvSpPr txBox="1"/>
          <p:nvPr/>
        </p:nvSpPr>
        <p:spPr>
          <a:xfrm>
            <a:off x="527545" y="3947706"/>
            <a:ext cx="4586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This model forces the relationship between terrain ruggedness and continent to be the same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F8B18C-8582-D94F-8EDF-47C281C5FEEF}"/>
              </a:ext>
            </a:extLst>
          </p:cNvPr>
          <p:cNvSpPr txBox="1"/>
          <p:nvPr/>
        </p:nvSpPr>
        <p:spPr>
          <a:xfrm>
            <a:off x="409888" y="5381157"/>
            <a:ext cx="45867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70C0"/>
                </a:solidFill>
              </a:rPr>
              <a:t>Need to allow effect of ruggedness depend upon continent</a:t>
            </a:r>
          </a:p>
        </p:txBody>
      </p:sp>
    </p:spTree>
    <p:extLst>
      <p:ext uri="{BB962C8B-B14F-4D97-AF65-F5344CB8AC3E}">
        <p14:creationId xmlns:p14="http://schemas.microsoft.com/office/powerpoint/2010/main" val="150190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CBE87D-DBC1-DF48-A023-314B951C5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64" y="1173325"/>
            <a:ext cx="5098436" cy="875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6BEEEE-64D8-7942-A828-C86721B7CA8C}"/>
              </a:ext>
            </a:extLst>
          </p:cNvPr>
          <p:cNvSpPr txBox="1"/>
          <p:nvPr/>
        </p:nvSpPr>
        <p:spPr>
          <a:xfrm>
            <a:off x="442451" y="471948"/>
            <a:ext cx="2008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Interaction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9C8EF-A88C-C842-90EA-40E5D68193A2}"/>
              </a:ext>
            </a:extLst>
          </p:cNvPr>
          <p:cNvSpPr txBox="1"/>
          <p:nvPr/>
        </p:nvSpPr>
        <p:spPr>
          <a:xfrm>
            <a:off x="1814052" y="2134016"/>
            <a:ext cx="807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adding index variable to the slope, now have a different slope for every continent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122C11-F22B-1E4A-B0ED-3150D3BA6078}"/>
              </a:ext>
            </a:extLst>
          </p:cNvPr>
          <p:cNvCxnSpPr>
            <a:cxnSpLocks/>
          </p:cNvCxnSpPr>
          <p:nvPr/>
        </p:nvCxnSpPr>
        <p:spPr>
          <a:xfrm>
            <a:off x="5624051" y="1733693"/>
            <a:ext cx="694024" cy="1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052CFA-820D-444F-938E-D803C179EC4F}"/>
              </a:ext>
            </a:extLst>
          </p:cNvPr>
          <p:cNvSpPr txBox="1"/>
          <p:nvPr/>
        </p:nvSpPr>
        <p:spPr>
          <a:xfrm>
            <a:off x="3129251" y="2626321"/>
            <a:ext cx="544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now, the ruggedness slope is </a:t>
            </a:r>
            <a:r>
              <a:rPr lang="en-US" i="1" dirty="0"/>
              <a:t>conditional </a:t>
            </a:r>
            <a:r>
              <a:rPr lang="en-US" dirty="0"/>
              <a:t>on continent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5A217B-C7DA-0D47-A7F4-95D81BE33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582" y="3125826"/>
            <a:ext cx="6096000" cy="33665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9D438D-75BB-A143-94B8-1A7A1EB2D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51" y="3862776"/>
            <a:ext cx="4350774" cy="113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8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720</Words>
  <Application>Microsoft Macintosh PowerPoint</Application>
  <PresentationFormat>Widescreen</PresentationFormat>
  <Paragraphs>105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Chapter 8</vt:lpstr>
      <vt:lpstr>Conditioning means something is dependent on the state of the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Manatees</dc:title>
  <dc:creator>Molly Timmers</dc:creator>
  <cp:lastModifiedBy>Molly Timmers</cp:lastModifiedBy>
  <cp:revision>26</cp:revision>
  <dcterms:created xsi:type="dcterms:W3CDTF">2021-03-22T03:02:01Z</dcterms:created>
  <dcterms:modified xsi:type="dcterms:W3CDTF">2021-03-22T23:04:09Z</dcterms:modified>
</cp:coreProperties>
</file>