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56240" cy="103464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55600" cy="63144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2600" y="196560"/>
            <a:ext cx="9156240" cy="642240"/>
          </a:xfrm>
          <a:prstGeom prst="rect">
            <a:avLst/>
          </a:prstGeom>
          <a:noFill/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9360" y="275040"/>
            <a:ext cx="9168840" cy="523440"/>
          </a:xfrm>
          <a:prstGeom prst="rect">
            <a:avLst/>
          </a:prstGeom>
          <a:noFill/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56240" cy="103464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4381560" y="-7200"/>
            <a:ext cx="4755600" cy="63144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  <a:ln w="9360">
            <a:noFill/>
          </a:ln>
        </p:spPr>
      </p:sp>
      <p:sp>
        <p:nvSpPr>
          <p:cNvPr id="42" name="CustomShape 3"/>
          <p:cNvSpPr/>
          <p:nvPr/>
        </p:nvSpPr>
        <p:spPr>
          <a:xfrm rot="21435600">
            <a:off x="-12600" y="196560"/>
            <a:ext cx="9156240" cy="642240"/>
          </a:xfrm>
          <a:prstGeom prst="rect">
            <a:avLst/>
          </a:prstGeom>
          <a:noFill/>
          <a:ln w="10800">
            <a:solidFill>
              <a:srgbClr val="008abf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 rot="21435600">
            <a:off x="-9360" y="275040"/>
            <a:ext cx="9168840" cy="523440"/>
          </a:xfrm>
          <a:prstGeom prst="rect">
            <a:avLst/>
          </a:prstGeom>
          <a:noFill/>
          <a:ln w="9360">
            <a:solidFill>
              <a:srgbClr val="009dd9"/>
            </a:solidFill>
            <a:round/>
          </a:ln>
        </p:spPr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9360" y="-7200"/>
            <a:ext cx="9156240" cy="103464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81" name="CustomShape 2"/>
          <p:cNvSpPr/>
          <p:nvPr/>
        </p:nvSpPr>
        <p:spPr>
          <a:xfrm>
            <a:off x="4381560" y="-7200"/>
            <a:ext cx="4755600" cy="63144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  <a:ln w="9360">
            <a:noFill/>
          </a:ln>
        </p:spPr>
      </p:sp>
      <p:sp>
        <p:nvSpPr>
          <p:cNvPr id="82" name="CustomShape 3"/>
          <p:cNvSpPr/>
          <p:nvPr/>
        </p:nvSpPr>
        <p:spPr>
          <a:xfrm rot="21435600">
            <a:off x="-12600" y="196560"/>
            <a:ext cx="9156240" cy="642240"/>
          </a:xfrm>
          <a:prstGeom prst="rect">
            <a:avLst/>
          </a:prstGeom>
          <a:noFill/>
          <a:ln w="10800">
            <a:solidFill>
              <a:srgbClr val="008abf"/>
            </a:solidFill>
            <a:round/>
          </a:ln>
        </p:spPr>
      </p:sp>
      <p:sp>
        <p:nvSpPr>
          <p:cNvPr id="83" name="CustomShape 4"/>
          <p:cNvSpPr/>
          <p:nvPr/>
        </p:nvSpPr>
        <p:spPr>
          <a:xfrm rot="21435600">
            <a:off x="-9360" y="275040"/>
            <a:ext cx="9168840" cy="523440"/>
          </a:xfrm>
          <a:prstGeom prst="rect">
            <a:avLst/>
          </a:prstGeom>
          <a:noFill/>
          <a:ln w="9360">
            <a:solidFill>
              <a:srgbClr val="009dd9"/>
            </a:solidFill>
            <a:round/>
          </a:ln>
        </p:spPr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9360" y="-7200"/>
            <a:ext cx="9156240" cy="103464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21" name="CustomShape 2"/>
          <p:cNvSpPr/>
          <p:nvPr/>
        </p:nvSpPr>
        <p:spPr>
          <a:xfrm>
            <a:off x="4381560" y="-7200"/>
            <a:ext cx="4755600" cy="63144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  <a:ln w="9360">
            <a:noFill/>
          </a:ln>
        </p:spPr>
      </p:sp>
      <p:sp>
        <p:nvSpPr>
          <p:cNvPr id="122" name="CustomShape 3"/>
          <p:cNvSpPr/>
          <p:nvPr/>
        </p:nvSpPr>
        <p:spPr>
          <a:xfrm rot="21435600">
            <a:off x="-12600" y="196560"/>
            <a:ext cx="9156240" cy="642240"/>
          </a:xfrm>
          <a:prstGeom prst="rect">
            <a:avLst/>
          </a:prstGeom>
          <a:noFill/>
          <a:ln w="10800">
            <a:solidFill>
              <a:srgbClr val="008abf"/>
            </a:solidFill>
            <a:round/>
          </a:ln>
        </p:spPr>
      </p:sp>
      <p:sp>
        <p:nvSpPr>
          <p:cNvPr id="123" name="CustomShape 4"/>
          <p:cNvSpPr/>
          <p:nvPr/>
        </p:nvSpPr>
        <p:spPr>
          <a:xfrm rot="21435600">
            <a:off x="-9360" y="275040"/>
            <a:ext cx="9168840" cy="523440"/>
          </a:xfrm>
          <a:prstGeom prst="rect">
            <a:avLst/>
          </a:prstGeom>
          <a:noFill/>
          <a:ln w="9360">
            <a:solidFill>
              <a:srgbClr val="009dd9"/>
            </a:solidFill>
            <a:round/>
          </a:ln>
        </p:spPr>
      </p:sp>
      <p:sp>
        <p:nvSpPr>
          <p:cNvPr id="12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-9360" y="-7200"/>
            <a:ext cx="9156240" cy="103464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61" name="CustomShape 2"/>
          <p:cNvSpPr/>
          <p:nvPr/>
        </p:nvSpPr>
        <p:spPr>
          <a:xfrm>
            <a:off x="4381560" y="-7200"/>
            <a:ext cx="4755600" cy="63144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  <a:ln w="9360">
            <a:noFill/>
          </a:ln>
        </p:spPr>
      </p:sp>
      <p:sp>
        <p:nvSpPr>
          <p:cNvPr id="162" name="CustomShape 3"/>
          <p:cNvSpPr/>
          <p:nvPr/>
        </p:nvSpPr>
        <p:spPr>
          <a:xfrm rot="21435600">
            <a:off x="-12600" y="196560"/>
            <a:ext cx="9156240" cy="642240"/>
          </a:xfrm>
          <a:prstGeom prst="rect">
            <a:avLst/>
          </a:prstGeom>
          <a:noFill/>
          <a:ln w="10800">
            <a:solidFill>
              <a:srgbClr val="008abf"/>
            </a:solidFill>
            <a:round/>
          </a:ln>
        </p:spPr>
      </p:sp>
      <p:sp>
        <p:nvSpPr>
          <p:cNvPr id="163" name="CustomShape 4"/>
          <p:cNvSpPr/>
          <p:nvPr/>
        </p:nvSpPr>
        <p:spPr>
          <a:xfrm rot="21435600">
            <a:off x="-9360" y="275040"/>
            <a:ext cx="9168840" cy="523440"/>
          </a:xfrm>
          <a:prstGeom prst="rect">
            <a:avLst/>
          </a:prstGeom>
          <a:noFill/>
          <a:ln w="9360">
            <a:solidFill>
              <a:srgbClr val="009dd9"/>
            </a:solidFill>
            <a:round/>
          </a:ln>
        </p:spPr>
      </p:sp>
      <p:sp>
        <p:nvSpPr>
          <p:cNvPr id="16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9360" y="-7200"/>
            <a:ext cx="9156240" cy="103464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201" name="CustomShape 2"/>
          <p:cNvSpPr/>
          <p:nvPr/>
        </p:nvSpPr>
        <p:spPr>
          <a:xfrm>
            <a:off x="4381560" y="-7200"/>
            <a:ext cx="4755600" cy="63144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  <a:ln w="9360">
            <a:noFill/>
          </a:ln>
        </p:spPr>
      </p:sp>
      <p:sp>
        <p:nvSpPr>
          <p:cNvPr id="202" name="CustomShape 3"/>
          <p:cNvSpPr/>
          <p:nvPr/>
        </p:nvSpPr>
        <p:spPr>
          <a:xfrm rot="21435600">
            <a:off x="-12600" y="196560"/>
            <a:ext cx="9156240" cy="642240"/>
          </a:xfrm>
          <a:prstGeom prst="rect">
            <a:avLst/>
          </a:prstGeom>
          <a:noFill/>
          <a:ln w="10800">
            <a:solidFill>
              <a:srgbClr val="008abf"/>
            </a:solidFill>
            <a:round/>
          </a:ln>
        </p:spPr>
      </p:sp>
      <p:sp>
        <p:nvSpPr>
          <p:cNvPr id="203" name="CustomShape 4"/>
          <p:cNvSpPr/>
          <p:nvPr/>
        </p:nvSpPr>
        <p:spPr>
          <a:xfrm rot="21435600">
            <a:off x="-9360" y="275040"/>
            <a:ext cx="9168840" cy="523440"/>
          </a:xfrm>
          <a:prstGeom prst="rect">
            <a:avLst/>
          </a:prstGeom>
          <a:noFill/>
          <a:ln w="9360">
            <a:solidFill>
              <a:srgbClr val="009dd9"/>
            </a:solidFill>
            <a:round/>
          </a:ln>
        </p:spPr>
      </p:sp>
      <p:sp>
        <p:nvSpPr>
          <p:cNvPr id="20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4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4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CustomShape 2"/>
          <p:cNvSpPr/>
          <p:nvPr/>
        </p:nvSpPr>
        <p:spPr>
          <a:xfrm>
            <a:off x="471600" y="911520"/>
            <a:ext cx="8225640" cy="82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目录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457200" y="1872000"/>
            <a:ext cx="8225640" cy="41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1. thymeleaf</a:t>
            </a:r>
            <a:r>
              <a:rPr lang="en-US" sz="3200">
                <a:latin typeface="Arial"/>
              </a:rPr>
              <a:t>认识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2.</a:t>
            </a:r>
            <a:r>
              <a:rPr lang="en-US" sz="3200">
                <a:latin typeface="Arial"/>
              </a:rPr>
              <a:t>标准方言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2.1 </a:t>
            </a:r>
            <a:r>
              <a:rPr lang="en-US" sz="3200">
                <a:latin typeface="Arial"/>
              </a:rPr>
              <a:t>标准表达式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2.2  th:* </a:t>
            </a:r>
            <a:r>
              <a:rPr lang="en-US" sz="3200">
                <a:latin typeface="Arial"/>
              </a:rPr>
              <a:t>属性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2.3 </a:t>
            </a:r>
            <a:r>
              <a:rPr lang="en-US" sz="3200">
                <a:latin typeface="Arial"/>
              </a:rPr>
              <a:t>注释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2.4 </a:t>
            </a:r>
            <a:r>
              <a:rPr lang="en-US" sz="3200">
                <a:latin typeface="Arial"/>
              </a:rPr>
              <a:t>内联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模板名称：</a:t>
            </a:r>
            <a:r>
              <a:rPr lang="en-US" sz="2000">
                <a:latin typeface="Arial"/>
              </a:rPr>
              <a:t>link.html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语法格式：</a:t>
            </a:r>
            <a:r>
              <a:rPr lang="en-US" sz="2600">
                <a:latin typeface="Constantia"/>
              </a:rPr>
              <a:t>@{  }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1.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绝对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URL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（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Absolute URLs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开始通过指定协议名称（包含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http://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或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https://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开头）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&lt;a     th:href="@{http://www.thymeleaf/documentation.html}"&gt;&lt;/a&gt;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equals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：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&lt;a href="http://www.thymeleaf/documentation.html"&gt;&lt;/a&gt;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1.4</a:t>
            </a:r>
            <a:r>
              <a:rPr lang="en-US" sz="3600">
                <a:latin typeface="Arial"/>
              </a:rPr>
              <a:t>链接表达式</a:t>
            </a:r>
            <a:r>
              <a:rPr lang="en-US" sz="3600">
                <a:latin typeface="Arial"/>
              </a:rPr>
              <a:t>@{}</a:t>
            </a:r>
            <a:endParaRPr/>
          </a:p>
        </p:txBody>
      </p:sp>
      <p:sp>
        <p:nvSpPr>
          <p:cNvPr id="293" name="CustomShape 4"/>
          <p:cNvSpPr/>
          <p:nvPr/>
        </p:nvSpPr>
        <p:spPr>
          <a:xfrm>
            <a:off x="72000" y="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CustomShape 5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Expression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CustomShape 2"/>
          <p:cNvSpPr/>
          <p:nvPr/>
        </p:nvSpPr>
        <p:spPr>
          <a:xfrm>
            <a:off x="457200" y="1080000"/>
            <a:ext cx="8222760" cy="523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2.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上下文相关的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URL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（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Context-relative URLs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最常用的如应用程序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myapp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的访问地址：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http://localhost:8080/myapp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，那么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myapp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就是上下文名称。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e.g.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&lt;a th:href="@{</a:t>
            </a:r>
            <a:r>
              <a:rPr lang="en-US" sz="2400">
                <a:solidFill>
                  <a:srgbClr val="ff0000"/>
                </a:solidFill>
                <a:latin typeface="Constantia"/>
              </a:rPr>
              <a:t>/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order/list}"&gt;&lt;/a&gt;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equals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：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&lt;a href="/myapp/order/list"&gt;&lt;/a&gt;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说明：“</a:t>
            </a:r>
            <a:r>
              <a:rPr lang="en-US" sz="2600">
                <a:solidFill>
                  <a:srgbClr val="ff0000"/>
                </a:solidFill>
                <a:latin typeface="Constantia"/>
              </a:rPr>
              <a:t>/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”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表示从应用程序根路径开始访问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               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去掉“</a:t>
            </a:r>
            <a:r>
              <a:rPr lang="en-US" sz="2600">
                <a:solidFill>
                  <a:srgbClr val="ff0000"/>
                </a:solidFill>
                <a:latin typeface="Constantia"/>
              </a:rPr>
              <a:t>/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”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表示相对路径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CustomShape 4"/>
          <p:cNvSpPr/>
          <p:nvPr/>
        </p:nvSpPr>
        <p:spPr>
          <a:xfrm>
            <a:off x="72000" y="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CustomShape 5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Expression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CustomShape 2"/>
          <p:cNvSpPr/>
          <p:nvPr/>
        </p:nvSpPr>
        <p:spPr>
          <a:xfrm>
            <a:off x="457200" y="1152000"/>
            <a:ext cx="8222760" cy="516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3.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相对于服务器的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URL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（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Server-relative URLs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用法类似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2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，连接到同一服务器不同应用程序中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e.g.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&lt;a th:href="@{~/billing-app/showDetails.htm}"&gt;&lt;/a&gt;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equals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&lt;a   href="/billing-app/showDetails.htm"&gt;&lt;/a&gt;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note: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当前应用程序的上下文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myapp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将被忽略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CustomShape 4"/>
          <p:cNvSpPr/>
          <p:nvPr/>
        </p:nvSpPr>
        <p:spPr>
          <a:xfrm>
            <a:off x="72000" y="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CustomShape 5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Expression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CustomShape 2"/>
          <p:cNvSpPr/>
          <p:nvPr/>
        </p:nvSpPr>
        <p:spPr>
          <a:xfrm>
            <a:off x="457200" y="1080000"/>
            <a:ext cx="8222760" cy="523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4.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协议相对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URL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（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Protocol-relative URLs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通常用于，包括外部资源，如样式，脚本等。保证协议（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HTTP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，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HTTPS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）用于显示当前页面的绝对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URL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。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e.g.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&lt;script th:src="@{//scriptserver.example.net/myscript.js}"&gt;...&lt;/script&gt;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equals:&lt;script src="//scriptserver.example.net/myscript.js"&gt;...&lt;/script&gt;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CustomShape 4"/>
          <p:cNvSpPr/>
          <p:nvPr/>
        </p:nvSpPr>
        <p:spPr>
          <a:xfrm>
            <a:off x="72000" y="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CustomShape 5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Expression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CustomShape 2"/>
          <p:cNvSpPr/>
          <p:nvPr/>
        </p:nvSpPr>
        <p:spPr>
          <a:xfrm>
            <a:off x="457200" y="1008000"/>
            <a:ext cx="8222760" cy="530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5.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带参数的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URL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表达式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1.&lt;a th:href="@{/order/details(id=3)}"&gt;&lt;/a&gt;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equals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：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&lt;a href="/order/details?id=3"&gt;&lt;/a&gt;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2.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携带多参数：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&lt;a th:href="@{/order/details(id=3,action='show_all')}"&gt;&lt;/a&gt;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equals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：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&lt;a href="/order/details?id=3&amp;action=show_all"&gt;&lt;/a&gt;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2" name="CustomShape 3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CustomShape 4"/>
          <p:cNvSpPr/>
          <p:nvPr/>
        </p:nvSpPr>
        <p:spPr>
          <a:xfrm>
            <a:off x="72000" y="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CustomShape 5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Expression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2.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文字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(literals)</a:t>
            </a:r>
            <a:endParaRPr/>
          </a:p>
        </p:txBody>
      </p:sp>
      <p:sp>
        <p:nvSpPr>
          <p:cNvPr id="316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模板名称：</a:t>
            </a:r>
            <a:r>
              <a:rPr lang="en-US" sz="2200">
                <a:latin typeface="Constantia"/>
              </a:rPr>
              <a:t>text.html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2.1 </a:t>
            </a:r>
            <a:r>
              <a:rPr lang="en-US" sz="2200">
                <a:latin typeface="Constantia"/>
              </a:rPr>
              <a:t>文本</a:t>
            </a:r>
            <a:r>
              <a:rPr lang="en-US" sz="2200">
                <a:latin typeface="Constantia"/>
              </a:rPr>
              <a:t>(text literals)(</a:t>
            </a:r>
            <a:r>
              <a:rPr lang="en-US" sz="2200">
                <a:latin typeface="Constantia"/>
              </a:rPr>
              <a:t>放在单引号里面</a:t>
            </a:r>
            <a:r>
              <a:rPr lang="en-US" sz="2200">
                <a:latin typeface="Constantia"/>
              </a:rPr>
              <a:t>,</a:t>
            </a:r>
            <a:r>
              <a:rPr lang="en-US" sz="2200">
                <a:latin typeface="Constantia"/>
              </a:rPr>
              <a:t>可以是任意字符</a:t>
            </a:r>
            <a:r>
              <a:rPr lang="en-US" sz="2200">
                <a:latin typeface="Constantia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&lt;div th:class="‘the content’"&gt;...&lt;/div&gt;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</a:t>
            </a:r>
            <a:r>
              <a:rPr lang="en-US" sz="2200">
                <a:latin typeface="Constantia"/>
              </a:rPr>
              <a:t>2.2 </a:t>
            </a:r>
            <a:r>
              <a:rPr lang="en-US" sz="2200">
                <a:latin typeface="Constantia"/>
              </a:rPr>
              <a:t>数字</a:t>
            </a:r>
            <a:r>
              <a:rPr lang="en-US" sz="2200">
                <a:latin typeface="Constantia"/>
              </a:rPr>
              <a:t>(number literals)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&lt;p&gt;The year is &lt;span th:text="2013"&gt;1492&lt;/span&gt;.&lt;/p&gt;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&lt;p&gt;In two years, it will be &lt;span th:text="2013 + 2"&gt;1494&lt;/span&gt;.&lt;/p&gt;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</a:t>
            </a:r>
            <a:r>
              <a:rPr lang="en-US" sz="2200">
                <a:latin typeface="Constantia"/>
              </a:rPr>
              <a:t>2.3 </a:t>
            </a:r>
            <a:r>
              <a:rPr lang="en-US" sz="2200">
                <a:latin typeface="Constantia"/>
              </a:rPr>
              <a:t>布尔值</a:t>
            </a:r>
            <a:r>
              <a:rPr lang="en-US" sz="2200">
                <a:latin typeface="Constantia"/>
              </a:rPr>
              <a:t>(boolean literals)</a:t>
            </a:r>
            <a:r>
              <a:rPr lang="en-US" sz="2200">
                <a:latin typeface="Constantia"/>
              </a:rPr>
              <a:t>：</a:t>
            </a:r>
            <a:r>
              <a:rPr lang="en-US" sz="2200">
                <a:latin typeface="Constantia"/>
              </a:rPr>
              <a:t>true,false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&lt;div th:if="${user.isAdmin()} == false"&gt;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&lt;div th:if="${user.isAdmin() == false}"&gt;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2.4  null(the null literal)</a:t>
            </a:r>
            <a:r>
              <a:rPr lang="en-US" sz="2200">
                <a:latin typeface="Constantia"/>
              </a:rPr>
              <a:t>：</a:t>
            </a:r>
            <a:r>
              <a:rPr lang="en-US" sz="2200">
                <a:latin typeface="Constantia"/>
              </a:rPr>
              <a:t>null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&lt;div th:if="${variable.something} == null"&gt;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</a:t>
            </a:r>
            <a:r>
              <a:rPr lang="en-US" sz="2200">
                <a:latin typeface="Constantia"/>
              </a:rPr>
              <a:t>2.5 </a:t>
            </a:r>
            <a:r>
              <a:rPr lang="en-US" sz="2200">
                <a:latin typeface="Constantia"/>
              </a:rPr>
              <a:t>文字符号</a:t>
            </a:r>
            <a:r>
              <a:rPr lang="en-US" sz="2200">
                <a:latin typeface="Constantia"/>
              </a:rPr>
              <a:t>(literal tokens)</a:t>
            </a:r>
            <a:r>
              <a:rPr lang="en-US" sz="2200">
                <a:latin typeface="Constantia"/>
              </a:rPr>
              <a:t>（不需单引号）：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&lt;div th:class="content"&gt;...&lt;/div&gt;</a:t>
            </a:r>
            <a:endParaRPr/>
          </a:p>
        </p:txBody>
      </p:sp>
      <p:sp>
        <p:nvSpPr>
          <p:cNvPr id="317" name="CustomShape 3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3.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文本操作符</a:t>
            </a:r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模板名称：</a:t>
            </a:r>
            <a:r>
              <a:rPr lang="en-US" sz="2200">
                <a:latin typeface="Constantia"/>
              </a:rPr>
              <a:t>text.html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连接符： </a:t>
            </a:r>
            <a:r>
              <a:rPr lang="en-US" sz="2600">
                <a:latin typeface="Constantia"/>
              </a:rPr>
              <a:t>+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可以是任意字符和表达式等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文本替换符：</a:t>
            </a:r>
            <a:r>
              <a:rPr lang="en-US" sz="2600">
                <a:latin typeface="Constantia"/>
              </a:rPr>
              <a:t>|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</a:t>
            </a:r>
            <a:r>
              <a:rPr lang="en-US" sz="2600">
                <a:latin typeface="Constantia"/>
              </a:rPr>
              <a:t>不能表达出条件表达式</a:t>
            </a:r>
            <a:r>
              <a:rPr lang="en-US" sz="2600">
                <a:latin typeface="Constantia"/>
              </a:rPr>
              <a:t>(</a:t>
            </a:r>
            <a:r>
              <a:rPr lang="en-US" sz="2600">
                <a:latin typeface="Constantia"/>
              </a:rPr>
              <a:t>官网：只能是变量表达式</a:t>
            </a:r>
            <a:r>
              <a:rPr lang="en-US" sz="2600">
                <a:latin typeface="Constantia"/>
              </a:rPr>
              <a:t>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1.&lt;span th:text="|Welcome to our application, ${user.name}!|"&gt;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2.&lt;span th:text="'Welcome to our application, ' + ${user.name} + '!'"&gt;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3.&lt;span th:text="${onevar} + ' ' + |${twovar}, ${threevar}|"&gt;</a:t>
            </a:r>
            <a:endParaRPr/>
          </a:p>
        </p:txBody>
      </p:sp>
      <p:sp>
        <p:nvSpPr>
          <p:cNvPr id="320" name="CustomShape 3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4.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算术运算符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模板名称：</a:t>
            </a:r>
            <a:r>
              <a:rPr lang="en-US" sz="2600">
                <a:latin typeface="Constantia"/>
              </a:rPr>
              <a:t>operator.html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+, -, *, /, %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&lt;ol&gt;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	</a:t>
            </a:r>
            <a:r>
              <a:rPr lang="en-US" sz="2400">
                <a:latin typeface="Constantia"/>
              </a:rPr>
              <a:t>&lt;li&gt;+</a:t>
            </a:r>
            <a:r>
              <a:rPr lang="en-US" sz="2400">
                <a:latin typeface="Constantia"/>
              </a:rPr>
              <a:t>：</a:t>
            </a:r>
            <a:r>
              <a:rPr lang="en-US" sz="2400">
                <a:latin typeface="Constantia"/>
              </a:rPr>
              <a:t>&lt;span th:text="1+1"&gt;1+1&lt;/span&gt;.&lt;/li&gt;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	</a:t>
            </a:r>
            <a:r>
              <a:rPr lang="en-US" sz="2400">
                <a:latin typeface="Constantia"/>
              </a:rPr>
              <a:t>&lt;li&gt;-</a:t>
            </a:r>
            <a:r>
              <a:rPr lang="en-US" sz="2400">
                <a:latin typeface="Constantia"/>
              </a:rPr>
              <a:t>： </a:t>
            </a:r>
            <a:r>
              <a:rPr lang="en-US" sz="2400">
                <a:latin typeface="Constantia"/>
              </a:rPr>
              <a:t>&lt;span th:text="2-1"&gt;2-1&lt;/span&gt;.&lt;/li&gt;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	</a:t>
            </a:r>
            <a:r>
              <a:rPr lang="en-US" sz="2400">
                <a:latin typeface="Constantia"/>
              </a:rPr>
              <a:t>&lt;li&gt;*</a:t>
            </a:r>
            <a:r>
              <a:rPr lang="en-US" sz="2400">
                <a:latin typeface="Constantia"/>
              </a:rPr>
              <a:t>：</a:t>
            </a:r>
            <a:r>
              <a:rPr lang="en-US" sz="2400">
                <a:latin typeface="Constantia"/>
              </a:rPr>
              <a:t>&lt;span th:text="2*3"&gt;2*3&lt;/span&gt;.&lt;/li&gt;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	</a:t>
            </a:r>
            <a:r>
              <a:rPr lang="en-US" sz="2400">
                <a:latin typeface="Constantia"/>
              </a:rPr>
              <a:t>&lt;li&gt;/</a:t>
            </a:r>
            <a:r>
              <a:rPr lang="en-US" sz="2400">
                <a:latin typeface="Constantia"/>
              </a:rPr>
              <a:t>： </a:t>
            </a:r>
            <a:r>
              <a:rPr lang="en-US" sz="2400">
                <a:latin typeface="Constantia"/>
              </a:rPr>
              <a:t>&lt;span th:text="9/4"&gt;9/4&lt;/span&gt;.&lt;/li&gt;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	</a:t>
            </a:r>
            <a:r>
              <a:rPr lang="en-US" sz="2400">
                <a:latin typeface="Constantia"/>
              </a:rPr>
              <a:t>&lt;li&gt;%</a:t>
            </a:r>
            <a:r>
              <a:rPr lang="en-US" sz="2400">
                <a:latin typeface="Constantia"/>
              </a:rPr>
              <a:t>：</a:t>
            </a:r>
            <a:r>
              <a:rPr lang="en-US" sz="2400">
                <a:latin typeface="Constantia"/>
              </a:rPr>
              <a:t>&lt;span th:text="9%4"&gt;9%4&lt;/span&gt;.&lt;/li&gt;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&lt;/ol&gt;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3" name="CustomShape 3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 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5.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布尔运算</a:t>
            </a:r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Constantia"/>
              </a:rPr>
              <a:t>模板名称：</a:t>
            </a:r>
            <a:r>
              <a:rPr lang="en-US" sz="2000">
                <a:latin typeface="Constantia"/>
              </a:rPr>
              <a:t>operator-boolean.html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Constantia"/>
              </a:rPr>
              <a:t>1 </a:t>
            </a:r>
            <a:r>
              <a:rPr lang="en-US" sz="2000">
                <a:latin typeface="Constantia"/>
              </a:rPr>
              <a:t>二元运算：</a:t>
            </a:r>
            <a:r>
              <a:rPr lang="en-US" sz="2000">
                <a:latin typeface="Constantia"/>
              </a:rPr>
              <a:t>and, 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Constantia"/>
              </a:rPr>
              <a:t>2 </a:t>
            </a:r>
            <a:r>
              <a:rPr lang="en-US" sz="2000">
                <a:latin typeface="Constantia"/>
              </a:rPr>
              <a:t>布尔否定（一元运算符）：</a:t>
            </a:r>
            <a:r>
              <a:rPr lang="en-US" sz="2000">
                <a:latin typeface="Constantia"/>
              </a:rPr>
              <a:t>!, not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e.g.&lt;ol&gt;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&lt;li&gt;and</a:t>
            </a:r>
            <a:r>
              <a:rPr lang="en-US" sz="2000">
                <a:latin typeface="Constantia"/>
              </a:rPr>
              <a:t>：</a:t>
            </a:r>
            <a:r>
              <a:rPr lang="en-US" sz="2000">
                <a:latin typeface="Constantia"/>
              </a:rPr>
              <a:t>&lt;span  th:if="${!#lists.isEmpty(list)} and ${#lists.isEmpty(list)}" th:text="${!#lists.isEmpty(list)} and ${#lists.isEmpty(list)}"&gt;and&lt;/span&gt;&lt;/li&gt;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&lt;li&gt;or</a:t>
            </a:r>
            <a:r>
              <a:rPr lang="en-US" sz="2000">
                <a:latin typeface="Constantia"/>
              </a:rPr>
              <a:t>：</a:t>
            </a:r>
            <a:r>
              <a:rPr lang="en-US" sz="2000">
                <a:latin typeface="Constantia"/>
              </a:rPr>
              <a:t>&lt;span  th:if="${!#lists.isEmpty(list)} or ${#lists.isEmpty(list)}"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th:text="${!#lists.isEmpty(list)} or ${#lists.isEmpty(list)}"&gt;or&lt;/span&gt;&lt;/li&gt;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&lt;li&gt;!(not)</a:t>
            </a:r>
            <a:r>
              <a:rPr lang="en-US" sz="2000">
                <a:latin typeface="Constantia"/>
              </a:rPr>
              <a:t>：</a:t>
            </a:r>
            <a:r>
              <a:rPr lang="en-US" sz="2000">
                <a:latin typeface="Constantia"/>
              </a:rPr>
              <a:t>&lt;span  th:if="${!#lists.isEmpty(list)}"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th:text="${!#lists.isEmpty(list)}"&gt;not&lt;/span&gt;&lt;/li&gt;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&lt;/ol&gt;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6.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比较和相等运算符</a:t>
            </a:r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模板名称：</a:t>
            </a:r>
            <a:r>
              <a:rPr lang="en-US" sz="2600">
                <a:latin typeface="Constantia"/>
              </a:rPr>
              <a:t>operator-equal.html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1 </a:t>
            </a:r>
            <a:r>
              <a:rPr lang="en-US" sz="2600">
                <a:latin typeface="Constantia"/>
              </a:rPr>
              <a:t>比较运算：</a:t>
            </a:r>
            <a:r>
              <a:rPr lang="en-US" sz="2600">
                <a:latin typeface="Constantia"/>
              </a:rPr>
              <a:t>&gt;, &lt;, &gt;=, &lt;=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2 </a:t>
            </a:r>
            <a:r>
              <a:rPr lang="en-US" sz="2600">
                <a:latin typeface="Constantia"/>
              </a:rPr>
              <a:t>相等运算：</a:t>
            </a:r>
            <a:r>
              <a:rPr lang="en-US" sz="2600">
                <a:latin typeface="Constantia"/>
              </a:rPr>
              <a:t>==, !=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Constantia"/>
              </a:rPr>
              <a:t>&lt;ol&gt;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Constantia"/>
              </a:rPr>
              <a:t>	</a:t>
            </a:r>
            <a:r>
              <a:rPr lang="en-US" sz="1600">
                <a:latin typeface="Constantia"/>
              </a:rPr>
              <a:t>&lt;li&gt;&gt;(gt)</a:t>
            </a:r>
            <a:r>
              <a:rPr lang="en-US" sz="1600">
                <a:latin typeface="Constantia"/>
              </a:rPr>
              <a:t>：</a:t>
            </a:r>
            <a:r>
              <a:rPr lang="en-US" sz="1600">
                <a:latin typeface="Constantia"/>
              </a:rPr>
              <a:t>&lt;span th:text="1+1" th:if="${#lists.size(list)} &gt; 1"&gt;</a:t>
            </a:r>
            <a:r>
              <a:rPr lang="en-US" sz="1600">
                <a:latin typeface="Constantia"/>
              </a:rPr>
              <a:t>大于</a:t>
            </a:r>
            <a:r>
              <a:rPr lang="en-US" sz="1600">
                <a:latin typeface="Constantia"/>
              </a:rPr>
              <a:t>&gt;&lt;/span&gt;else&lt;/li&gt;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Constantia"/>
              </a:rPr>
              <a:t>	</a:t>
            </a:r>
            <a:r>
              <a:rPr lang="en-US" sz="1600">
                <a:latin typeface="Constantia"/>
              </a:rPr>
              <a:t>&lt;li&gt;</a:t>
            </a:r>
            <a:r>
              <a:rPr lang="en-US" sz="1600">
                <a:latin typeface="Constantia"/>
              </a:rPr>
              <a:t>小于</a:t>
            </a:r>
            <a:r>
              <a:rPr lang="en-US" sz="1600">
                <a:latin typeface="Constantia"/>
              </a:rPr>
              <a:t>lt</a:t>
            </a:r>
            <a:r>
              <a:rPr lang="en-US" sz="1600">
                <a:latin typeface="Constantia"/>
              </a:rPr>
              <a:t>：</a:t>
            </a:r>
            <a:r>
              <a:rPr lang="en-US" sz="1600">
                <a:latin typeface="Constantia"/>
              </a:rPr>
              <a:t>&lt;span th:if="${#lists.size(list)} lt 1"&gt;</a:t>
            </a:r>
            <a:r>
              <a:rPr lang="en-US" sz="1600">
                <a:latin typeface="Constantia"/>
              </a:rPr>
              <a:t>小于</a:t>
            </a:r>
            <a:r>
              <a:rPr lang="en-US" sz="1600">
                <a:latin typeface="Constantia"/>
              </a:rPr>
              <a:t>&lt;/span&gt;else&lt;/li&gt;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Constantia"/>
              </a:rPr>
              <a:t>	</a:t>
            </a:r>
            <a:r>
              <a:rPr lang="en-US" sz="1600">
                <a:latin typeface="Constantia"/>
              </a:rPr>
              <a:t>&lt;li&gt;&gt;=(ge)</a:t>
            </a:r>
            <a:r>
              <a:rPr lang="en-US" sz="1600">
                <a:latin typeface="Constantia"/>
              </a:rPr>
              <a:t>：</a:t>
            </a:r>
            <a:r>
              <a:rPr lang="en-US" sz="1600">
                <a:latin typeface="Constantia"/>
              </a:rPr>
              <a:t>&lt;span  th:if="${#lists.size(list)} &gt;= 1"&gt;</a:t>
            </a:r>
            <a:r>
              <a:rPr lang="en-US" sz="1600">
                <a:latin typeface="Constantia"/>
              </a:rPr>
              <a:t>大于等于</a:t>
            </a:r>
            <a:r>
              <a:rPr lang="en-US" sz="1600">
                <a:latin typeface="Constantia"/>
              </a:rPr>
              <a:t>&gt;=&lt;/span&gt;else&lt;/li&gt;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Constantia"/>
              </a:rPr>
              <a:t>	</a:t>
            </a:r>
            <a:r>
              <a:rPr lang="en-US" sz="1600">
                <a:latin typeface="Constantia"/>
              </a:rPr>
              <a:t>&lt;li&gt;</a:t>
            </a:r>
            <a:r>
              <a:rPr lang="en-US" sz="1600">
                <a:latin typeface="Constantia"/>
              </a:rPr>
              <a:t>小于等于</a:t>
            </a:r>
            <a:r>
              <a:rPr lang="en-US" sz="1600">
                <a:latin typeface="Constantia"/>
              </a:rPr>
              <a:t>(le)</a:t>
            </a:r>
            <a:r>
              <a:rPr lang="en-US" sz="1600">
                <a:latin typeface="Constantia"/>
              </a:rPr>
              <a:t>：</a:t>
            </a:r>
            <a:r>
              <a:rPr lang="en-US" sz="1600">
                <a:latin typeface="Constantia"/>
              </a:rPr>
              <a:t>&lt;span  th:if="${#lists.size(list)} le 1"&gt;</a:t>
            </a:r>
            <a:r>
              <a:rPr lang="en-US" sz="1600">
                <a:latin typeface="Constantia"/>
              </a:rPr>
              <a:t>小于等于</a:t>
            </a:r>
            <a:r>
              <a:rPr lang="en-US" sz="1600">
                <a:latin typeface="Constantia"/>
              </a:rPr>
              <a:t>&lt;/span&gt;else&lt;/li&gt;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Constantia"/>
              </a:rPr>
              <a:t>	</a:t>
            </a:r>
            <a:r>
              <a:rPr lang="en-US" sz="1600">
                <a:latin typeface="Constantia"/>
              </a:rPr>
              <a:t>&lt;li&gt;!(not)</a:t>
            </a:r>
            <a:r>
              <a:rPr lang="en-US" sz="1600">
                <a:latin typeface="Constantia"/>
              </a:rPr>
              <a:t>：</a:t>
            </a:r>
            <a:r>
              <a:rPr lang="en-US" sz="1600">
                <a:latin typeface="Constantia"/>
              </a:rPr>
              <a:t>&lt;span  th:if="${!#lists.isEmpty(list)}"&gt;!(not)&lt;/span&gt;else&lt;/li&gt;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Constantia"/>
              </a:rPr>
              <a:t>	</a:t>
            </a:r>
            <a:r>
              <a:rPr lang="en-US" sz="1600">
                <a:latin typeface="Constantia"/>
              </a:rPr>
              <a:t>&lt;li&gt;==(eq)</a:t>
            </a:r>
            <a:r>
              <a:rPr lang="en-US" sz="1600">
                <a:latin typeface="Constantia"/>
              </a:rPr>
              <a:t>：</a:t>
            </a:r>
            <a:r>
              <a:rPr lang="en-US" sz="1600">
                <a:latin typeface="Constantia"/>
              </a:rPr>
              <a:t>&lt;span th:text="'Execution mode is ' + ( (${execMode} == 'dev')? 'Development' : 'Production')"&gt;</a:t>
            </a:r>
            <a:r>
              <a:rPr lang="en-US" sz="1600">
                <a:latin typeface="Constantia"/>
              </a:rPr>
              <a:t>等于</a:t>
            </a:r>
            <a:r>
              <a:rPr lang="en-US" sz="1600">
                <a:latin typeface="Constantia"/>
              </a:rPr>
              <a:t>==&lt;/span&gt;&lt;/li&gt;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Constantia"/>
              </a:rPr>
              <a:t>	</a:t>
            </a:r>
            <a:r>
              <a:rPr lang="en-US" sz="1600">
                <a:latin typeface="Constantia"/>
              </a:rPr>
              <a:t>&lt;li&gt;!=(ne/neq)</a:t>
            </a:r>
            <a:r>
              <a:rPr lang="en-US" sz="1600">
                <a:latin typeface="Constantia"/>
              </a:rPr>
              <a:t>：</a:t>
            </a:r>
            <a:r>
              <a:rPr lang="en-US" sz="1600">
                <a:latin typeface="Constantia"/>
              </a:rPr>
              <a:t>size:&lt;span th:text="${#lists.size(list)}" th:if="${#lists.size(list)} != 1"&gt;&lt;/span&gt;&lt;/li&gt;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Constantia"/>
              </a:rPr>
              <a:t>&lt;/ol&gt;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9" name="CustomShape 3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 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CustomShape 2"/>
          <p:cNvSpPr/>
          <p:nvPr/>
        </p:nvSpPr>
        <p:spPr>
          <a:xfrm>
            <a:off x="288000" y="1944000"/>
            <a:ext cx="8391960" cy="437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457200" y="864000"/>
            <a:ext cx="8222760" cy="86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thymeleaf</a:t>
            </a:r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Arial"/>
              </a:rPr>
              <a:t>Java </a:t>
            </a:r>
            <a:r>
              <a:rPr lang="en-US" sz="2600">
                <a:latin typeface="Arial"/>
              </a:rPr>
              <a:t>模板引擎 ——</a:t>
            </a:r>
            <a:r>
              <a:rPr lang="en-US" sz="2600">
                <a:latin typeface="Arial"/>
              </a:rPr>
              <a:t>XML/XHTML/HTML5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Arial"/>
              </a:rPr>
              <a:t>完全替代 </a:t>
            </a:r>
            <a:r>
              <a:rPr lang="en-US" sz="2600">
                <a:latin typeface="Arial"/>
              </a:rPr>
              <a:t>JSP</a:t>
            </a:r>
            <a:r>
              <a:rPr lang="en-US" sz="2600">
                <a:latin typeface="Arial"/>
              </a:rPr>
              <a:t>技术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模板模式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:XML,XHTML,HTML5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thymeleaf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在指定的模式下处理文件之前会首先将文件转换为格式良好的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XML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文件，而此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XML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文件仍然是完全有效的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HTML5.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解析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xml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方式为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SAX.Html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页面要求严格格式，一定要有封闭标签：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/&gt; 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或 </a:t>
            </a:r>
            <a:r>
              <a:rPr lang="en-US" sz="2600">
                <a:solidFill>
                  <a:srgbClr val="000000"/>
                </a:solidFill>
                <a:latin typeface="Arial"/>
                <a:ea typeface="Droid Sans Fallback"/>
              </a:rPr>
              <a:t>&lt;/&gt;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7" name="CustomShape 5"/>
          <p:cNvSpPr/>
          <p:nvPr/>
        </p:nvSpPr>
        <p:spPr>
          <a:xfrm>
            <a:off x="-2425680" y="144000"/>
            <a:ext cx="8110080" cy="86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CustomShape 6"/>
          <p:cNvSpPr/>
          <p:nvPr/>
        </p:nvSpPr>
        <p:spPr>
          <a:xfrm>
            <a:off x="125640" y="144000"/>
            <a:ext cx="8222760" cy="86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>
                <a:latin typeface="Arial"/>
              </a:rPr>
              <a:t>thymeleaf</a:t>
            </a:r>
            <a:r>
              <a:rPr lang="en-US" sz="4400">
                <a:latin typeface="Arial"/>
              </a:rPr>
              <a:t>认识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7.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条件表达式</a:t>
            </a: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模板名称：</a:t>
            </a:r>
            <a:r>
              <a:rPr lang="en-US" sz="2600">
                <a:latin typeface="Constantia"/>
              </a:rPr>
              <a:t>condition-express.html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&lt;1&gt;a ? b:c  (if then:else)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&lt;2&gt;a?c (if else)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&lt;li&gt;? 'xx' :'xx'(if ? then:else)&lt;span th:class="${title} ? 'green' :' red'"&gt;</a:t>
            </a:r>
            <a:r>
              <a:rPr lang="en-US" sz="2400">
                <a:latin typeface="Constantia"/>
              </a:rPr>
              <a:t>样例一</a:t>
            </a:r>
            <a:r>
              <a:rPr lang="en-US" sz="2400">
                <a:latin typeface="Constantia"/>
              </a:rPr>
              <a:t>&lt;/span&gt;&lt;/li&gt;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&lt;li&gt;?'xx'(if ? then)&lt;span th:class="${title1} ? 'green'"&gt;</a:t>
            </a:r>
            <a:r>
              <a:rPr lang="en-US" sz="2400">
                <a:latin typeface="Constantia"/>
              </a:rPr>
              <a:t>样例二</a:t>
            </a:r>
            <a:r>
              <a:rPr lang="en-US" sz="2400">
                <a:latin typeface="Constantia"/>
              </a:rPr>
              <a:t>&lt;/span&gt;&lt;/li&gt;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2" name="CustomShape 3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 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模板名称：</a:t>
            </a:r>
            <a:r>
              <a:rPr lang="en-US" sz="2600">
                <a:latin typeface="Constantia"/>
              </a:rPr>
              <a:t>condition-express.html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语法</a:t>
            </a:r>
            <a:r>
              <a:rPr lang="en-US" sz="2600">
                <a:latin typeface="Constantia"/>
              </a:rPr>
              <a:t>: ?: (if:defaultValue)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Equals: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4" name="CustomShape 2"/>
          <p:cNvSpPr/>
          <p:nvPr/>
        </p:nvSpPr>
        <p:spPr>
          <a:xfrm>
            <a:off x="457200" y="1008000"/>
            <a:ext cx="8222760" cy="83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8.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默认表达式</a:t>
            </a:r>
            <a:endParaRPr/>
          </a:p>
        </p:txBody>
      </p:sp>
      <p:sp>
        <p:nvSpPr>
          <p:cNvPr id="335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5640" y="3312000"/>
            <a:ext cx="8225640" cy="1004760"/>
          </a:xfrm>
          <a:prstGeom prst="rect">
            <a:avLst/>
          </a:prstGeom>
          <a:ln>
            <a:noFill/>
          </a:ln>
        </p:spPr>
      </p:pic>
      <p:pic>
        <p:nvPicPr>
          <p:cNvPr id="3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0320" y="5400000"/>
            <a:ext cx="8202960" cy="57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作为</a:t>
            </a:r>
            <a:r>
              <a:rPr lang="en-US" sz="2600">
                <a:latin typeface="Constantia"/>
              </a:rPr>
              <a:t>html </a:t>
            </a:r>
            <a:r>
              <a:rPr lang="en-US" sz="2600">
                <a:latin typeface="Constantia"/>
              </a:rPr>
              <a:t>标签的属性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3062160"/>
            <a:ext cx="8222760" cy="531720"/>
          </a:xfrm>
          <a:prstGeom prst="rect">
            <a:avLst/>
          </a:prstGeom>
          <a:ln>
            <a:noFill/>
          </a:ln>
        </p:spPr>
      </p:pic>
      <p:sp>
        <p:nvSpPr>
          <p:cNvPr id="340" name="CustomShape 2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二</a:t>
            </a:r>
            <a:r>
              <a:rPr lang="en-US" sz="4400">
                <a:latin typeface="Arial"/>
              </a:rPr>
              <a:t>.th:* </a:t>
            </a:r>
            <a:r>
              <a:rPr lang="en-US" sz="4400">
                <a:latin typeface="Arial"/>
              </a:rPr>
              <a:t>属性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1.th:text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可对表达式或变量求值，并将结果显示在其被包含的 </a:t>
            </a:r>
            <a:r>
              <a:rPr lang="en-US" sz="2600">
                <a:latin typeface="Constantia"/>
              </a:rPr>
              <a:t>html </a:t>
            </a:r>
            <a:r>
              <a:rPr lang="en-US" sz="2600">
                <a:latin typeface="Constantia"/>
              </a:rPr>
              <a:t>标签体内替换原有</a:t>
            </a:r>
            <a:r>
              <a:rPr lang="en-US" sz="2600">
                <a:latin typeface="Constantia"/>
              </a:rPr>
              <a:t>html</a:t>
            </a:r>
            <a:r>
              <a:rPr lang="en-US" sz="2600">
                <a:latin typeface="Constantia"/>
              </a:rPr>
              <a:t>文本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文本链接</a:t>
            </a:r>
            <a:r>
              <a:rPr lang="en-US" sz="2600">
                <a:latin typeface="Constantia"/>
              </a:rPr>
              <a:t>: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用 “</a:t>
            </a:r>
            <a:r>
              <a:rPr lang="en-US" sz="2600">
                <a:latin typeface="Constantia"/>
              </a:rPr>
              <a:t>+”</a:t>
            </a:r>
            <a:r>
              <a:rPr lang="en-US" sz="2600">
                <a:latin typeface="Constantia"/>
              </a:rPr>
              <a:t>符号，若是变量表达式也可以用“</a:t>
            </a:r>
            <a:r>
              <a:rPr lang="en-US" sz="2600">
                <a:latin typeface="Constantia"/>
              </a:rPr>
              <a:t>|”</a:t>
            </a:r>
            <a:r>
              <a:rPr lang="en-US" sz="2600">
                <a:latin typeface="Constantia"/>
              </a:rPr>
              <a:t>符号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-2586960" y="-4593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dialects</a:t>
            </a:r>
            <a:endParaRPr/>
          </a:p>
        </p:txBody>
      </p:sp>
      <p:sp>
        <p:nvSpPr>
          <p:cNvPr id="345" name="CustomShape 4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2.th:utext</a:t>
            </a:r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648000" y="194724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若</a:t>
            </a:r>
            <a:r>
              <a:rPr b="1" lang="en-US" sz="2400">
                <a:solidFill>
                  <a:srgbClr val="007826"/>
                </a:solidFill>
                <a:latin typeface="Constantia"/>
              </a:rPr>
              <a:t>home.welcome=Welcome to our &lt;b&gt;fantastic&lt;/b&gt; grocery store!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  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用</a:t>
            </a:r>
            <a:r>
              <a:rPr b="1" lang="en-US" sz="2400">
                <a:solidFill>
                  <a:srgbClr val="007826"/>
                </a:solidFill>
                <a:latin typeface="Constantia"/>
              </a:rPr>
              <a:t>&lt;p th:text="#{home.welcome}"&gt;&lt;/p&gt;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解析结果为：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7826"/>
                </a:solidFill>
                <a:latin typeface="Constantia"/>
              </a:rPr>
              <a:t>   </a:t>
            </a:r>
            <a:r>
              <a:rPr b="1" lang="en-US" sz="2400">
                <a:solidFill>
                  <a:srgbClr val="007826"/>
                </a:solidFill>
                <a:latin typeface="Constantia"/>
              </a:rPr>
              <a:t>&lt;p&gt;Welcome to our &amp;lt;b&amp;gt;fantastic&amp;lt;/b&amp;gt; grocery store!&lt;/p&gt;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解决方案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solidFill>
                  <a:srgbClr val="007826"/>
                </a:solidFill>
                <a:latin typeface="Constantia"/>
              </a:rPr>
              <a:t>&lt;p th:utext="#{home.welcome}"&gt;&lt;/p&gt;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即可。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等效于</a:t>
            </a:r>
            <a:r>
              <a:rPr b="1" lang="en-US" sz="2400">
                <a:solidFill>
                  <a:srgbClr val="007826"/>
                </a:solidFill>
                <a:latin typeface="Constantia"/>
              </a:rPr>
              <a:t>&lt;p&gt;Welcome to our &lt;b&gt;fantastic&lt;/b&gt; grocery store!&lt;/p&gt;</a:t>
            </a:r>
            <a:endParaRPr/>
          </a:p>
        </p:txBody>
      </p:sp>
      <p:sp>
        <p:nvSpPr>
          <p:cNvPr id="348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3.th:href</a:t>
            </a: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648000" y="194724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600">
                <a:solidFill>
                  <a:srgbClr val="000000"/>
                </a:solidFill>
                <a:latin typeface="Constantia"/>
              </a:rPr>
              <a:t>@{xxx}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：链接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url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的表达式</a:t>
            </a:r>
            <a:endParaRPr/>
          </a:p>
          <a:p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4.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属性值的设置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648000" y="194724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模板名称：</a:t>
            </a:r>
            <a:r>
              <a:rPr lang="en-US" sz="2200">
                <a:latin typeface="Constantia"/>
              </a:rPr>
              <a:t>attr.html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th:attr</a:t>
            </a:r>
            <a:r>
              <a:rPr lang="en-US" sz="2200">
                <a:latin typeface="Constantia"/>
              </a:rPr>
              <a:t>设置属性值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不规范不美观，不建议使用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3182400"/>
            <a:ext cx="7410960" cy="1636560"/>
          </a:xfrm>
          <a:prstGeom prst="rect">
            <a:avLst/>
          </a:prstGeom>
          <a:ln>
            <a:noFill/>
          </a:ln>
        </p:spPr>
      </p:pic>
      <p:pic>
        <p:nvPicPr>
          <p:cNvPr id="3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4968000"/>
            <a:ext cx="7410960" cy="6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CustomShape 2"/>
          <p:cNvSpPr/>
          <p:nvPr/>
        </p:nvSpPr>
        <p:spPr>
          <a:xfrm>
            <a:off x="648000" y="1296000"/>
            <a:ext cx="8222760" cy="503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一次性设置值相同的属性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th:alt-title will set alt and title.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th:lang-xmllang will set lang and xml:lang.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3312000"/>
            <a:ext cx="7323120" cy="275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其他属性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648000" y="194724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th:value </a:t>
            </a:r>
            <a:r>
              <a:rPr lang="en-US" sz="2600">
                <a:latin typeface="Constantia"/>
              </a:rPr>
              <a:t>设置</a:t>
            </a:r>
            <a:r>
              <a:rPr lang="en-US" sz="2600">
                <a:latin typeface="Constantia"/>
              </a:rPr>
              <a:t>value</a:t>
            </a:r>
            <a:r>
              <a:rPr lang="en-US" sz="2600">
                <a:latin typeface="Constantia"/>
              </a:rPr>
              <a:t>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th:action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th:href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...</a:t>
            </a:r>
            <a:endParaRPr/>
          </a:p>
        </p:txBody>
      </p:sp>
      <p:sp>
        <p:nvSpPr>
          <p:cNvPr id="363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th:attrappend    th:attrprepend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648000" y="194724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还有：</a:t>
            </a:r>
            <a:r>
              <a:rPr lang="en-US" sz="2600">
                <a:latin typeface="Constantia"/>
              </a:rPr>
              <a:t>th:classappend    th:styleappend</a:t>
            </a:r>
            <a:endParaRPr/>
          </a:p>
        </p:txBody>
      </p:sp>
      <p:sp>
        <p:nvSpPr>
          <p:cNvPr id="366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2592000"/>
            <a:ext cx="7987320" cy="165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CustomShape 2"/>
          <p:cNvSpPr/>
          <p:nvPr/>
        </p:nvSpPr>
        <p:spPr>
          <a:xfrm>
            <a:off x="288000" y="1944000"/>
            <a:ext cx="8391960" cy="437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584000"/>
            <a:ext cx="7193880" cy="491508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457200" y="792000"/>
            <a:ext cx="8222760" cy="7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It looks like this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197640" y="144000"/>
            <a:ext cx="8222760" cy="71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4400">
                <a:latin typeface="Arial"/>
              </a:rPr>
              <a:t>thmeleaf</a:t>
            </a:r>
            <a:r>
              <a:rPr lang="en-US" sz="4400">
                <a:latin typeface="Arial"/>
              </a:rPr>
              <a:t>认识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属性值为布尔值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648000" y="194724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以下属性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值为</a:t>
            </a:r>
            <a:r>
              <a:rPr lang="en-US" sz="2600">
                <a:latin typeface="Constantia"/>
              </a:rPr>
              <a:t>true,</a:t>
            </a:r>
            <a:r>
              <a:rPr lang="en-US" sz="2600">
                <a:latin typeface="Constantia"/>
              </a:rPr>
              <a:t>属性值设为</a:t>
            </a:r>
            <a:r>
              <a:rPr lang="en-US" sz="2600">
                <a:latin typeface="Constantia"/>
              </a:rPr>
              <a:t>true,</a:t>
            </a:r>
            <a:r>
              <a:rPr lang="en-US" sz="2600">
                <a:latin typeface="Constantia"/>
              </a:rPr>
              <a:t>若为</a:t>
            </a:r>
            <a:r>
              <a:rPr lang="en-US" sz="2600">
                <a:latin typeface="Constantia"/>
              </a:rPr>
              <a:t>false,</a:t>
            </a:r>
            <a:r>
              <a:rPr lang="en-US" sz="2600">
                <a:latin typeface="Constantia"/>
              </a:rPr>
              <a:t>该属性将不会设置</a:t>
            </a:r>
            <a:r>
              <a:rPr lang="en-US" sz="2600">
                <a:latin typeface="Constantia"/>
              </a:rPr>
              <a:t>,</a:t>
            </a:r>
            <a:r>
              <a:rPr lang="en-US" sz="2600">
                <a:latin typeface="Constantia"/>
              </a:rPr>
              <a:t>所有布尔值属性：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0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3456000"/>
            <a:ext cx="6919560" cy="20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5.th:each</a:t>
            </a:r>
            <a:endParaRPr/>
          </a:p>
        </p:txBody>
      </p:sp>
      <p:sp>
        <p:nvSpPr>
          <p:cNvPr id="373" name="CustomShape 2"/>
          <p:cNvSpPr/>
          <p:nvPr/>
        </p:nvSpPr>
        <p:spPr>
          <a:xfrm>
            <a:off x="648000" y="194724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模板名称：</a:t>
            </a:r>
            <a:r>
              <a:rPr lang="en-US" sz="2600">
                <a:latin typeface="Constantia"/>
              </a:rPr>
              <a:t>iter.html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循环</a:t>
            </a:r>
            <a:r>
              <a:rPr lang="en-US" sz="2600">
                <a:latin typeface="Constantia"/>
              </a:rPr>
              <a:t>/</a:t>
            </a:r>
            <a:r>
              <a:rPr lang="en-US" sz="2600">
                <a:latin typeface="Constantia"/>
              </a:rPr>
              <a:t>迭代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1.prod</a:t>
            </a:r>
            <a:r>
              <a:rPr lang="en-US" sz="2400">
                <a:latin typeface="Constantia"/>
              </a:rPr>
              <a:t>局部变量只在被其包含的</a:t>
            </a:r>
            <a:r>
              <a:rPr lang="en-US" sz="2400">
                <a:latin typeface="Constantia"/>
              </a:rPr>
              <a:t>&lt;tr&gt;</a:t>
            </a:r>
            <a:r>
              <a:rPr lang="en-US" sz="2400">
                <a:latin typeface="Constantia"/>
              </a:rPr>
              <a:t>标签和子标签中可用；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2.</a:t>
            </a:r>
            <a:r>
              <a:rPr lang="en-US" sz="2400">
                <a:latin typeface="Constantia"/>
              </a:rPr>
              <a:t>迭代的对象可以是 </a:t>
            </a:r>
            <a:r>
              <a:rPr lang="en-US" sz="2400">
                <a:latin typeface="Constantia"/>
              </a:rPr>
              <a:t>java.util.List,java.util.Map,</a:t>
            </a:r>
            <a:r>
              <a:rPr lang="en-US" sz="2400">
                <a:latin typeface="Constantia"/>
              </a:rPr>
              <a:t>数组等</a:t>
            </a:r>
            <a:r>
              <a:rPr lang="en-US" sz="2400">
                <a:latin typeface="Constantia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4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5600" y="2811600"/>
            <a:ext cx="5683680" cy="222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CustomShape 2"/>
          <p:cNvSpPr/>
          <p:nvPr/>
        </p:nvSpPr>
        <p:spPr>
          <a:xfrm>
            <a:off x="648000" y="1296000"/>
            <a:ext cx="8222760" cy="503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状态变量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iterStat</a:t>
            </a:r>
            <a:r>
              <a:rPr lang="en-US" sz="2200">
                <a:latin typeface="Constantia"/>
              </a:rPr>
              <a:t>称作状态变量，属性有：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index:</a:t>
            </a:r>
            <a:r>
              <a:rPr lang="en-US" sz="2200">
                <a:latin typeface="Constantia"/>
              </a:rPr>
              <a:t>当前迭代对象的</a:t>
            </a:r>
            <a:r>
              <a:rPr lang="en-US" sz="2200">
                <a:latin typeface="Constantia"/>
              </a:rPr>
              <a:t>index</a:t>
            </a:r>
            <a:r>
              <a:rPr lang="en-US" sz="2200">
                <a:latin typeface="Constantia"/>
              </a:rPr>
              <a:t>（从</a:t>
            </a:r>
            <a:r>
              <a:rPr lang="en-US" sz="2200">
                <a:latin typeface="Constantia"/>
              </a:rPr>
              <a:t>0</a:t>
            </a:r>
            <a:r>
              <a:rPr lang="en-US" sz="2200">
                <a:latin typeface="Constantia"/>
              </a:rPr>
              <a:t>开始计算）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</a:t>
            </a:r>
            <a:r>
              <a:rPr lang="en-US" sz="2200">
                <a:latin typeface="Constantia"/>
              </a:rPr>
              <a:t>count: </a:t>
            </a:r>
            <a:r>
              <a:rPr lang="en-US" sz="2200">
                <a:latin typeface="Constantia"/>
              </a:rPr>
              <a:t>当前迭代对象的</a:t>
            </a:r>
            <a:r>
              <a:rPr lang="en-US" sz="2200">
                <a:latin typeface="Constantia"/>
              </a:rPr>
              <a:t>index(</a:t>
            </a:r>
            <a:r>
              <a:rPr lang="en-US" sz="2200">
                <a:latin typeface="Constantia"/>
              </a:rPr>
              <a:t>从</a:t>
            </a:r>
            <a:r>
              <a:rPr lang="en-US" sz="2200">
                <a:latin typeface="Constantia"/>
              </a:rPr>
              <a:t>1</a:t>
            </a:r>
            <a:r>
              <a:rPr lang="en-US" sz="2200">
                <a:latin typeface="Constantia"/>
              </a:rPr>
              <a:t>开始计算</a:t>
            </a:r>
            <a:r>
              <a:rPr lang="en-US" sz="2200">
                <a:latin typeface="Constantia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</a:t>
            </a:r>
            <a:r>
              <a:rPr lang="en-US" sz="2200">
                <a:latin typeface="Constantia"/>
              </a:rPr>
              <a:t>size:</a:t>
            </a:r>
            <a:r>
              <a:rPr lang="en-US" sz="2200">
                <a:latin typeface="Constantia"/>
              </a:rPr>
              <a:t>被迭代对象的大小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</a:t>
            </a:r>
            <a:r>
              <a:rPr lang="en-US" sz="2200">
                <a:latin typeface="Constantia"/>
              </a:rPr>
              <a:t>current:</a:t>
            </a:r>
            <a:r>
              <a:rPr lang="en-US" sz="2200">
                <a:latin typeface="Constantia"/>
              </a:rPr>
              <a:t>当前迭代变量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</a:t>
            </a:r>
            <a:r>
              <a:rPr lang="en-US" sz="2200">
                <a:latin typeface="Constantia"/>
              </a:rPr>
              <a:t>even/odd:</a:t>
            </a:r>
            <a:r>
              <a:rPr lang="en-US" sz="2200">
                <a:latin typeface="Constantia"/>
              </a:rPr>
              <a:t>布尔值，当前循环是否是偶数</a:t>
            </a:r>
            <a:r>
              <a:rPr lang="en-US" sz="2200">
                <a:latin typeface="Constantia"/>
              </a:rPr>
              <a:t>/</a:t>
            </a:r>
            <a:r>
              <a:rPr lang="en-US" sz="2200">
                <a:latin typeface="Constantia"/>
              </a:rPr>
              <a:t>奇数（从</a:t>
            </a:r>
            <a:r>
              <a:rPr lang="en-US" sz="2200">
                <a:latin typeface="Constantia"/>
              </a:rPr>
              <a:t>0</a:t>
            </a:r>
            <a:r>
              <a:rPr lang="en-US" sz="2200">
                <a:latin typeface="Constantia"/>
              </a:rPr>
              <a:t>开始计算）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</a:t>
            </a:r>
            <a:r>
              <a:rPr lang="en-US" sz="2200">
                <a:latin typeface="Constantia"/>
              </a:rPr>
              <a:t>first:</a:t>
            </a:r>
            <a:r>
              <a:rPr lang="en-US" sz="2200">
                <a:latin typeface="Constantia"/>
              </a:rPr>
              <a:t>布尔值，当前循环是否是第一个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</a:t>
            </a:r>
            <a:r>
              <a:rPr lang="en-US" sz="2200">
                <a:latin typeface="Constantia"/>
              </a:rPr>
              <a:t>last:</a:t>
            </a:r>
            <a:r>
              <a:rPr lang="en-US" sz="2200">
                <a:latin typeface="Constantia"/>
              </a:rPr>
              <a:t>布尔值，当前循环是否是最后一个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8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2160000"/>
            <a:ext cx="6619680" cy="10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r>
              <a:rPr lang="en-US" sz="5000">
                <a:solidFill>
                  <a:srgbClr val="04617b"/>
                </a:solidFill>
                <a:latin typeface="Calibri"/>
              </a:rPr>
              <a:t>6.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条件判断</a:t>
            </a:r>
            <a:endParaRPr/>
          </a:p>
        </p:txBody>
      </p:sp>
      <p:sp>
        <p:nvSpPr>
          <p:cNvPr id="381" name="CustomShape 2"/>
          <p:cNvSpPr/>
          <p:nvPr/>
        </p:nvSpPr>
        <p:spPr>
          <a:xfrm>
            <a:off x="648000" y="194724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模板名称：</a:t>
            </a:r>
            <a:r>
              <a:rPr lang="en-US" sz="2600">
                <a:latin typeface="Constantia"/>
              </a:rPr>
              <a:t>condition.html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1.th:if and th:unless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支持下列规则判断：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&lt;1&gt;</a:t>
            </a:r>
            <a:r>
              <a:rPr lang="en-US" sz="2600">
                <a:latin typeface="Constantia"/>
              </a:rPr>
              <a:t>值不为</a:t>
            </a:r>
            <a:r>
              <a:rPr lang="en-US" sz="2600">
                <a:latin typeface="Constantia"/>
              </a:rPr>
              <a:t>null</a:t>
            </a:r>
            <a:r>
              <a:rPr lang="en-US" sz="2600">
                <a:latin typeface="Constantia"/>
              </a:rPr>
              <a:t>：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       </a:t>
            </a:r>
            <a:r>
              <a:rPr lang="en-US" sz="2600">
                <a:latin typeface="Constantia"/>
              </a:rPr>
              <a:t>&lt;1.1&gt;</a:t>
            </a:r>
            <a:r>
              <a:rPr lang="en-US" sz="2600">
                <a:latin typeface="Constantia"/>
              </a:rPr>
              <a:t>布尔类型且为</a:t>
            </a:r>
            <a:r>
              <a:rPr lang="en-US" sz="2600">
                <a:latin typeface="Constantia"/>
              </a:rPr>
              <a:t>true;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        </a:t>
            </a:r>
            <a:r>
              <a:rPr lang="en-US" sz="2600">
                <a:latin typeface="Constantia"/>
              </a:rPr>
              <a:t>&lt;1.2&gt;</a:t>
            </a:r>
            <a:r>
              <a:rPr lang="en-US" sz="2600">
                <a:latin typeface="Constantia"/>
              </a:rPr>
              <a:t>非</a:t>
            </a:r>
            <a:r>
              <a:rPr lang="en-US" sz="2600">
                <a:latin typeface="Constantia"/>
              </a:rPr>
              <a:t>0</a:t>
            </a:r>
            <a:r>
              <a:rPr lang="en-US" sz="2600">
                <a:latin typeface="Constantia"/>
              </a:rPr>
              <a:t>数字</a:t>
            </a:r>
            <a:r>
              <a:rPr lang="en-US" sz="2600">
                <a:latin typeface="Constantia"/>
              </a:rPr>
              <a:t>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       </a:t>
            </a:r>
            <a:r>
              <a:rPr lang="en-US" sz="2600">
                <a:latin typeface="Constantia"/>
              </a:rPr>
              <a:t>&lt;1.3&gt;</a:t>
            </a:r>
            <a:r>
              <a:rPr lang="en-US" sz="2600">
                <a:latin typeface="Constantia"/>
              </a:rPr>
              <a:t>非</a:t>
            </a:r>
            <a:r>
              <a:rPr lang="en-US" sz="2600">
                <a:latin typeface="Constantia"/>
              </a:rPr>
              <a:t>0</a:t>
            </a:r>
            <a:r>
              <a:rPr lang="en-US" sz="2600">
                <a:latin typeface="Constantia"/>
              </a:rPr>
              <a:t>字符</a:t>
            </a:r>
            <a:r>
              <a:rPr lang="en-US" sz="2600">
                <a:latin typeface="Constantia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        </a:t>
            </a:r>
            <a:r>
              <a:rPr lang="en-US" sz="2600">
                <a:latin typeface="Constantia"/>
              </a:rPr>
              <a:t>&lt;1.4&gt;</a:t>
            </a:r>
            <a:r>
              <a:rPr lang="en-US" sz="2600">
                <a:latin typeface="Constantia"/>
              </a:rPr>
              <a:t>非“</a:t>
            </a:r>
            <a:r>
              <a:rPr lang="en-US" sz="2600">
                <a:latin typeface="Constantia"/>
              </a:rPr>
              <a:t>false”, “off” or “no”</a:t>
            </a:r>
            <a:r>
              <a:rPr lang="en-US" sz="2600">
                <a:latin typeface="Constantia"/>
              </a:rPr>
              <a:t>字符串</a:t>
            </a:r>
            <a:r>
              <a:rPr lang="en-US" sz="2600">
                <a:latin typeface="Constantia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        </a:t>
            </a:r>
            <a:r>
              <a:rPr lang="en-US" sz="2600">
                <a:latin typeface="Constantia"/>
              </a:rPr>
              <a:t>&lt;1.5&gt;</a:t>
            </a:r>
            <a:r>
              <a:rPr lang="en-US" sz="2600">
                <a:latin typeface="Constantia"/>
              </a:rPr>
              <a:t>判断值不为布尔值，数字，字符，字符串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       </a:t>
            </a:r>
            <a:r>
              <a:rPr lang="en-US" sz="2600">
                <a:latin typeface="Constantia"/>
              </a:rPr>
              <a:t>结果为</a:t>
            </a:r>
            <a:r>
              <a:rPr lang="en-US" sz="2600">
                <a:latin typeface="Constantia"/>
              </a:rPr>
              <a:t>true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&lt;2&gt;</a:t>
            </a:r>
            <a:r>
              <a:rPr lang="en-US" sz="2600">
                <a:latin typeface="Constantia"/>
              </a:rPr>
              <a:t>值为</a:t>
            </a:r>
            <a:r>
              <a:rPr lang="en-US" sz="2600">
                <a:latin typeface="Constantia"/>
              </a:rPr>
              <a:t>null,</a:t>
            </a:r>
            <a:r>
              <a:rPr lang="en-US" sz="2600">
                <a:latin typeface="Constantia"/>
              </a:rPr>
              <a:t>结果为</a:t>
            </a:r>
            <a:r>
              <a:rPr lang="en-US" sz="2600">
                <a:latin typeface="Constantia"/>
              </a:rPr>
              <a:t>false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2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CustomShape 2"/>
          <p:cNvSpPr/>
          <p:nvPr/>
        </p:nvSpPr>
        <p:spPr>
          <a:xfrm>
            <a:off x="628920" y="1296000"/>
            <a:ext cx="8222760" cy="503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5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1800000"/>
            <a:ext cx="5925600" cy="2175840"/>
          </a:xfrm>
          <a:prstGeom prst="rect">
            <a:avLst/>
          </a:prstGeom>
          <a:ln>
            <a:noFill/>
          </a:ln>
        </p:spPr>
      </p:pic>
      <p:pic>
        <p:nvPicPr>
          <p:cNvPr id="3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08680" y="4396680"/>
            <a:ext cx="4491000" cy="5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648000" y="194724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2 th:switch  th:case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1.</a:t>
            </a:r>
            <a:r>
              <a:rPr lang="en-US" sz="2600">
                <a:latin typeface="Constantia"/>
              </a:rPr>
              <a:t>一旦有一个</a:t>
            </a:r>
            <a:r>
              <a:rPr lang="en-US" sz="2600">
                <a:latin typeface="Constantia"/>
              </a:rPr>
              <a:t>th:case</a:t>
            </a:r>
            <a:r>
              <a:rPr lang="en-US" sz="2600">
                <a:latin typeface="Constantia"/>
              </a:rPr>
              <a:t>对应结果为</a:t>
            </a:r>
            <a:r>
              <a:rPr lang="en-US" sz="2600">
                <a:latin typeface="Constantia"/>
              </a:rPr>
              <a:t>true,</a:t>
            </a:r>
            <a:r>
              <a:rPr lang="en-US" sz="2600">
                <a:latin typeface="Constantia"/>
              </a:rPr>
              <a:t>其他均为</a:t>
            </a:r>
            <a:r>
              <a:rPr lang="en-US" sz="2600">
                <a:latin typeface="Constantia"/>
              </a:rPr>
              <a:t>false;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2.</a:t>
            </a:r>
            <a:r>
              <a:rPr lang="en-US" sz="2600">
                <a:latin typeface="Constantia"/>
              </a:rPr>
              <a:t>默认值语法为</a:t>
            </a:r>
            <a:r>
              <a:rPr lang="en-US" sz="2600">
                <a:latin typeface="Constantia"/>
              </a:rPr>
              <a:t>:  th:case=”*”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9" name="CustomShape 2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7080" y="2483640"/>
            <a:ext cx="5070600" cy="118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r>
              <a:rPr lang="en-US" sz="5000">
                <a:solidFill>
                  <a:srgbClr val="04617b"/>
                </a:solidFill>
                <a:latin typeface="Calibri"/>
              </a:rPr>
              <a:t>7.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模板布局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648000" y="194724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模板名称：</a:t>
            </a:r>
            <a:r>
              <a:rPr lang="en-US" sz="2600">
                <a:latin typeface="Constantia"/>
              </a:rPr>
              <a:t>layout.html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1.th:fragment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e.g.</a:t>
            </a:r>
            <a:r>
              <a:rPr lang="en-US" sz="2600">
                <a:latin typeface="Constantia"/>
              </a:rPr>
              <a:t>模板名为</a:t>
            </a:r>
            <a:r>
              <a:rPr lang="en-US" sz="2600">
                <a:latin typeface="Constantia"/>
              </a:rPr>
              <a:t>footer.html</a:t>
            </a:r>
            <a:r>
              <a:rPr lang="en-US" sz="2600">
                <a:latin typeface="Constantia"/>
              </a:rPr>
              <a:t>页面</a:t>
            </a:r>
            <a:r>
              <a:rPr lang="en-US" sz="2600">
                <a:latin typeface="Constantia"/>
              </a:rPr>
              <a:t>body</a:t>
            </a:r>
            <a:r>
              <a:rPr lang="en-US" sz="2600">
                <a:latin typeface="Constantia"/>
              </a:rPr>
              <a:t>部分如下：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fragment</a:t>
            </a:r>
            <a:r>
              <a:rPr lang="en-US" sz="2200">
                <a:latin typeface="Constantia"/>
              </a:rPr>
              <a:t>片段定义语法：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如</a:t>
            </a:r>
            <a:r>
              <a:rPr lang="en-US" sz="2200">
                <a:latin typeface="Constantia"/>
              </a:rPr>
              <a:t>th:fragment=”copy”</a:t>
            </a:r>
            <a:r>
              <a:rPr lang="en-US" sz="2200">
                <a:latin typeface="Constantia"/>
              </a:rPr>
              <a:t>这样就定义了一个名为</a:t>
            </a:r>
            <a:r>
              <a:rPr lang="en-US" sz="2200">
                <a:latin typeface="Constantia"/>
              </a:rPr>
              <a:t>copy</a:t>
            </a:r>
            <a:r>
              <a:rPr lang="en-US" sz="2200">
                <a:latin typeface="Constantia"/>
              </a:rPr>
              <a:t>的</a:t>
            </a:r>
            <a:r>
              <a:rPr lang="en-US" sz="2200">
                <a:latin typeface="Constantia"/>
              </a:rPr>
              <a:t>fragment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3672000"/>
            <a:ext cx="4747680" cy="139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CustomShape 2"/>
          <p:cNvSpPr/>
          <p:nvPr/>
        </p:nvSpPr>
        <p:spPr>
          <a:xfrm>
            <a:off x="432000" y="1368000"/>
            <a:ext cx="8438760" cy="49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2.th:include  and th:replace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&lt;1&gt;</a:t>
            </a:r>
            <a:r>
              <a:rPr lang="en-US" sz="2600">
                <a:latin typeface="Constantia"/>
              </a:rPr>
              <a:t>引入</a:t>
            </a:r>
            <a:r>
              <a:rPr lang="en-US" sz="2600">
                <a:latin typeface="Constantia"/>
              </a:rPr>
              <a:t>fragment</a:t>
            </a:r>
            <a:r>
              <a:rPr lang="en-US" sz="2600">
                <a:latin typeface="Constantia"/>
              </a:rPr>
              <a:t>的形式：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</a:t>
            </a:r>
            <a:r>
              <a:rPr lang="en-US" sz="2600">
                <a:latin typeface="Constantia"/>
              </a:rPr>
              <a:t>简单地，</a:t>
            </a:r>
            <a:r>
              <a:rPr lang="en-US" sz="2600">
                <a:latin typeface="Constantia"/>
              </a:rPr>
              <a:t>templatename::fragmentname(</a:t>
            </a:r>
            <a:r>
              <a:rPr lang="en-US" sz="2600">
                <a:latin typeface="Constantia"/>
              </a:rPr>
              <a:t>不惟一</a:t>
            </a:r>
            <a:r>
              <a:rPr lang="en-US" sz="2600">
                <a:latin typeface="Constantia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&lt;2&gt;</a:t>
            </a:r>
            <a:r>
              <a:rPr lang="en-US" sz="2600">
                <a:latin typeface="Constantia"/>
              </a:rPr>
              <a:t>二者的区别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th:include:</a:t>
            </a:r>
            <a:r>
              <a:rPr lang="en-US" sz="2600">
                <a:latin typeface="Constantia"/>
              </a:rPr>
              <a:t>将</a:t>
            </a:r>
            <a:r>
              <a:rPr lang="en-US" sz="2600">
                <a:latin typeface="Constantia"/>
              </a:rPr>
              <a:t>fragment</a:t>
            </a:r>
            <a:r>
              <a:rPr lang="en-US" sz="2600">
                <a:latin typeface="Constantia"/>
              </a:rPr>
              <a:t>的内容包含进来；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th:replace:</a:t>
            </a:r>
            <a:r>
              <a:rPr lang="en-US" sz="2600">
                <a:latin typeface="Constantia"/>
              </a:rPr>
              <a:t>用</a:t>
            </a:r>
            <a:r>
              <a:rPr lang="en-US" sz="2600">
                <a:latin typeface="Constantia"/>
              </a:rPr>
              <a:t>fragment</a:t>
            </a:r>
            <a:r>
              <a:rPr lang="en-US" sz="2600">
                <a:latin typeface="Constantia"/>
              </a:rPr>
              <a:t>替换掉所在标签</a:t>
            </a:r>
            <a:endParaRPr/>
          </a:p>
        </p:txBody>
      </p:sp>
      <p:sp>
        <p:nvSpPr>
          <p:cNvPr id="397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3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00" y="3080880"/>
            <a:ext cx="4459680" cy="130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CustomShape 2"/>
          <p:cNvSpPr/>
          <p:nvPr/>
        </p:nvSpPr>
        <p:spPr>
          <a:xfrm>
            <a:off x="432000" y="1368000"/>
            <a:ext cx="8438760" cy="49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3.th:remove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</a:t>
            </a:r>
            <a:r>
              <a:rPr lang="en-US" sz="2600">
                <a:latin typeface="Constantia"/>
              </a:rPr>
              <a:t>一般用于将模拟数据在真实环境中移除：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</a:t>
            </a:r>
            <a:r>
              <a:rPr lang="en-US" sz="2600">
                <a:latin typeface="Constantia"/>
              </a:rPr>
              <a:t>&lt;1&gt;all-</a:t>
            </a:r>
            <a:r>
              <a:rPr lang="en-US" sz="2600">
                <a:latin typeface="Constantia"/>
              </a:rPr>
              <a:t>移除标签及标签内容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</a:t>
            </a:r>
            <a:r>
              <a:rPr lang="en-US" sz="2600">
                <a:latin typeface="Constantia"/>
              </a:rPr>
              <a:t>&lt;2&gt;body-</a:t>
            </a:r>
            <a:r>
              <a:rPr lang="en-US" sz="2600">
                <a:latin typeface="Constantia"/>
              </a:rPr>
              <a:t>只移除内容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</a:t>
            </a:r>
            <a:r>
              <a:rPr lang="en-US" sz="2600">
                <a:latin typeface="Constantia"/>
              </a:rPr>
              <a:t>&lt;3&gt;tag-</a:t>
            </a:r>
            <a:r>
              <a:rPr lang="en-US" sz="2600">
                <a:latin typeface="Constantia"/>
              </a:rPr>
              <a:t>只移除所在标签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</a:t>
            </a:r>
            <a:r>
              <a:rPr lang="en-US" sz="2600">
                <a:latin typeface="Constantia"/>
              </a:rPr>
              <a:t>&lt;4&gt;all-but-first-</a:t>
            </a:r>
            <a:r>
              <a:rPr lang="en-US" sz="2600">
                <a:latin typeface="Constantia"/>
              </a:rPr>
              <a:t>除第一条外移除所有内容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   </a:t>
            </a:r>
            <a:r>
              <a:rPr lang="en-US" sz="2600">
                <a:latin typeface="Constantia"/>
              </a:rPr>
              <a:t>&lt;5&gt;none-donothing.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1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CustomShape 2"/>
          <p:cNvSpPr/>
          <p:nvPr/>
        </p:nvSpPr>
        <p:spPr>
          <a:xfrm>
            <a:off x="648000" y="1368000"/>
            <a:ext cx="8222760" cy="49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4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4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2376000"/>
            <a:ext cx="7566480" cy="191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60000" y="2232000"/>
            <a:ext cx="8222760" cy="7858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1.</a:t>
            </a:r>
            <a:r>
              <a:rPr lang="en-US" sz="3600">
                <a:solidFill>
                  <a:srgbClr val="04617b"/>
                </a:solidFill>
                <a:latin typeface="Calibri"/>
              </a:rPr>
              <a:t>简单表达式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432360" y="3231000"/>
            <a:ext cx="8201520" cy="209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1.1</a:t>
            </a:r>
            <a:r>
              <a:rPr lang="en-US" sz="2600">
                <a:latin typeface="Constantia"/>
              </a:rPr>
              <a:t>变量表达式：</a:t>
            </a:r>
            <a:r>
              <a:rPr lang="en-US" sz="2600">
                <a:latin typeface="Constantia"/>
              </a:rPr>
              <a:t>${...}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1.2</a:t>
            </a:r>
            <a:r>
              <a:rPr lang="en-US" sz="2600">
                <a:latin typeface="Constantia"/>
              </a:rPr>
              <a:t>选择性</a:t>
            </a:r>
            <a:r>
              <a:rPr lang="en-US" sz="2600">
                <a:latin typeface="Constantia"/>
              </a:rPr>
              <a:t>/</a:t>
            </a:r>
            <a:r>
              <a:rPr lang="en-US" sz="2600">
                <a:latin typeface="Constantia"/>
              </a:rPr>
              <a:t>星号表达式：</a:t>
            </a:r>
            <a:r>
              <a:rPr lang="en-US" sz="2600">
                <a:latin typeface="Constantia"/>
              </a:rPr>
              <a:t>*{...}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1.3 </a:t>
            </a:r>
            <a:r>
              <a:rPr lang="en-US" sz="2600">
                <a:latin typeface="Constantia"/>
              </a:rPr>
              <a:t>消息表达式：</a:t>
            </a:r>
            <a:r>
              <a:rPr lang="en-US" sz="2600">
                <a:latin typeface="Constantia"/>
              </a:rPr>
              <a:t>#{...}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1.4 </a:t>
            </a:r>
            <a:r>
              <a:rPr lang="en-US" sz="2600">
                <a:latin typeface="Constantia"/>
              </a:rPr>
              <a:t>链接表达式：</a:t>
            </a:r>
            <a:r>
              <a:rPr lang="en-US" sz="2600">
                <a:latin typeface="Constantia"/>
              </a:rPr>
              <a:t>@{...}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483120" y="945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一</a:t>
            </a:r>
            <a:r>
              <a:rPr lang="en-US" sz="3600">
                <a:latin typeface="Arial"/>
              </a:rPr>
              <a:t>.Standard Expression</a:t>
            </a:r>
            <a:r>
              <a:rPr lang="en-US" sz="4400">
                <a:latin typeface="Arial"/>
              </a:rPr>
              <a:t> 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48312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r>
              <a:rPr lang="en-US" sz="5000">
                <a:solidFill>
                  <a:srgbClr val="04617b"/>
                </a:solidFill>
                <a:latin typeface="Calibri"/>
              </a:rPr>
              <a:t>8.th:with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648000" y="1656000"/>
            <a:ext cx="8222760" cy="467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模板名称</a:t>
            </a:r>
            <a:r>
              <a:rPr lang="en-US" sz="2600">
                <a:latin typeface="Constantia"/>
              </a:rPr>
              <a:t>:with.html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定义局部变量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1.</a:t>
            </a:r>
            <a:r>
              <a:rPr lang="en-US" sz="2600">
                <a:latin typeface="Constantia"/>
              </a:rPr>
              <a:t>可一次定义多个</a:t>
            </a:r>
            <a:r>
              <a:rPr lang="en-US" sz="2600">
                <a:latin typeface="Constantia"/>
              </a:rPr>
              <a:t>,</a:t>
            </a:r>
            <a:r>
              <a:rPr lang="en-US" sz="2600">
                <a:latin typeface="Constantia"/>
              </a:rPr>
              <a:t>逗号分隔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4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3230280"/>
            <a:ext cx="7483680" cy="209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CustomShape 2"/>
          <p:cNvSpPr/>
          <p:nvPr/>
        </p:nvSpPr>
        <p:spPr>
          <a:xfrm>
            <a:off x="648000" y="1080000"/>
            <a:ext cx="8222760" cy="524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2.</a:t>
            </a:r>
            <a:r>
              <a:rPr lang="en-US" sz="2600">
                <a:latin typeface="Constantia"/>
              </a:rPr>
              <a:t>可复用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4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2448000"/>
            <a:ext cx="7774920" cy="5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r>
              <a:rPr lang="en-US" sz="5000">
                <a:solidFill>
                  <a:srgbClr val="04617b"/>
                </a:solidFill>
                <a:latin typeface="Calibri"/>
              </a:rPr>
              <a:t>9.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属性优先级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648000" y="1800000"/>
            <a:ext cx="8222760" cy="452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4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24200" y="2088000"/>
            <a:ext cx="6891480" cy="453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模板名称：</a:t>
            </a:r>
            <a:r>
              <a:rPr lang="en-US" sz="2200">
                <a:latin typeface="Constantia"/>
              </a:rPr>
              <a:t>comment.html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1.</a:t>
            </a:r>
            <a:r>
              <a:rPr lang="en-US" sz="2200">
                <a:latin typeface="Constantia"/>
              </a:rPr>
              <a:t>标准 </a:t>
            </a:r>
            <a:r>
              <a:rPr lang="en-US" sz="2200">
                <a:latin typeface="Constantia"/>
              </a:rPr>
              <a:t>HTML/XML</a:t>
            </a:r>
            <a:r>
              <a:rPr lang="en-US" sz="2200">
                <a:latin typeface="Constantia"/>
              </a:rPr>
              <a:t>注释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   </a:t>
            </a:r>
            <a:r>
              <a:rPr lang="en-US" sz="2200">
                <a:latin typeface="Constantia"/>
              </a:rPr>
              <a:t>语法：</a:t>
            </a:r>
            <a:r>
              <a:rPr lang="en-US" sz="2200">
                <a:latin typeface="Constantia"/>
              </a:rPr>
              <a:t>&lt;!--     --&gt;  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</a:t>
            </a:r>
            <a:r>
              <a:rPr lang="en-US" sz="2200">
                <a:latin typeface="Constantia"/>
              </a:rPr>
              <a:t>2.</a:t>
            </a:r>
            <a:r>
              <a:rPr lang="en-US" sz="2200">
                <a:latin typeface="Constantia"/>
              </a:rPr>
              <a:t>解析器级注释块（</a:t>
            </a:r>
            <a:r>
              <a:rPr lang="en-US" sz="2200">
                <a:latin typeface="Constantia"/>
              </a:rPr>
              <a:t>Parser-level comment blocks</a:t>
            </a:r>
            <a:r>
              <a:rPr lang="en-US" sz="2200">
                <a:latin typeface="Constantia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 </a:t>
            </a:r>
            <a:r>
              <a:rPr lang="en-US" sz="2200">
                <a:latin typeface="Constantia"/>
              </a:rPr>
              <a:t>语法：</a:t>
            </a:r>
            <a:r>
              <a:rPr lang="en-US" sz="2200">
                <a:latin typeface="Constantia"/>
              </a:rPr>
              <a:t>&lt;!--/*    */--&gt;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  </a:t>
            </a:r>
            <a:r>
              <a:rPr lang="en-US" sz="2200">
                <a:latin typeface="Constantia"/>
              </a:rPr>
              <a:t>thymeleaf</a:t>
            </a:r>
            <a:r>
              <a:rPr lang="en-US" sz="2200">
                <a:latin typeface="Constantia"/>
              </a:rPr>
              <a:t>解析时会移除代码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 </a:t>
            </a:r>
            <a:r>
              <a:rPr lang="en-US" sz="2200">
                <a:latin typeface="Constantia"/>
              </a:rPr>
              <a:t>单行：</a:t>
            </a:r>
            <a:r>
              <a:rPr lang="en-US" sz="2200">
                <a:latin typeface="Constantia"/>
              </a:rPr>
              <a:t>&lt;!--/*  xxxxx  */--&gt;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 </a:t>
            </a:r>
            <a:r>
              <a:rPr lang="en-US" sz="2200">
                <a:latin typeface="Constantia"/>
              </a:rPr>
              <a:t>双行：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       </a:t>
            </a:r>
            <a:r>
              <a:rPr lang="en-US" sz="2200">
                <a:latin typeface="Constantia"/>
              </a:rPr>
              <a:t>&lt;!--/*--&gt;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       </a:t>
            </a:r>
            <a:r>
              <a:rPr lang="en-US" sz="2200">
                <a:latin typeface="Constantia"/>
              </a:rPr>
              <a:t>Xxxxxx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       </a:t>
            </a:r>
            <a:r>
              <a:rPr lang="en-US" sz="2200">
                <a:latin typeface="Constantia"/>
              </a:rPr>
              <a:t>Xxxxxx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          </a:t>
            </a:r>
            <a:r>
              <a:rPr lang="en-US" sz="2200">
                <a:latin typeface="Constantia"/>
              </a:rPr>
              <a:t>&lt;!--*/--&gt;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三</a:t>
            </a:r>
            <a:r>
              <a:rPr lang="en-US" sz="4400">
                <a:latin typeface="Arial"/>
              </a:rPr>
              <a:t>.</a:t>
            </a:r>
            <a:r>
              <a:rPr lang="en-US" sz="4400">
                <a:latin typeface="Arial"/>
              </a:rPr>
              <a:t>模板注释</a:t>
            </a:r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CustomShape 2"/>
          <p:cNvSpPr/>
          <p:nvPr/>
        </p:nvSpPr>
        <p:spPr>
          <a:xfrm>
            <a:off x="648000" y="1224000"/>
            <a:ext cx="8222760" cy="510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3.</a:t>
            </a:r>
            <a:r>
              <a:rPr lang="en-US" sz="2600">
                <a:latin typeface="Constantia"/>
              </a:rPr>
              <a:t>针对原型的注释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语法：</a:t>
            </a:r>
            <a:r>
              <a:rPr lang="en-US" sz="2600">
                <a:latin typeface="Constantia"/>
              </a:rPr>
              <a:t>&lt;!--/*/    /*/--&gt;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thymealeaf</a:t>
            </a:r>
            <a:r>
              <a:rPr lang="en-US" sz="2600">
                <a:latin typeface="Constantia"/>
              </a:rPr>
              <a:t>解析时会移除掉此标签对，但不会移除其中的内容。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3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4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8480" y="3672000"/>
            <a:ext cx="2869920" cy="1652400"/>
          </a:xfrm>
          <a:prstGeom prst="rect">
            <a:avLst/>
          </a:prstGeom>
          <a:ln>
            <a:noFill/>
          </a:ln>
        </p:spPr>
      </p:pic>
      <p:pic>
        <p:nvPicPr>
          <p:cNvPr id="4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0" y="3672000"/>
            <a:ext cx="2876400" cy="1652400"/>
          </a:xfrm>
          <a:prstGeom prst="rect">
            <a:avLst/>
          </a:prstGeom>
          <a:ln>
            <a:noFill/>
          </a:ln>
        </p:spPr>
      </p:pic>
      <p:sp>
        <p:nvSpPr>
          <p:cNvPr id="426" name="CustomShape 4"/>
          <p:cNvSpPr/>
          <p:nvPr/>
        </p:nvSpPr>
        <p:spPr>
          <a:xfrm>
            <a:off x="3960000" y="4320000"/>
            <a:ext cx="860400" cy="2124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CustomShape 2"/>
          <p:cNvSpPr/>
          <p:nvPr/>
        </p:nvSpPr>
        <p:spPr>
          <a:xfrm>
            <a:off x="648000" y="1224000"/>
            <a:ext cx="8222760" cy="510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4.</a:t>
            </a:r>
            <a:r>
              <a:rPr lang="en-US" sz="2600">
                <a:latin typeface="Constantia"/>
              </a:rPr>
              <a:t>与</a:t>
            </a:r>
            <a:r>
              <a:rPr lang="en-US" sz="2600">
                <a:latin typeface="Constantia"/>
              </a:rPr>
              <a:t>th:block</a:t>
            </a:r>
            <a:r>
              <a:rPr lang="en-US" sz="2600">
                <a:latin typeface="Constantia"/>
              </a:rPr>
              <a:t>结合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thymealeaf</a:t>
            </a:r>
            <a:r>
              <a:rPr lang="en-US" sz="2600">
                <a:latin typeface="Constantia"/>
              </a:rPr>
              <a:t>解析时会移除掉此标签对，但不会移除其中的内容。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  <p:pic>
        <p:nvPicPr>
          <p:cNvPr id="4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4608000"/>
            <a:ext cx="4482360" cy="1786680"/>
          </a:xfrm>
          <a:prstGeom prst="rect">
            <a:avLst/>
          </a:prstGeom>
          <a:ln>
            <a:noFill/>
          </a:ln>
        </p:spPr>
      </p:pic>
      <p:pic>
        <p:nvPicPr>
          <p:cNvPr id="4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4000" y="2592000"/>
            <a:ext cx="4472640" cy="170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400">
                <a:latin typeface="Constantia"/>
              </a:rPr>
              <a:t>[[...]]</a:t>
            </a:r>
            <a:r>
              <a:rPr lang="en-US" sz="2400">
                <a:latin typeface="Constantia"/>
              </a:rPr>
              <a:t>是内联文本的表示格式，但需要使用</a:t>
            </a:r>
            <a:r>
              <a:rPr lang="en-US" sz="2400">
                <a:latin typeface="Constantia"/>
              </a:rPr>
              <a:t>th:inline</a:t>
            </a:r>
            <a:r>
              <a:rPr lang="en-US" sz="2400">
                <a:latin typeface="Constantia"/>
              </a:rPr>
              <a:t>属性</a:t>
            </a:r>
            <a:r>
              <a:rPr lang="en-US" sz="2400">
                <a:latin typeface="Constantia"/>
              </a:rPr>
              <a:t>(</a:t>
            </a:r>
            <a:r>
              <a:rPr lang="en-US" sz="2400">
                <a:latin typeface="Constantia"/>
              </a:rPr>
              <a:t>分为</a:t>
            </a:r>
            <a:r>
              <a:rPr lang="en-US" sz="2400">
                <a:latin typeface="Constantia"/>
              </a:rPr>
              <a:t>text,javascript,none)</a:t>
            </a:r>
            <a:r>
              <a:rPr lang="en-US" sz="2400">
                <a:latin typeface="Constantia"/>
              </a:rPr>
              <a:t>激活</a:t>
            </a:r>
            <a:r>
              <a:rPr lang="en-US" sz="2400">
                <a:latin typeface="Constantia"/>
              </a:rPr>
              <a:t>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Constantia"/>
              </a:rPr>
              <a:t>1.</a:t>
            </a:r>
            <a:r>
              <a:rPr lang="en-US" sz="2000">
                <a:latin typeface="Constantia"/>
              </a:rPr>
              <a:t>文本内联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    </a:t>
            </a:r>
            <a:r>
              <a:rPr lang="en-US" sz="2000">
                <a:latin typeface="Constantia"/>
              </a:rPr>
              <a:t>&lt;p th:inline="text"&gt;Hello, [[${session.user.name}]]!&lt;/p&gt;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   </a:t>
            </a:r>
            <a:r>
              <a:rPr lang="en-US" sz="2000">
                <a:latin typeface="Constantia"/>
              </a:rPr>
              <a:t>2.</a:t>
            </a:r>
            <a:r>
              <a:rPr lang="en-US" sz="2000">
                <a:latin typeface="Constantia"/>
              </a:rPr>
              <a:t>脚本内联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     </a:t>
            </a:r>
            <a:r>
              <a:rPr lang="en-US" sz="2000">
                <a:latin typeface="Constantia"/>
              </a:rPr>
              <a:t>&lt;script th:inline="javascript"&gt;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      </a:t>
            </a:r>
            <a:r>
              <a:rPr lang="en-US" sz="2000">
                <a:latin typeface="Constantia"/>
              </a:rPr>
              <a:t>/*&lt;![CDATA[*/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         </a:t>
            </a:r>
            <a:r>
              <a:rPr lang="en-US" sz="2000">
                <a:latin typeface="Constantia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        </a:t>
            </a:r>
            <a:r>
              <a:rPr lang="en-US" sz="2000">
                <a:latin typeface="Constantia"/>
              </a:rPr>
              <a:t>var username = /*[[${session.user.name}]]*/ 'Sebastian';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        </a:t>
            </a:r>
            <a:r>
              <a:rPr lang="en-US" sz="2000">
                <a:latin typeface="Constantia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      </a:t>
            </a:r>
            <a:r>
              <a:rPr lang="en-US" sz="2000">
                <a:latin typeface="Constantia"/>
              </a:rPr>
              <a:t>/*]]&gt;*/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     </a:t>
            </a:r>
            <a:r>
              <a:rPr lang="en-US" sz="2000">
                <a:latin typeface="Constantia"/>
              </a:rPr>
              <a:t>&lt;/script&gt;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Note: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1.</a:t>
            </a:r>
            <a:r>
              <a:rPr lang="en-US" sz="2000">
                <a:latin typeface="Constantia"/>
              </a:rPr>
              <a:t>脚本注释</a:t>
            </a:r>
            <a:r>
              <a:rPr lang="en-US" sz="2000">
                <a:latin typeface="Constantia"/>
              </a:rPr>
              <a:t>/* */</a:t>
            </a:r>
            <a:r>
              <a:rPr lang="en-US" sz="2000">
                <a:latin typeface="Constantia"/>
              </a:rPr>
              <a:t>中的内容会在浏览器端静态打开页面时被忽略；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2.thymeleaf</a:t>
            </a:r>
            <a:r>
              <a:rPr lang="en-US" sz="2000">
                <a:latin typeface="Constantia"/>
              </a:rPr>
              <a:t>解析模板时会把后面的文本</a:t>
            </a:r>
            <a:r>
              <a:rPr lang="en-US" sz="2000">
                <a:latin typeface="Constantia"/>
              </a:rPr>
              <a:t>'Sebastian'</a:t>
            </a:r>
            <a:r>
              <a:rPr lang="en-US" sz="2000">
                <a:latin typeface="Constantia"/>
              </a:rPr>
              <a:t>移除</a:t>
            </a:r>
            <a:r>
              <a:rPr lang="en-US" sz="2000">
                <a:latin typeface="Constantia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Constantia"/>
              </a:rPr>
              <a:t>    </a:t>
            </a:r>
            <a:endParaRPr/>
          </a:p>
        </p:txBody>
      </p:sp>
      <p:sp>
        <p:nvSpPr>
          <p:cNvPr id="433" name="CustomShape 2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四</a:t>
            </a:r>
            <a:r>
              <a:rPr lang="en-US" sz="4400">
                <a:latin typeface="Arial"/>
              </a:rPr>
              <a:t>.</a:t>
            </a:r>
            <a:r>
              <a:rPr lang="en-US" sz="4400">
                <a:latin typeface="Arial"/>
              </a:rPr>
              <a:t>内联</a:t>
            </a:r>
            <a:endParaRPr/>
          </a:p>
        </p:txBody>
      </p:sp>
      <p:sp>
        <p:nvSpPr>
          <p:cNvPr id="434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CustomShape 2"/>
          <p:cNvSpPr/>
          <p:nvPr/>
        </p:nvSpPr>
        <p:spPr>
          <a:xfrm>
            <a:off x="648000" y="1152000"/>
            <a:ext cx="8222760" cy="517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javascript</a:t>
            </a:r>
            <a:r>
              <a:rPr lang="en-US" sz="2200">
                <a:latin typeface="Constantia"/>
              </a:rPr>
              <a:t>内联时特性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&lt;1&gt;javascript</a:t>
            </a:r>
            <a:r>
              <a:rPr lang="en-US" sz="2200">
                <a:latin typeface="Constantia"/>
              </a:rPr>
              <a:t>附加代码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语法：</a:t>
            </a:r>
            <a:r>
              <a:rPr lang="en-US" sz="2200">
                <a:latin typeface="Constantia"/>
              </a:rPr>
              <a:t>/*[+   +]*/ 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/*[+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var msg  = 'This is a working application';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+]*/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&lt;2&gt;javascript</a:t>
            </a:r>
            <a:r>
              <a:rPr lang="en-US" sz="2200">
                <a:latin typeface="Constantia"/>
              </a:rPr>
              <a:t>移除代码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语法：</a:t>
            </a:r>
            <a:r>
              <a:rPr lang="en-US" sz="2200">
                <a:latin typeface="Constantia"/>
              </a:rPr>
              <a:t>/*[- */    /* -]*/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/*[- */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var msg  = 'This is a non-working template';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/* -]*/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7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CustomShape 2"/>
          <p:cNvSpPr/>
          <p:nvPr/>
        </p:nvSpPr>
        <p:spPr>
          <a:xfrm>
            <a:off x="648000" y="1152000"/>
            <a:ext cx="8222760" cy="517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Constantia"/>
              </a:rPr>
              <a:t>参考网址：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thymeleaf</a:t>
            </a:r>
            <a:r>
              <a:rPr lang="en-US" sz="2200">
                <a:latin typeface="Constantia"/>
              </a:rPr>
              <a:t>官网：</a:t>
            </a:r>
            <a:r>
              <a:rPr lang="en-US" sz="2200">
                <a:latin typeface="Constantia"/>
              </a:rPr>
              <a:t>http://www.thymeleaf.org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Constantia"/>
              </a:rPr>
              <a:t>我的博客：</a:t>
            </a:r>
            <a:r>
              <a:rPr lang="en-US" sz="2200">
                <a:latin typeface="Constantia"/>
              </a:rPr>
              <a:t>http://blog.csdn.net/sun_jy2011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0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Dialect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CustomShape 2"/>
          <p:cNvSpPr/>
          <p:nvPr/>
        </p:nvSpPr>
        <p:spPr>
          <a:xfrm>
            <a:off x="648000" y="1152000"/>
            <a:ext cx="8222760" cy="517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3" name="CustomShape 3"/>
          <p:cNvSpPr/>
          <p:nvPr/>
        </p:nvSpPr>
        <p:spPr>
          <a:xfrm>
            <a:off x="267120" y="8136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CustomShape 4"/>
          <p:cNvSpPr/>
          <p:nvPr/>
        </p:nvSpPr>
        <p:spPr>
          <a:xfrm>
            <a:off x="457200" y="1584000"/>
            <a:ext cx="8225640" cy="39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the end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1.1</a:t>
            </a:r>
            <a:r>
              <a:rPr lang="en-US" sz="3600">
                <a:latin typeface="Arial"/>
              </a:rPr>
              <a:t>变量表达式：</a:t>
            </a:r>
            <a:r>
              <a:rPr lang="en-US" sz="3600">
                <a:latin typeface="Arial"/>
              </a:rPr>
              <a:t>${}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72000" y="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CustomShape 5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Expression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模板名称：</a:t>
            </a:r>
            <a:r>
              <a:rPr lang="en-US" sz="2000">
                <a:latin typeface="Arial"/>
              </a:rPr>
              <a:t>var.html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  </a:t>
            </a:r>
            <a:r>
              <a:rPr lang="en-US" sz="2000">
                <a:latin typeface="Arial"/>
              </a:rPr>
              <a:t>原理类似</a:t>
            </a:r>
            <a:r>
              <a:rPr lang="en-US" sz="2000">
                <a:latin typeface="Arial"/>
              </a:rPr>
              <a:t>OGNL/SpringEL</a:t>
            </a:r>
            <a:r>
              <a:rPr lang="en-US" sz="2000">
                <a:latin typeface="Arial"/>
              </a:rPr>
              <a:t>表达式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e.g.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Arial"/>
              </a:rPr>
              <a:t>1.Established locale country: &lt;span th:text="${#locale.country}"&gt;US&lt;/span&gt;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Arial"/>
              </a:rPr>
              <a:t>2.&lt;p&gt;  Today is: &lt;span th:text="${#calendars.format(today,'dd MMMM yyyy')}"&gt;13 May 2011&lt;/span&gt;&lt;/p&gt;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1.Expression Basic Objects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CustomShape 4"/>
          <p:cNvSpPr/>
          <p:nvPr/>
        </p:nvSpPr>
        <p:spPr>
          <a:xfrm>
            <a:off x="72000" y="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CustomShape 5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Expression</a:t>
            </a:r>
            <a:endParaRPr/>
          </a:p>
        </p:txBody>
      </p:sp>
      <p:pic>
        <p:nvPicPr>
          <p:cNvPr id="2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664000"/>
            <a:ext cx="7122240" cy="21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600">
                <a:latin typeface="Constantia"/>
              </a:rPr>
              <a:t>2.Expression Utility Objects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CustomShape 4"/>
          <p:cNvSpPr/>
          <p:nvPr/>
        </p:nvSpPr>
        <p:spPr>
          <a:xfrm>
            <a:off x="72000" y="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CustomShape 5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Expression</a:t>
            </a:r>
            <a:endParaRPr/>
          </a:p>
        </p:txBody>
      </p:sp>
      <p:pic>
        <p:nvPicPr>
          <p:cNvPr id="2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2463840"/>
            <a:ext cx="8299800" cy="379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1.2</a:t>
            </a:r>
            <a:r>
              <a:rPr lang="en-US" sz="3600">
                <a:latin typeface="Arial"/>
              </a:rPr>
              <a:t>星号表达式</a:t>
            </a:r>
            <a:r>
              <a:rPr lang="en-US" sz="3600">
                <a:latin typeface="Arial"/>
              </a:rPr>
              <a:t>*{}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>
            <a:off x="72000" y="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CustomShape 5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Expression</a:t>
            </a:r>
            <a:endParaRPr/>
          </a:p>
        </p:txBody>
      </p:sp>
      <p:sp>
        <p:nvSpPr>
          <p:cNvPr id="281" name="CustomShape 6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模板名称：</a:t>
            </a:r>
            <a:r>
              <a:rPr lang="en-US" sz="2000">
                <a:latin typeface="Arial"/>
              </a:rPr>
              <a:t>star.html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latin typeface="Arial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latin typeface="Arial"/>
              </a:rPr>
              <a:t>Equals: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664000"/>
            <a:ext cx="8321760" cy="146160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9880" y="4900680"/>
            <a:ext cx="8393760" cy="136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704160"/>
            <a:ext cx="8222760" cy="113616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CustomShape 2"/>
          <p:cNvSpPr/>
          <p:nvPr/>
        </p:nvSpPr>
        <p:spPr>
          <a:xfrm>
            <a:off x="457200" y="1935360"/>
            <a:ext cx="8222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模板名称：</a:t>
            </a:r>
            <a:r>
              <a:rPr lang="en-US" sz="2000">
                <a:latin typeface="Arial"/>
              </a:rPr>
              <a:t>message.html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message </a:t>
            </a:r>
            <a:r>
              <a:rPr lang="en-US" sz="2600">
                <a:latin typeface="Constantia"/>
              </a:rPr>
              <a:t>国际化支持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语法格式：</a:t>
            </a:r>
            <a:r>
              <a:rPr lang="en-US" sz="2600">
                <a:latin typeface="Constantia"/>
              </a:rPr>
              <a:t>#{  }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latin typeface="Constantia"/>
              </a:rPr>
              <a:t>e.g.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3135240"/>
            <a:ext cx="8222760" cy="53172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457200" y="7041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1.3</a:t>
            </a:r>
            <a:r>
              <a:rPr lang="en-US" sz="3600">
                <a:latin typeface="Arial"/>
              </a:rPr>
              <a:t>消息表达式</a:t>
            </a:r>
            <a:r>
              <a:rPr lang="en-US" sz="3600">
                <a:latin typeface="Constantia"/>
              </a:rPr>
              <a:t>#{}</a:t>
            </a:r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72000" y="0"/>
            <a:ext cx="8222760" cy="113652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CustomShape 5"/>
          <p:cNvSpPr/>
          <p:nvPr/>
        </p:nvSpPr>
        <p:spPr>
          <a:xfrm>
            <a:off x="144000" y="9360"/>
            <a:ext cx="8222760" cy="113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Standard Expression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