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se.ust.hk/~qyang/521/PPT/Ensemble.ppt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7294983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7294983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7294983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7294983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7294983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eeexplore.ieee.org/document/7294983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se.ust.hk/~qyang/521/PPT/Ensemble.pp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se.ust.hk/~qyang/521/PPT/Ensemble.pp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se.ust.hk/~qyang/521/PPT/Ensemble.pp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49b7614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49b7614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49b7614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49b7614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https://youtu.be/ix6IvwbVpw0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3bd473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3bd473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82b711de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82b711de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3bd473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3bd473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http://www.cse.ust.hk/~qyang/521/PPT/Ensemble.ppt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2b711de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2b711de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2b711de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2b711de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HK" u="sng">
                <a:solidFill>
                  <a:schemeClr val="hlink"/>
                </a:solidFill>
                <a:hlinkClick r:id="rId2"/>
              </a:rPr>
              <a:t>https://ieeexplore.ieee.org/document/7294983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93bd4734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93bd473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u="sng">
                <a:solidFill>
                  <a:schemeClr val="accent5"/>
                </a:solidFill>
                <a:hlinkClick r:id="rId2"/>
              </a:rPr>
              <a:t>https://ieeexplore.ieee.org/document/7294983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3bd473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3bd473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u="sng">
                <a:solidFill>
                  <a:schemeClr val="accent5"/>
                </a:solidFill>
                <a:hlinkClick r:id="rId2"/>
              </a:rPr>
              <a:t>https://ieeexplore.ieee.org/document/7294983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3bd4734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3bd4734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u="sng">
                <a:solidFill>
                  <a:schemeClr val="accent5"/>
                </a:solidFill>
                <a:hlinkClick r:id="rId2"/>
              </a:rPr>
              <a:t>https://ieeexplore.ieee.org/document/7294983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49b76144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49b76144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93bd4734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93bd473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u="sng">
                <a:solidFill>
                  <a:schemeClr val="accent5"/>
                </a:solidFill>
                <a:hlinkClick r:id="rId2"/>
              </a:rPr>
              <a:t>https://ieeexplore.ieee.org/document/7294983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949b761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949b761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HK" u="sng">
                <a:solidFill>
                  <a:schemeClr val="accent5"/>
                </a:solidFill>
                <a:hlinkClick r:id="rId2"/>
              </a:rPr>
              <a:t>https://ieeexplore.ieee.org/document/7294983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949b7614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949b7614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93bd4734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93bd4734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949b76144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949b76144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49b7614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49b7614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949b7614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949b7614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9649774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9649774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949b76144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949b76144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949b76144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949b76144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3bd47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3bd4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1bbb63874dfeb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1bbb63874dfeb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2b711de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2b711de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3bd473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3bd473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http://www.cse.ust.hk/~qyang/521/PPT/Ensemble.ppt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949b76144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949b76144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http://www.cse.ust.hk/~qyang/521/PPT/Ensemble.ppt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2b711de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2b711de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Not getting into details.  Just going over the existance of these concepts.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2b711de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2b711de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http://www.cse.ust.hk/~qyang/521/PPT/Ensemble.ppt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49b7614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49b7614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https://youtu.be/ix6IvwbVpw0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Ensemble Learning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HK" sz="2400"/>
              <a:t>How to blend your model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05550"/>
            <a:ext cx="34707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COMP 7404 Group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Team Members: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Lee Kai Shing 3035562540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Mak Tak Hei 3035420273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Lui Sin Ying Bianca 2010085577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Lo Rocky 3035420077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Chan Wing Hei 3035186243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Weighted Cost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Cost function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3" y="3460600"/>
            <a:ext cx="37242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125" y="1916750"/>
            <a:ext cx="33337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Boosting - Example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664925" cy="16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337" y="1307850"/>
            <a:ext cx="1670763" cy="16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321" y="1307850"/>
            <a:ext cx="1670775" cy="166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95" y="3155238"/>
            <a:ext cx="1670775" cy="167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1187" y="3161100"/>
            <a:ext cx="1659083" cy="16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3175" y="3164025"/>
            <a:ext cx="1659075" cy="1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956675"/>
            <a:ext cx="1067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D1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831175" y="956675"/>
            <a:ext cx="1067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D2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6364850" y="956675"/>
            <a:ext cx="1067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D3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Boosting - Example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052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Then finally all classifiers are combined.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zh-HK"/>
              <a:t>Famous algorithm: AdaBoost, XGBoost</a:t>
            </a:r>
            <a:endParaRPr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87" y="1423075"/>
            <a:ext cx="4188175" cy="30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6427700" y="1717875"/>
            <a:ext cx="244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Weak Classifiers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/>
              <a:t>Strong Classifier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Parallel</a:t>
            </a:r>
            <a:r>
              <a:rPr lang="zh-HK"/>
              <a:t> Method - Random Forest (</a:t>
            </a:r>
            <a:r>
              <a:rPr lang="zh-HK"/>
              <a:t>1/2</a:t>
            </a:r>
            <a:r>
              <a:rPr lang="zh-HK"/>
              <a:t>)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sz="1400"/>
              <a:t>A forest == Many trees :-)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sz="1400"/>
              <a:t>Ensemble method to combine N decision trees which can be built/trained in parallel.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sz="1400"/>
              <a:t>Final prediction is derived by majority vote of all these N decision trees.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sz="1400"/>
              <a:t>Randomness of this method is a result of the following 2 points.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Each tree is trained by a sample of all training data.  Not all training data.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HK" sz="1400"/>
              <a:t>Then at each node, best split is calculated based on a random subset of all features, rather than all features.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Parallel Method - Random Forest (2/2)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22" y="1006447"/>
            <a:ext cx="4597951" cy="3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23850" y="866775"/>
            <a:ext cx="42549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Hybrid - Get the best of both worlds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 sz="1800"/>
              <a:t>Boosted Random Forest</a:t>
            </a:r>
            <a:endParaRPr sz="180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75" y="1024638"/>
            <a:ext cx="3741375" cy="32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Boosted Random Forest - Motivation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Random Forest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Avoids overfitting by random sampling of training data.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Fast, as many decision trees can be trained in parallel.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Stores many or even highly alike decision trees to be accurate.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Not suitable for less capable devices.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Boosting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Less number of classifiers is needed, as each classifier “learned from mistakes” made by previous classifiers.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HK" sz="1400"/>
              <a:t>Tends to overfit, because noise is given more attention.</a:t>
            </a:r>
            <a:endParaRPr sz="1400"/>
          </a:p>
          <a:p>
            <a:pPr indent="-3429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zh-HK" sz="1800"/>
              <a:t>So why not combine both?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Boosted Random Forest - High Level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75" y="1257725"/>
            <a:ext cx="4202826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idx="2" type="body"/>
          </p:nvPr>
        </p:nvSpPr>
        <p:spPr>
          <a:xfrm>
            <a:off x="5604650" y="1257725"/>
            <a:ext cx="32634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Generate  a number of trees or a forest by sequentially focusing on the weakness or misclassified samples of </a:t>
            </a:r>
            <a:r>
              <a:rPr lang="zh-HK"/>
              <a:t>classifiers</a:t>
            </a:r>
            <a:r>
              <a:rPr lang="zh-HK"/>
              <a:t> before.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Then, we combine trees by considering their importance in prediction.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Think about a corporation, we need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zh-HK"/>
              <a:t>Generalists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zh-HK"/>
              <a:t>Specialists who can solve problems  that generalists cannot do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>
                <a:highlight>
                  <a:srgbClr val="980000"/>
                </a:highlight>
              </a:rPr>
              <a:t>Boosting is introduced to RF to identify the problems and hire/train the next specialist tree</a:t>
            </a:r>
            <a:endParaRPr>
              <a:highlight>
                <a:srgbClr val="98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Focus on the misclassifed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samples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706300" y="1415150"/>
            <a:ext cx="501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The weight of each training sample, w</a:t>
            </a:r>
            <a:r>
              <a:rPr baseline="-25000" lang="zh-HK"/>
              <a:t>i</a:t>
            </a:r>
            <a:r>
              <a:rPr lang="zh-HK"/>
              <a:t> is initialized to 1/N, where N is the total number of examples.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After each training round, these training samples’ weights are </a:t>
            </a:r>
            <a:r>
              <a:rPr lang="zh-HK" u="sng"/>
              <a:t>updated</a:t>
            </a:r>
            <a:r>
              <a:rPr lang="zh-HK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zh-HK"/>
              <a:t>Wait. What is </a:t>
            </a:r>
            <a:r>
              <a:rPr lang="zh-HK" sz="1800"/>
              <a:t>⍺? </a:t>
            </a:r>
            <a:r>
              <a:rPr lang="zh-HK" sz="1400"/>
              <a:t>It is a magnifer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zh-HK"/>
              <a:t>Interestingly, </a:t>
            </a:r>
            <a:r>
              <a:rPr lang="zh-HK"/>
              <a:t>weight ⍺</a:t>
            </a:r>
            <a:r>
              <a:rPr baseline="-25000" lang="zh-HK"/>
              <a:t>t</a:t>
            </a:r>
            <a:r>
              <a:rPr lang="zh-HK"/>
              <a:t> is also used to combine trees later...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25" y="2515875"/>
            <a:ext cx="2923494" cy="7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800" y="2568300"/>
            <a:ext cx="2110350" cy="7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802" y="323524"/>
            <a:ext cx="2750350" cy="2116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5550450" y="2619700"/>
            <a:ext cx="1087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Weighted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error rate ε</a:t>
            </a:r>
            <a:r>
              <a:rPr lang="zh-HK" sz="900">
                <a:solidFill>
                  <a:schemeClr val="lt1"/>
                </a:solidFill>
              </a:rPr>
              <a:t>t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of tree 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6414475" y="480638"/>
            <a:ext cx="733800" cy="180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5400000">
            <a:off x="6108513" y="3589800"/>
            <a:ext cx="261600" cy="448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014925" y="4187825"/>
            <a:ext cx="2976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if the new tree t is generally improving, </a:t>
            </a:r>
            <a:r>
              <a:rPr lang="zh-HK">
                <a:solidFill>
                  <a:schemeClr val="lt1"/>
                </a:solidFill>
              </a:rPr>
              <a:t>ε</a:t>
            </a:r>
            <a:r>
              <a:rPr lang="zh-HK" sz="900">
                <a:solidFill>
                  <a:schemeClr val="lt1"/>
                </a:solidFill>
              </a:rPr>
              <a:t>t</a:t>
            </a:r>
            <a:r>
              <a:rPr lang="zh-HK" sz="1200">
                <a:solidFill>
                  <a:schemeClr val="lt1"/>
                </a:solidFill>
              </a:rPr>
              <a:t>&lt;0.5 =&gt;  </a:t>
            </a:r>
            <a:r>
              <a:rPr lang="zh-HK" sz="18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⍺</a:t>
            </a:r>
            <a:r>
              <a:rPr lang="zh-HK" sz="13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&gt;0</a:t>
            </a:r>
            <a:r>
              <a:rPr lang="zh-H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=&gt;  </a:t>
            </a:r>
            <a:r>
              <a:rPr lang="zh-HK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further narrow the focus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650" y="3485975"/>
            <a:ext cx="1774498" cy="6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3250" y="3395312"/>
            <a:ext cx="733850" cy="54968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/>
          <p:nvPr/>
        </p:nvSpPr>
        <p:spPr>
          <a:xfrm>
            <a:off x="5550450" y="2515875"/>
            <a:ext cx="3496200" cy="2571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075800" y="2439850"/>
            <a:ext cx="3102600" cy="8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754800" y="3945000"/>
            <a:ext cx="4632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zh-HK" sz="18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⍺</a:t>
            </a:r>
            <a:r>
              <a:rPr lang="zh-HK" sz="13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&gt;0</a:t>
            </a:r>
            <a:r>
              <a:rPr lang="zh-H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the weights of incorrectly predicted</a:t>
            </a:r>
            <a:br>
              <a:rPr lang="zh-H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H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samples will become bigger, and vice versa (Boosting!)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How can </a:t>
            </a:r>
            <a:r>
              <a:rPr lang="zh-HK">
                <a:highlight>
                  <a:srgbClr val="980000"/>
                </a:highlight>
              </a:rPr>
              <a:t>sample weight w</a:t>
            </a:r>
            <a:endParaRPr>
              <a:highlight>
                <a:srgbClr val="98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affect the training?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1297500" y="1567550"/>
            <a:ext cx="61851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Find the split with highest Information gain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zh-HK"/>
              <a:t>E(S) is entropy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zh-HK"/>
              <a:t>However, P(class j) is using a weighted version using our </a:t>
            </a:r>
            <a:r>
              <a:rPr lang="zh-HK">
                <a:highlight>
                  <a:srgbClr val="980000"/>
                </a:highlight>
              </a:rPr>
              <a:t>sample weight 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zh-HK"/>
              <a:t>In English, a feature which can classify previously incorrectly </a:t>
            </a:r>
            <a:r>
              <a:rPr lang="zh-HK"/>
              <a:t>p</a:t>
            </a:r>
            <a:r>
              <a:rPr lang="zh-HK"/>
              <a:t>redicted samples is favored during the splitting process =&gt; Every tree counts!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47" y="1862175"/>
            <a:ext cx="2532825" cy="59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 rotWithShape="1">
          <a:blip r:embed="rId4">
            <a:alphaModFix/>
          </a:blip>
          <a:srcRect b="13629" l="0" r="0" t="53217"/>
          <a:stretch/>
        </p:blipFill>
        <p:spPr>
          <a:xfrm>
            <a:off x="1856250" y="3644375"/>
            <a:ext cx="2532825" cy="5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 txBox="1"/>
          <p:nvPr/>
        </p:nvSpPr>
        <p:spPr>
          <a:xfrm>
            <a:off x="1389075" y="1251075"/>
            <a:ext cx="3720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 Splitting in building the next tree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802" y="323524"/>
            <a:ext cx="2750350" cy="211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250" y="2790825"/>
            <a:ext cx="2045300" cy="5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/>
          <p:nvPr/>
        </p:nvSpPr>
        <p:spPr>
          <a:xfrm>
            <a:off x="7658125" y="480650"/>
            <a:ext cx="678300" cy="180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References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Methodology - An Example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HK" sz="1800"/>
              <a:t>    	Boosting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HK" sz="1800"/>
              <a:t>+	</a:t>
            </a:r>
            <a:r>
              <a:rPr lang="zh-HK" sz="1800"/>
              <a:t>Ran</a:t>
            </a:r>
            <a:r>
              <a:rPr lang="zh-HK" sz="1800"/>
              <a:t>dom Forest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HK" sz="1800"/>
              <a:t>=  	Boosted Random Forest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Demo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Experimental Results and Additional Improvements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42" name="Google Shape;142;p14"/>
          <p:cNvCxnSpPr/>
          <p:nvPr/>
        </p:nvCxnSpPr>
        <p:spPr>
          <a:xfrm>
            <a:off x="2275275" y="3207200"/>
            <a:ext cx="303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How to combine trees</a:t>
            </a:r>
            <a:endParaRPr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1297500" y="1189850"/>
            <a:ext cx="447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What do we know now?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HK"/>
              <a:t>Focus on misclassified samples before by updating sample weights 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HK"/>
              <a:t>How to apply W to entropy calculation and tree training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11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If we keep looping through 1a and 1b, we can get in total T trees, or a forest.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HK"/>
              <a:t>However, how to combine the foreca</a:t>
            </a:r>
            <a:r>
              <a:rPr lang="zh-HK"/>
              <a:t>sts</a:t>
            </a:r>
            <a:r>
              <a:rPr lang="zh-HK"/>
              <a:t>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zh-HK"/>
              <a:t>Recall that we calculated </a:t>
            </a:r>
            <a:r>
              <a:rPr lang="zh-HK" sz="1800">
                <a:highlight>
                  <a:srgbClr val="980000"/>
                </a:highlight>
              </a:rPr>
              <a:t>⍺</a:t>
            </a:r>
            <a:r>
              <a:rPr lang="zh-HK" sz="1200">
                <a:highlight>
                  <a:srgbClr val="980000"/>
                </a:highlight>
              </a:rPr>
              <a:t>t</a:t>
            </a:r>
            <a:r>
              <a:rPr lang="zh-HK" sz="1200"/>
              <a:t> </a:t>
            </a:r>
            <a:r>
              <a:rPr lang="zh-HK"/>
              <a:t>for each tree t. After normalization, </a:t>
            </a:r>
            <a:r>
              <a:rPr lang="zh-HK" sz="1800">
                <a:highlight>
                  <a:srgbClr val="980000"/>
                </a:highlight>
              </a:rPr>
              <a:t>⍺</a:t>
            </a:r>
            <a:r>
              <a:rPr lang="zh-HK" sz="1200">
                <a:highlight>
                  <a:srgbClr val="980000"/>
                </a:highlight>
              </a:rPr>
              <a:t>t</a:t>
            </a:r>
            <a:r>
              <a:rPr lang="zh-HK"/>
              <a:t> are actually the weights to combine the forecast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650" y="4285200"/>
            <a:ext cx="1911050" cy="5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800" y="4369800"/>
            <a:ext cx="1439745" cy="4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802" y="323524"/>
            <a:ext cx="2750350" cy="2116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/>
          <p:nvPr/>
        </p:nvSpPr>
        <p:spPr>
          <a:xfrm>
            <a:off x="8599825" y="551750"/>
            <a:ext cx="176400" cy="168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6054600" y="2567288"/>
            <a:ext cx="2537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ε</a:t>
            </a:r>
            <a:r>
              <a:rPr lang="zh-HK" sz="900">
                <a:solidFill>
                  <a:schemeClr val="lt1"/>
                </a:solidFill>
              </a:rPr>
              <a:t>t =&gt; </a:t>
            </a:r>
            <a:r>
              <a:rPr lang="zh-HK" sz="1200">
                <a:solidFill>
                  <a:schemeClr val="lt1"/>
                </a:solidFill>
              </a:rPr>
              <a:t>Weighted error rate of tree 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2" name="Google Shape;292;p32"/>
          <p:cNvSpPr/>
          <p:nvPr/>
        </p:nvSpPr>
        <p:spPr>
          <a:xfrm rot="-5400000">
            <a:off x="6209388" y="3006800"/>
            <a:ext cx="261600" cy="448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091100" y="3735150"/>
            <a:ext cx="2976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1) If the new tree t is not improving, </a:t>
            </a:r>
            <a:r>
              <a:rPr lang="zh-HK">
                <a:solidFill>
                  <a:schemeClr val="lt1"/>
                </a:solidFill>
              </a:rPr>
              <a:t>ε</a:t>
            </a:r>
            <a:r>
              <a:rPr lang="zh-HK" sz="900">
                <a:solidFill>
                  <a:schemeClr val="lt1"/>
                </a:solidFill>
              </a:rPr>
              <a:t>t</a:t>
            </a:r>
            <a:r>
              <a:rPr lang="zh-HK" sz="1200">
                <a:solidFill>
                  <a:schemeClr val="lt1"/>
                </a:solidFill>
              </a:rPr>
              <a:t>=0.5 =&gt;  </a:t>
            </a:r>
            <a:r>
              <a:rPr lang="zh-HK" sz="18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⍺</a:t>
            </a:r>
            <a:r>
              <a:rPr lang="zh-HK" sz="12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zh-HK" sz="13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=0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2) If the new tree t is improving a lot, </a:t>
            </a:r>
            <a:r>
              <a:rPr lang="zh-HK">
                <a:solidFill>
                  <a:schemeClr val="lt1"/>
                </a:solidFill>
              </a:rPr>
              <a:t>ε</a:t>
            </a:r>
            <a:r>
              <a:rPr lang="zh-HK" sz="900">
                <a:solidFill>
                  <a:schemeClr val="lt1"/>
                </a:solidFill>
              </a:rPr>
              <a:t>t</a:t>
            </a:r>
            <a:r>
              <a:rPr lang="zh-HK" sz="1200">
                <a:solidFill>
                  <a:schemeClr val="lt1"/>
                </a:solidFill>
              </a:rPr>
              <a:t>&lt;&lt;0.5 =&gt;  </a:t>
            </a:r>
            <a:r>
              <a:rPr lang="zh-HK" sz="18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⍺</a:t>
            </a:r>
            <a:r>
              <a:rPr lang="zh-HK" sz="12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zh-HK" sz="1300">
                <a:solidFill>
                  <a:schemeClr val="lt1"/>
                </a:solidFill>
                <a:highlight>
                  <a:srgbClr val="980000"/>
                </a:highlight>
                <a:latin typeface="Lato"/>
                <a:ea typeface="Lato"/>
                <a:cs typeface="Lato"/>
                <a:sym typeface="Lato"/>
              </a:rPr>
              <a:t>&gt;&gt;0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2) </a:t>
            </a:r>
            <a:endParaRPr sz="1300">
              <a:solidFill>
                <a:schemeClr val="lt1"/>
              </a:solidFill>
              <a:highlight>
                <a:srgbClr val="9800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 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2000" y="2987338"/>
            <a:ext cx="1774498" cy="6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/>
          <p:nvPr/>
        </p:nvSpPr>
        <p:spPr>
          <a:xfrm>
            <a:off x="5937550" y="2486425"/>
            <a:ext cx="3128700" cy="2571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837650" y="4263325"/>
            <a:ext cx="3645000" cy="65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Randomness</a:t>
            </a:r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02" y="323524"/>
            <a:ext cx="2750350" cy="21163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297500" y="1189850"/>
            <a:ext cx="447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When training each tree,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zh-HK"/>
              <a:t>Randomly select a subset of samples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zh-HK"/>
              <a:t>Randomly select a subset of features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Like general random forest, this mechanism helps to avoid over-fitting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7188950" y="460375"/>
            <a:ext cx="498600" cy="184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Experimental Results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Experiment Settings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1297500" y="1567550"/>
            <a:ext cx="473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Procedures: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Split train/test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For each setting (#trees, max_dpeth):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Repeat 10 times: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Train a new BRF classifier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Give prediction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Measure mean accuracy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“Spamebase”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Determine if a message is spam based on a bag-of-words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% of spams: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Training set: 40.28%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Testing set: 36.75%</a:t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25" y="3415825"/>
            <a:ext cx="4592000" cy="1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7200"/>
              <a:t>Demo...</a:t>
            </a:r>
            <a:endParaRPr sz="7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Experimental Results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Prediction Accuracy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1297500" y="1567550"/>
            <a:ext cx="396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BRF has better optimal accuracy than RF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with only 20 trees ⇒ Boosting!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BRF has better performance with updating weights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Classification powers are not the same for all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Problem spotted: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Why performance of BRF drops significantly when #tree grows?</a:t>
            </a:r>
            <a:endParaRPr/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00" y="1567550"/>
            <a:ext cx="3762350" cy="27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Experimental Results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Problem Identified</a:t>
            </a:r>
            <a:endParaRPr/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1297500" y="1567550"/>
            <a:ext cx="463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Many trees with high errors are generated at last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even tree weights are small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many small erroneous trees add up </a:t>
            </a:r>
            <a:br>
              <a:rPr lang="zh-HK"/>
            </a:br>
            <a:r>
              <a:rPr lang="zh-HK"/>
              <a:t>and give great influence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Suggestion: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Stop while its still ahead!</a:t>
            </a:r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50" y="2442075"/>
            <a:ext cx="3984650" cy="25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Additional Improvement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Early Stopping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1297500" y="1567550"/>
            <a:ext cx="695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Adding more trees may not be helpful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“Error rate →  0” ⇒ Overfitting ⇒ Improved too much for training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“Error rate →  1 - 1/n_class” ⇒ Random guess ⇒ Hard to improve more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50" y="2442075"/>
            <a:ext cx="3984650" cy="25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Additional Improvement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Early Stopping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1297500" y="1567550"/>
            <a:ext cx="629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Improvements: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Improve accuracy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Not all trees are helpful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Shorten training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Stop before training more unhelpful trees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Reduce number of trees trained by &gt;60~70%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325" y="1748000"/>
            <a:ext cx="3250650" cy="2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Additional Improvement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Early Stopping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1237225" y="1617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Common early stopping mechanisms cannot identify optimum until runs after it.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Fluctuation of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hard to tell where is optimum on the fly,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Our proposed mechanism can stop right near optimum</a:t>
            </a:r>
            <a:endParaRPr/>
          </a:p>
        </p:txBody>
      </p:sp>
      <p:pic>
        <p:nvPicPr>
          <p:cNvPr id="352" name="Google Shape;3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475" y="2644600"/>
            <a:ext cx="3345275" cy="20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51" y="2644600"/>
            <a:ext cx="3345278" cy="20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1055213" y="4664050"/>
            <a:ext cx="29502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Validation-based Early Stopping</a:t>
            </a:r>
            <a:endParaRPr/>
          </a:p>
        </p:txBody>
      </p:sp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5431425" y="4664050"/>
            <a:ext cx="29502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Early Stopping with BRF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Our Contributions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Python Package</a:t>
            </a:r>
            <a:endParaRPr/>
          </a:p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Not provided by the research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HK"/>
              <a:t>Easy to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HK"/>
              <a:t>just like sklearn</a:t>
            </a:r>
            <a:endParaRPr/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625" y="2714980"/>
            <a:ext cx="5055800" cy="14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References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400"/>
              <a:t>Yohei Mishina, Masamitsu Tsuchiya &amp; Hironobu Fujiyoshi, </a:t>
            </a:r>
            <a:r>
              <a:rPr b="1" lang="zh-HK" sz="1400"/>
              <a:t>“Boosted Random Forest”</a:t>
            </a:r>
            <a:r>
              <a:rPr lang="zh-HK" sz="1400"/>
              <a:t> in 2014 International Conference on Computer Vision Theory and Applications (VISAPP), IEEE, 2014.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400"/>
              <a:t>Qiang Yang, </a:t>
            </a:r>
            <a:r>
              <a:rPr b="1" lang="zh-HK" sz="1400"/>
              <a:t>“Ensemble of Classifiers”</a:t>
            </a:r>
            <a:r>
              <a:rPr lang="zh-HK" sz="1400"/>
              <a:t>  </a:t>
            </a:r>
            <a:r>
              <a:rPr lang="zh-HK" sz="1400"/>
              <a:t>http://www.cse.ust.hk/~qyang/521/PPT/Ensemble.ppt.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1400"/>
              <a:t>Lee Kai Shing, Mak Tak Hei, Lui Sin Ying Bianca, Lo Rocky &amp; Chan Wing Hei, </a:t>
            </a:r>
            <a:r>
              <a:rPr b="1" lang="zh-HK" sz="1400"/>
              <a:t>“COMP7404 Computer Intelligence and Machine Learning Group Project”</a:t>
            </a:r>
            <a:r>
              <a:rPr lang="zh-HK" sz="1400"/>
              <a:t> </a:t>
            </a:r>
            <a:r>
              <a:rPr lang="zh-HK" sz="1400"/>
              <a:t>https://github.com/donaldmak0910/COMP7404.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Summary</a:t>
            </a:r>
            <a:endParaRPr/>
          </a:p>
        </p:txBody>
      </p:sp>
      <p:sp>
        <p:nvSpPr>
          <p:cNvPr id="368" name="Google Shape;368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Ensemble Learning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Boosted Random Forest (BRF) has much better performance than the others in terms of accuracy and execution time. (Accuracy=97.6%)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With BRF and Early Stopping technique the number of trees used is significantly reduced by 75% when compared with RF with much better accuracy. (97.5% vs 96.2%)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HK"/>
              <a:t>The enhanced version of the ML algorithm has been consolidated into one python module (BoostedRandomForest)  in order to </a:t>
            </a:r>
            <a:r>
              <a:rPr lang="zh-HK"/>
              <a:t>facilitate</a:t>
            </a:r>
            <a:r>
              <a:rPr lang="zh-HK"/>
              <a:t> the reuse and application.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Introduction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General Idea of Ensemble Learning (</a:t>
            </a:r>
            <a:r>
              <a:rPr lang="zh-HK"/>
              <a:t>1/3</a:t>
            </a:r>
            <a:r>
              <a:rPr lang="zh-HK"/>
              <a:t>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HK" sz="2400"/>
              <a:t>Deriving one single perfect model is too hard.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HK" sz="2400"/>
              <a:t>One size does not fit all.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HK" sz="2400"/>
              <a:t>Why not combine multiple models to improve performance?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Introduction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General Idea of Ensemble Learning (2/3)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38" y="1307849"/>
            <a:ext cx="4805924" cy="31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Introduction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HK"/>
              <a:t>General Idea of Ensemble Learning (3/3)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HK" sz="1200"/>
              <a:t>Why does it work? How well does the ensemble classifier perform?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HK" sz="1200"/>
              <a:t>Assume N classifiers, N is an odd number, and each classifier has an error rate of ɛ.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HK" sz="1200"/>
              <a:t>Assume these classifiers are independent (part of ensemble algorithm).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HK" sz="1200"/>
              <a:t>I</a:t>
            </a:r>
            <a:r>
              <a:rPr lang="zh-HK" sz="1200"/>
              <a:t>f taking an unweighted voting approach, then error rate of the ensemble classifier is given by when more than half of all classifiers get it wrong…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98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980000"/>
              </a:highlight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HK" sz="1800">
                <a:highlight>
                  <a:srgbClr val="980000"/>
                </a:highlight>
              </a:rPr>
              <a:t>If e.g.,  individual error rate ɛ = 35% and N = 25, the error rate of the ensemble classifier is only 6%, which is much lower than the base.</a:t>
            </a:r>
            <a:endParaRPr sz="1800">
              <a:highlight>
                <a:srgbClr val="98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400" y="2789275"/>
            <a:ext cx="243554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How?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Questions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HK" sz="1600"/>
              <a:t>How are the classifiers created?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HK" sz="1600"/>
              <a:t>How are the results combined?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sz="1800"/>
              <a:t>High Level Appraoches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HK" sz="1600"/>
              <a:t>Sequential</a:t>
            </a:r>
            <a:endParaRPr sz="16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HK"/>
              <a:t>Generate base classifiers sequentially, “recent” classifiers “learn” from previous ones.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HK" sz="1600"/>
              <a:t>P</a:t>
            </a:r>
            <a:r>
              <a:rPr lang="zh-HK" sz="1600"/>
              <a:t>arallel</a:t>
            </a:r>
            <a:endParaRPr sz="16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HK"/>
              <a:t>Generate base </a:t>
            </a:r>
            <a:r>
              <a:rPr lang="zh-HK"/>
              <a:t>classifiers </a:t>
            </a:r>
            <a:r>
              <a:rPr lang="zh-HK"/>
              <a:t>in parallel, and reduce error by averaging.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HK" sz="1600"/>
              <a:t>Hybrid</a:t>
            </a:r>
            <a:endParaRPr sz="16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HK"/>
              <a:t>Combination of different approaches.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Sequential Method - Boosting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zh-HK" sz="1400"/>
              <a:t>“An i</a:t>
            </a:r>
            <a:r>
              <a:rPr i="1" lang="zh-HK" sz="1400"/>
              <a:t>terative procedure to adaptively change distribution of training data by focusing more on previously misclassified records...”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HK" sz="1400"/>
              <a:t>In English, on a high level...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HK" sz="1400"/>
              <a:t>First round, train the first classifier with original training data.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HK" sz="1400"/>
              <a:t>Second round, give higher weights to data instances where the first classifier is wrong.  With this set of training data with unequal weights, train a new classifier.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HK" sz="1400"/>
              <a:t>Repeat the steps above to get a set of classifiers.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HK" sz="1400"/>
              <a:t>The ensemble/boosted classifier is to combine the predictions of all classifiers, with weights based on individual classifier’s accuracy.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Boosting - Example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1664925" cy="16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337" y="1307850"/>
            <a:ext cx="1670763" cy="16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495" y="3155238"/>
            <a:ext cx="1670775" cy="1676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956675"/>
            <a:ext cx="1067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D1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831175" y="956675"/>
            <a:ext cx="10677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D2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