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2"/>
  </p:normalViewPr>
  <p:slideViewPr>
    <p:cSldViewPr snapToGrid="0" snapToObjects="1">
      <p:cViewPr varScale="1">
        <p:scale>
          <a:sx n="95" d="100"/>
          <a:sy n="95"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_tradnl" smtClean="0"/>
              <a:t>Clic para editar título</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3387722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45252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212685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55861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_tradnl" smtClean="0"/>
              <a:t>Clic para editar título</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6528463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8" name="Date Placeholder 7"/>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9" name="Footer Placeholder 8"/>
          <p:cNvSpPr>
            <a:spLocks noGrp="1"/>
          </p:cNvSpPr>
          <p:nvPr>
            <p:ph type="ftr" sz="quarter" idx="11"/>
          </p:nvPr>
        </p:nvSpPr>
        <p:spPr/>
        <p:txBody>
          <a:bodyPr/>
          <a:lstStyle/>
          <a:p>
            <a:endParaRPr lang="es-ES_tradnl"/>
          </a:p>
        </p:txBody>
      </p:sp>
      <p:sp>
        <p:nvSpPr>
          <p:cNvPr id="10" name="Slide Number Placeholder 9"/>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89525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45A689-3BF5-D044-9317-7F8401FF69A3}" type="slidenum">
              <a:rPr lang="es-ES_tradnl" smtClean="0"/>
              <a:t>‹Nr.›</a:t>
            </a:fld>
            <a:endParaRPr lang="es-ES_tradnl"/>
          </a:p>
        </p:txBody>
      </p:sp>
      <p:sp>
        <p:nvSpPr>
          <p:cNvPr id="10" name="Title 9"/>
          <p:cNvSpPr>
            <a:spLocks noGrp="1"/>
          </p:cNvSpPr>
          <p:nvPr>
            <p:ph type="title"/>
          </p:nvPr>
        </p:nvSpPr>
        <p:spPr/>
        <p:txBody>
          <a:bodyPr/>
          <a:lstStyle/>
          <a:p>
            <a:r>
              <a:rPr lang="es-ES_tradnl" smtClean="0"/>
              <a:t>Clic para editar título</a:t>
            </a:r>
            <a:endParaRPr lang="en-US" dirty="0"/>
          </a:p>
        </p:txBody>
      </p:sp>
    </p:spTree>
    <p:extLst>
      <p:ext uri="{BB962C8B-B14F-4D97-AF65-F5344CB8AC3E}">
        <p14:creationId xmlns:p14="http://schemas.microsoft.com/office/powerpoint/2010/main" val="131361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79828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3882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_tradnl" smtClean="0"/>
              <a:t>Clic para editar título</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9" name="Date Placeholder 8"/>
          <p:cNvSpPr>
            <a:spLocks noGrp="1"/>
          </p:cNvSpPr>
          <p:nvPr>
            <p:ph type="dt" sz="half" idx="10"/>
          </p:nvPr>
        </p:nvSpPr>
        <p:spPr/>
        <p:txBody>
          <a:bodyPr/>
          <a:lstStyle/>
          <a:p>
            <a:fld id="{71F1A37D-7C47-864E-847F-B8B159CA2F44}" type="datetimeFigureOut">
              <a:rPr lang="es-ES_tradnl" smtClean="0"/>
              <a:t>9/1/17</a:t>
            </a:fld>
            <a:endParaRPr lang="es-ES_tradn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ES_tradnl"/>
          </a:p>
        </p:txBody>
      </p:sp>
      <p:sp>
        <p:nvSpPr>
          <p:cNvPr id="11" name="Slide Number Placeholder 10"/>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12472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1F1A37D-7C47-864E-847F-B8B159CA2F44}" type="datetimeFigureOut">
              <a:rPr lang="es-ES_tradnl" smtClean="0"/>
              <a:t>9/1/17</a:t>
            </a:fld>
            <a:endParaRPr lang="es-ES_tradn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ES_tradnl"/>
          </a:p>
        </p:txBody>
      </p:sp>
      <p:sp>
        <p:nvSpPr>
          <p:cNvPr id="10" name="Slide Number Placeholder 9"/>
          <p:cNvSpPr>
            <a:spLocks noGrp="1"/>
          </p:cNvSpPr>
          <p:nvPr>
            <p:ph type="sldNum" sz="quarter" idx="12"/>
          </p:nvPr>
        </p:nvSpPr>
        <p:spPr/>
        <p:txBody>
          <a:body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0217606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1F1A37D-7C47-864E-847F-B8B159CA2F44}" type="datetimeFigureOut">
              <a:rPr lang="es-ES_tradnl" smtClean="0"/>
              <a:t>9/1/17</a:t>
            </a:fld>
            <a:endParaRPr lang="es-ES_tradn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ES_tradn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45A689-3BF5-D044-9317-7F8401FF69A3}" type="slidenum">
              <a:rPr lang="es-ES_tradnl" smtClean="0"/>
              <a:t>‹Nr.›</a:t>
            </a:fld>
            <a:endParaRPr lang="es-ES_tradnl"/>
          </a:p>
        </p:txBody>
      </p:sp>
    </p:spTree>
    <p:extLst>
      <p:ext uri="{BB962C8B-B14F-4D97-AF65-F5344CB8AC3E}">
        <p14:creationId xmlns:p14="http://schemas.microsoft.com/office/powerpoint/2010/main" val="1132405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5023" y="2514601"/>
            <a:ext cx="9179859" cy="1183622"/>
          </a:xfrm>
        </p:spPr>
        <p:txBody>
          <a:bodyPr/>
          <a:lstStyle/>
          <a:p>
            <a:r>
              <a:rPr lang="es-ES_tradnl" dirty="0" smtClean="0"/>
              <a:t>Historia del Internet</a:t>
            </a:r>
            <a:endParaRPr lang="es-ES_tradnl" dirty="0"/>
          </a:p>
        </p:txBody>
      </p:sp>
    </p:spTree>
    <p:extLst>
      <p:ext uri="{BB962C8B-B14F-4D97-AF65-F5344CB8AC3E}">
        <p14:creationId xmlns:p14="http://schemas.microsoft.com/office/powerpoint/2010/main" val="60003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Internet</a:t>
            </a:r>
            <a:endParaRPr lang="es-ES_tradnl" dirty="0"/>
          </a:p>
        </p:txBody>
      </p:sp>
      <p:sp>
        <p:nvSpPr>
          <p:cNvPr id="3" name="Marcador de contenido 2"/>
          <p:cNvSpPr>
            <a:spLocks noGrp="1"/>
          </p:cNvSpPr>
          <p:nvPr>
            <p:ph idx="1"/>
          </p:nvPr>
        </p:nvSpPr>
        <p:spPr>
          <a:xfrm>
            <a:off x="2326340" y="2877671"/>
            <a:ext cx="7634523" cy="3299291"/>
          </a:xfrm>
        </p:spPr>
        <p:txBody>
          <a:bodyPr/>
          <a:lstStyle/>
          <a:p>
            <a:r>
              <a:rPr lang="es-ES_tradnl" sz="2800" dirty="0" smtClean="0"/>
              <a:t>A partir </a:t>
            </a:r>
            <a:r>
              <a:rPr lang="es-ES_tradnl" sz="2800" dirty="0"/>
              <a:t>de entonces Internet comenzó a crecer más rápido que otro medio de comunicación, </a:t>
            </a:r>
            <a:r>
              <a:rPr lang="es-ES_tradnl" sz="2800" dirty="0" smtClean="0"/>
              <a:t>convirtiéndose </a:t>
            </a:r>
            <a:r>
              <a:rPr lang="es-ES_tradnl" sz="2800" dirty="0"/>
              <a:t>en lo que hoy todos conocemos</a:t>
            </a:r>
            <a:r>
              <a:rPr lang="es-ES_tradnl" sz="2800" dirty="0" smtClean="0"/>
              <a:t>.</a:t>
            </a:r>
          </a:p>
          <a:p>
            <a:endParaRPr lang="es-ES_tradnl" dirty="0"/>
          </a:p>
        </p:txBody>
      </p:sp>
    </p:spTree>
    <p:extLst>
      <p:ext uri="{BB962C8B-B14F-4D97-AF65-F5344CB8AC3E}">
        <p14:creationId xmlns:p14="http://schemas.microsoft.com/office/powerpoint/2010/main" val="33952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Internet hoy </a:t>
            </a:r>
            <a:endParaRPr lang="es-ES_tradnl" dirty="0"/>
          </a:p>
        </p:txBody>
      </p:sp>
      <p:sp>
        <p:nvSpPr>
          <p:cNvPr id="3" name="Marcador de contenido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t>Hay 1,858 millones de personas conectadas a internet todos los días</a:t>
            </a:r>
            <a:br>
              <a:rPr lang="es-ES_tradnl" sz="2400" dirty="0" smtClean="0"/>
            </a:br>
            <a:r>
              <a:rPr lang="es-ES_tradnl" sz="2400" dirty="0" smtClean="0"/>
              <a:t>(Somos 7,000 millones de habitantes). </a:t>
            </a:r>
          </a:p>
          <a:p>
            <a:pPr marL="0" marR="0" lvl="0" indent="0" defTabSz="914400" eaLnBrk="1" fontAlgn="auto" latinLnBrk="0" hangingPunct="1">
              <a:lnSpc>
                <a:spcPct val="100000"/>
              </a:lnSpc>
              <a:spcBef>
                <a:spcPts val="0"/>
              </a:spcBef>
              <a:spcAft>
                <a:spcPts val="0"/>
              </a:spcAft>
              <a:buClrTx/>
              <a:buSzTx/>
              <a:buFontTx/>
              <a:buNone/>
              <a:tabLst/>
              <a:defRPr/>
            </a:pPr>
            <a:endParaRPr lang="es-ES_tradnl" sz="2400" dirty="0"/>
          </a:p>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t>Se hacen 3,000 millones de búsquedas en Google diariamente</a:t>
            </a:r>
          </a:p>
          <a:p>
            <a:pPr marL="0" marR="0" lvl="0" indent="0" defTabSz="914400" eaLnBrk="1" fontAlgn="auto" latinLnBrk="0" hangingPunct="1">
              <a:lnSpc>
                <a:spcPct val="100000"/>
              </a:lnSpc>
              <a:spcBef>
                <a:spcPts val="0"/>
              </a:spcBef>
              <a:spcAft>
                <a:spcPts val="0"/>
              </a:spcAft>
              <a:buClrTx/>
              <a:buSzTx/>
              <a:buFontTx/>
              <a:buNone/>
              <a:tabLst/>
              <a:defRPr/>
            </a:pPr>
            <a:endParaRPr lang="es-ES_tradnl" sz="2400" dirty="0"/>
          </a:p>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t>Se reproducen 2,000 millones de videos en </a:t>
            </a:r>
            <a:r>
              <a:rPr lang="es-ES_tradnl" sz="2400" dirty="0" err="1" smtClean="0"/>
              <a:t>Youtube</a:t>
            </a:r>
            <a:r>
              <a:rPr lang="es-ES_tradnl" sz="2400" dirty="0" smtClean="0"/>
              <a:t> </a:t>
            </a:r>
          </a:p>
        </p:txBody>
      </p:sp>
    </p:spTree>
    <p:extLst>
      <p:ext uri="{BB962C8B-B14F-4D97-AF65-F5344CB8AC3E}">
        <p14:creationId xmlns:p14="http://schemas.microsoft.com/office/powerpoint/2010/main" val="20173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Internet en México </a:t>
            </a:r>
            <a:endParaRPr lang="es-ES_tradnl" dirty="0"/>
          </a:p>
        </p:txBody>
      </p:sp>
      <p:sp>
        <p:nvSpPr>
          <p:cNvPr id="3" name="Marcador de contenido 2"/>
          <p:cNvSpPr>
            <a:spLocks noGrp="1"/>
          </p:cNvSpPr>
          <p:nvPr>
            <p:ph idx="1"/>
          </p:nvPr>
        </p:nvSpPr>
        <p:spPr>
          <a:xfrm>
            <a:off x="2231136" y="2581834"/>
            <a:ext cx="7729728" cy="3254189"/>
          </a:xfrm>
        </p:spPr>
        <p:txBody>
          <a:bodyPr/>
          <a:lstStyle/>
          <a:p>
            <a:r>
              <a:rPr lang="es-ES_tradnl" sz="2000" dirty="0" smtClean="0"/>
              <a:t>En México hay 51.2 millones de usuarios de Internet </a:t>
            </a:r>
          </a:p>
          <a:p>
            <a:r>
              <a:rPr lang="es-ES_tradnl" sz="2000" dirty="0" smtClean="0"/>
              <a:t>6 de cada 10 se conectan a través de su teléfono móvil</a:t>
            </a:r>
          </a:p>
          <a:p>
            <a:r>
              <a:rPr lang="es-ES_tradnl" sz="2000" dirty="0" smtClean="0"/>
              <a:t>El mayor uso que tiene el internet en México son compras y búsqueda de productos  </a:t>
            </a:r>
          </a:p>
          <a:p>
            <a:r>
              <a:rPr lang="es-ES_tradnl" sz="2000" dirty="0" smtClean="0"/>
              <a:t>9 de cada 10 Mexicanos conectados a Internet revisan una red social </a:t>
            </a:r>
          </a:p>
          <a:p>
            <a:r>
              <a:rPr lang="es-ES_tradnl" sz="2000" dirty="0" smtClean="0"/>
              <a:t>El día que más visitan la red es el viernes </a:t>
            </a:r>
          </a:p>
          <a:p>
            <a:endParaRPr lang="es-ES_tradnl" dirty="0"/>
          </a:p>
        </p:txBody>
      </p:sp>
    </p:spTree>
    <p:extLst>
      <p:ext uri="{BB962C8B-B14F-4D97-AF65-F5344CB8AC3E}">
        <p14:creationId xmlns:p14="http://schemas.microsoft.com/office/powerpoint/2010/main" val="158967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Necesidad</a:t>
            </a:r>
            <a:endParaRPr lang="es-ES_tradnl" dirty="0"/>
          </a:p>
        </p:txBody>
      </p:sp>
      <p:sp>
        <p:nvSpPr>
          <p:cNvPr id="3" name="Marcador de contenido 2"/>
          <p:cNvSpPr>
            <a:spLocks noGrp="1"/>
          </p:cNvSpPr>
          <p:nvPr>
            <p:ph idx="1"/>
          </p:nvPr>
        </p:nvSpPr>
        <p:spPr/>
        <p:txBody>
          <a:bodyPr>
            <a:normAutofit/>
          </a:bodyPr>
          <a:lstStyle/>
          <a:p>
            <a:r>
              <a:rPr lang="es-ES_tradnl" sz="2800" dirty="0" smtClean="0"/>
              <a:t>No existe números concretos de cuánta es la demanda de desarrollo de software en México, sin embargo la necesidad del mercado por desarrolladores de software es de las muy alta (IMPI). </a:t>
            </a:r>
            <a:endParaRPr lang="es-ES_tradnl" sz="2800" dirty="0"/>
          </a:p>
        </p:txBody>
      </p:sp>
    </p:spTree>
    <p:extLst>
      <p:ext uri="{BB962C8B-B14F-4D97-AF65-F5344CB8AC3E}">
        <p14:creationId xmlns:p14="http://schemas.microsoft.com/office/powerpoint/2010/main" val="169156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1962</a:t>
            </a:r>
            <a:endParaRPr lang="es-ES_tradnl" dirty="0"/>
          </a:p>
        </p:txBody>
      </p:sp>
      <p:sp>
        <p:nvSpPr>
          <p:cNvPr id="3" name="Marcador de contenido 2"/>
          <p:cNvSpPr>
            <a:spLocks noGrp="1"/>
          </p:cNvSpPr>
          <p:nvPr>
            <p:ph idx="1"/>
          </p:nvPr>
        </p:nvSpPr>
        <p:spPr>
          <a:xfrm>
            <a:off x="2231136" y="2686237"/>
            <a:ext cx="7729727" cy="224883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t>Se define el concepto teórico </a:t>
            </a:r>
            <a:r>
              <a:rPr lang="es-ES_tradnl" sz="2400" dirty="0" smtClean="0"/>
              <a:t>de </a:t>
            </a:r>
            <a:r>
              <a:rPr lang="es-ES_tradnl" sz="2400" dirty="0" smtClean="0"/>
              <a:t>“Red Galáctica” en el MIT.</a:t>
            </a:r>
          </a:p>
          <a:p>
            <a:pPr marL="0" marR="0" lvl="0" indent="0" defTabSz="914400" eaLnBrk="1" fontAlgn="auto" latinLnBrk="0" hangingPunct="1">
              <a:lnSpc>
                <a:spcPct val="100000"/>
              </a:lnSpc>
              <a:spcBef>
                <a:spcPts val="0"/>
              </a:spcBef>
              <a:spcAft>
                <a:spcPts val="0"/>
              </a:spcAft>
              <a:buClrTx/>
              <a:buSzTx/>
              <a:buFontTx/>
              <a:buNone/>
              <a:tabLst/>
              <a:defRPr/>
            </a:pPr>
            <a:endParaRPr lang="es-ES_tradnl" sz="2400" dirty="0"/>
          </a:p>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t>El concepto se imagina como un conjunto de ordenadores interconectados que conmutan paquetes de datos binarios</a:t>
            </a:r>
            <a:endParaRPr lang="es-ES_tradnl" sz="2400" dirty="0"/>
          </a:p>
        </p:txBody>
      </p:sp>
    </p:spTree>
    <p:extLst>
      <p:ext uri="{BB962C8B-B14F-4D97-AF65-F5344CB8AC3E}">
        <p14:creationId xmlns:p14="http://schemas.microsoft.com/office/powerpoint/2010/main" val="126697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1965</a:t>
            </a:r>
            <a:endParaRPr lang="es-ES_tradnl" dirty="0"/>
          </a:p>
        </p:txBody>
      </p:sp>
      <p:sp>
        <p:nvSpPr>
          <p:cNvPr id="3" name="Marcador de contenido 2"/>
          <p:cNvSpPr>
            <a:spLocks noGrp="1"/>
          </p:cNvSpPr>
          <p:nvPr>
            <p:ph idx="1"/>
          </p:nvPr>
        </p:nvSpPr>
        <p:spPr>
          <a:xfrm>
            <a:off x="2231136" y="3146612"/>
            <a:ext cx="7729728" cy="3030351"/>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2800" dirty="0" smtClean="0"/>
              <a:t>A pesar de que para este año ya habían conexiones locales (LAN), es en este que se crea la conexión desde el MIT a California vía la línea telefónica.</a:t>
            </a:r>
            <a:endParaRPr lang="es-ES_tradnl" sz="2800" dirty="0"/>
          </a:p>
        </p:txBody>
      </p:sp>
    </p:spTree>
    <p:extLst>
      <p:ext uri="{BB962C8B-B14F-4D97-AF65-F5344CB8AC3E}">
        <p14:creationId xmlns:p14="http://schemas.microsoft.com/office/powerpoint/2010/main" val="141673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1969</a:t>
            </a:r>
            <a:endParaRPr lang="es-ES_tradnl" dirty="0"/>
          </a:p>
        </p:txBody>
      </p:sp>
      <p:sp>
        <p:nvSpPr>
          <p:cNvPr id="3" name="Marcador de contenido 2"/>
          <p:cNvSpPr>
            <a:spLocks noGrp="1"/>
          </p:cNvSpPr>
          <p:nvPr>
            <p:ph idx="1"/>
          </p:nvPr>
        </p:nvSpPr>
        <p:spPr>
          <a:xfrm>
            <a:off x="2231136" y="3119717"/>
            <a:ext cx="7729728" cy="1801907"/>
          </a:xfrm>
        </p:spPr>
        <p:txBody>
          <a:bodyPr>
            <a:noAutofit/>
          </a:bodyPr>
          <a:lstStyle/>
          <a:p>
            <a:pPr marL="0" lvl="0" indent="0">
              <a:lnSpc>
                <a:spcPct val="100000"/>
              </a:lnSpc>
              <a:spcBef>
                <a:spcPts val="0"/>
              </a:spcBef>
              <a:buNone/>
            </a:pPr>
            <a:r>
              <a:rPr lang="es-ES_tradnl" sz="2400" dirty="0" smtClean="0"/>
              <a:t>Se crea ARPANET </a:t>
            </a:r>
            <a:r>
              <a:rPr lang="es-ES_tradnl" sz="2400" dirty="0"/>
              <a:t>la red contaba con 4 ordenadores distribuidos entre distintas universidades del país. Dos años después, ya contaba con unos 40 ordenadores conectados. Tanto fue el crecimiento de la red que su sistema de comunicación se quedó obsoleto</a:t>
            </a:r>
          </a:p>
        </p:txBody>
      </p:sp>
    </p:spTree>
    <p:extLst>
      <p:ext uri="{BB962C8B-B14F-4D97-AF65-F5344CB8AC3E}">
        <p14:creationId xmlns:p14="http://schemas.microsoft.com/office/powerpoint/2010/main" val="172551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ARPANET</a:t>
            </a:r>
            <a:endParaRPr lang="es-ES_tradnl" dirty="0"/>
          </a:p>
        </p:txBody>
      </p:sp>
      <p:sp>
        <p:nvSpPr>
          <p:cNvPr id="3" name="Marcador de contenido 2"/>
          <p:cNvSpPr>
            <a:spLocks noGrp="1"/>
          </p:cNvSpPr>
          <p:nvPr>
            <p:ph idx="1"/>
          </p:nvPr>
        </p:nvSpPr>
        <p:spPr>
          <a:xfrm>
            <a:off x="2231136" y="2766919"/>
            <a:ext cx="7729728" cy="2611905"/>
          </a:xfrm>
        </p:spPr>
        <p:txBody>
          <a:bodyPr>
            <a:normAutofit/>
          </a:bodyPr>
          <a:lstStyle/>
          <a:p>
            <a:r>
              <a:rPr lang="es-ES_tradnl" sz="2800" dirty="0"/>
              <a:t>ARPANET siguió creciendo y abriéndose al mundo, y cualquier persona con fines académicos o de investigación podía tener acceso a la red.</a:t>
            </a:r>
          </a:p>
        </p:txBody>
      </p:sp>
    </p:spTree>
    <p:extLst>
      <p:ext uri="{BB962C8B-B14F-4D97-AF65-F5344CB8AC3E}">
        <p14:creationId xmlns:p14="http://schemas.microsoft.com/office/powerpoint/2010/main" val="195122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NSFNET</a:t>
            </a:r>
            <a:endParaRPr lang="es-ES_tradnl" dirty="0"/>
          </a:p>
        </p:txBody>
      </p:sp>
      <p:sp>
        <p:nvSpPr>
          <p:cNvPr id="3" name="Marcador de contenido 2"/>
          <p:cNvSpPr>
            <a:spLocks noGrp="1"/>
          </p:cNvSpPr>
          <p:nvPr>
            <p:ph idx="1"/>
          </p:nvPr>
        </p:nvSpPr>
        <p:spPr>
          <a:xfrm>
            <a:off x="2231136" y="2568388"/>
            <a:ext cx="7729728" cy="3608574"/>
          </a:xfrm>
        </p:spPr>
        <p:txBody>
          <a:bodyPr>
            <a:normAutofit/>
          </a:bodyPr>
          <a:lstStyle/>
          <a:p>
            <a:r>
              <a:rPr lang="es-ES_tradnl" sz="2800" dirty="0"/>
              <a:t>La NSF </a:t>
            </a:r>
            <a:r>
              <a:rPr lang="es-ES_tradnl" sz="2800" i="1" dirty="0"/>
              <a:t>(</a:t>
            </a:r>
            <a:r>
              <a:rPr lang="es-ES_tradnl" sz="2800" i="1" dirty="0" err="1"/>
              <a:t>National</a:t>
            </a:r>
            <a:r>
              <a:rPr lang="es-ES_tradnl" sz="2800" i="1" dirty="0"/>
              <a:t> </a:t>
            </a:r>
            <a:r>
              <a:rPr lang="es-ES_tradnl" sz="2800" i="1" dirty="0" err="1"/>
              <a:t>Science</a:t>
            </a:r>
            <a:r>
              <a:rPr lang="es-ES_tradnl" sz="2800" i="1" dirty="0"/>
              <a:t> </a:t>
            </a:r>
            <a:r>
              <a:rPr lang="es-ES_tradnl" sz="2800" i="1" dirty="0" err="1"/>
              <a:t>Fundation</a:t>
            </a:r>
            <a:r>
              <a:rPr lang="es-ES_tradnl" sz="2800" i="1" dirty="0"/>
              <a:t>)</a:t>
            </a:r>
            <a:r>
              <a:rPr lang="es-ES_tradnl" sz="2800" dirty="0"/>
              <a:t> crea su propia red informática llamada </a:t>
            </a:r>
            <a:r>
              <a:rPr lang="es-ES_tradnl" sz="2800" i="1" dirty="0"/>
              <a:t>NSFNET</a:t>
            </a:r>
            <a:r>
              <a:rPr lang="es-ES_tradnl" sz="2800" dirty="0"/>
              <a:t>, que más tarde absorbe </a:t>
            </a:r>
            <a:r>
              <a:rPr lang="es-ES_tradnl" sz="2800" dirty="0" err="1"/>
              <a:t>a</a:t>
            </a:r>
            <a:r>
              <a:rPr lang="es-ES_tradnl" sz="2800" i="1" dirty="0" err="1"/>
              <a:t>ARPANET</a:t>
            </a:r>
            <a:r>
              <a:rPr lang="es-ES_tradnl" sz="2800" dirty="0"/>
              <a:t>, creando así una gran red con propósitos científicos y académicos. </a:t>
            </a:r>
            <a:endParaRPr lang="es-ES_tradnl" sz="2800" dirty="0" smtClean="0"/>
          </a:p>
          <a:p>
            <a:endParaRPr lang="es-ES_tradnl" sz="2800" dirty="0"/>
          </a:p>
          <a:p>
            <a:r>
              <a:rPr lang="es-ES_tradnl" sz="2800" dirty="0" err="1" smtClean="0"/>
              <a:t>Asi</a:t>
            </a:r>
            <a:r>
              <a:rPr lang="es-ES_tradnl" sz="2800" dirty="0" smtClean="0"/>
              <a:t> con NSFNET se da inicio al internet </a:t>
            </a:r>
            <a:endParaRPr lang="es-ES_tradnl" sz="2800" dirty="0"/>
          </a:p>
        </p:txBody>
      </p:sp>
    </p:spTree>
    <p:extLst>
      <p:ext uri="{BB962C8B-B14F-4D97-AF65-F5344CB8AC3E}">
        <p14:creationId xmlns:p14="http://schemas.microsoft.com/office/powerpoint/2010/main" val="120889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1990 </a:t>
            </a:r>
            <a:endParaRPr lang="es-ES_tradnl" dirty="0"/>
          </a:p>
        </p:txBody>
      </p:sp>
      <p:sp>
        <p:nvSpPr>
          <p:cNvPr id="3" name="Marcador de contenido 2"/>
          <p:cNvSpPr>
            <a:spLocks noGrp="1"/>
          </p:cNvSpPr>
          <p:nvPr>
            <p:ph idx="1"/>
          </p:nvPr>
        </p:nvSpPr>
        <p:spPr>
          <a:xfrm>
            <a:off x="2231136" y="3240741"/>
            <a:ext cx="7729728" cy="1344706"/>
          </a:xfrm>
        </p:spPr>
        <p:txBody>
          <a:bodyPr>
            <a:normAutofit/>
          </a:bodyPr>
          <a:lstStyle/>
          <a:p>
            <a:r>
              <a:rPr lang="es-ES_tradnl" sz="3200" dirty="0" smtClean="0"/>
              <a:t>Internet ya contaba con 100,000 servidores </a:t>
            </a:r>
            <a:endParaRPr lang="es-ES_tradnl" sz="3200" dirty="0"/>
          </a:p>
        </p:txBody>
      </p:sp>
    </p:spTree>
    <p:extLst>
      <p:ext uri="{BB962C8B-B14F-4D97-AF65-F5344CB8AC3E}">
        <p14:creationId xmlns:p14="http://schemas.microsoft.com/office/powerpoint/2010/main" val="84407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Tim </a:t>
            </a:r>
            <a:r>
              <a:rPr lang="es-ES_tradnl" dirty="0" err="1"/>
              <a:t>Berners</a:t>
            </a:r>
            <a:r>
              <a:rPr lang="es-ES_tradnl" dirty="0"/>
              <a:t> Lee</a:t>
            </a:r>
          </a:p>
        </p:txBody>
      </p:sp>
      <p:sp>
        <p:nvSpPr>
          <p:cNvPr id="3" name="Marcador de contenido 2"/>
          <p:cNvSpPr>
            <a:spLocks noGrp="1"/>
          </p:cNvSpPr>
          <p:nvPr>
            <p:ph idx="1"/>
          </p:nvPr>
        </p:nvSpPr>
        <p:spPr>
          <a:xfrm>
            <a:off x="2231136" y="3482788"/>
            <a:ext cx="7729728" cy="3205162"/>
          </a:xfrm>
        </p:spPr>
        <p:txBody>
          <a:bodyPr>
            <a:normAutofit/>
          </a:bodyPr>
          <a:lstStyle/>
          <a:p>
            <a:r>
              <a:rPr lang="es-ES_tradnl" sz="3200" dirty="0" smtClean="0"/>
              <a:t>Crea el sistema de de </a:t>
            </a:r>
            <a:r>
              <a:rPr lang="es-ES_tradnl" sz="3200" dirty="0" err="1" smtClean="0"/>
              <a:t>World</a:t>
            </a:r>
            <a:r>
              <a:rPr lang="es-ES_tradnl" sz="3200" dirty="0" smtClean="0"/>
              <a:t> Wide Web (www)</a:t>
            </a:r>
            <a:endParaRPr lang="es-ES_tradnl" sz="3200" dirty="0"/>
          </a:p>
        </p:txBody>
      </p:sp>
    </p:spTree>
    <p:extLst>
      <p:ext uri="{BB962C8B-B14F-4D97-AF65-F5344CB8AC3E}">
        <p14:creationId xmlns:p14="http://schemas.microsoft.com/office/powerpoint/2010/main" val="45519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WWW</a:t>
            </a:r>
            <a:endParaRPr lang="es-ES_tradnl" dirty="0"/>
          </a:p>
        </p:txBody>
      </p:sp>
      <p:sp>
        <p:nvSpPr>
          <p:cNvPr id="3" name="Marcador de contenido 2"/>
          <p:cNvSpPr>
            <a:spLocks noGrp="1"/>
          </p:cNvSpPr>
          <p:nvPr>
            <p:ph idx="1"/>
          </p:nvPr>
        </p:nvSpPr>
        <p:spPr/>
        <p:txBody>
          <a:bodyPr>
            <a:normAutofit/>
          </a:bodyPr>
          <a:lstStyle/>
          <a:p>
            <a:r>
              <a:rPr lang="es-ES_tradnl" sz="2400" dirty="0" smtClean="0"/>
              <a:t>Permitía </a:t>
            </a:r>
            <a:r>
              <a:rPr lang="es-ES_tradnl" sz="2400" b="1" dirty="0"/>
              <a:t>vincular información en forma lógica </a:t>
            </a:r>
            <a:r>
              <a:rPr lang="es-ES_tradnl" sz="2400" dirty="0"/>
              <a:t>y </a:t>
            </a:r>
            <a:r>
              <a:rPr lang="es-ES_tradnl" sz="2400" dirty="0" smtClean="0"/>
              <a:t>a través </a:t>
            </a:r>
            <a:r>
              <a:rPr lang="es-ES_tradnl" sz="2400" dirty="0"/>
              <a:t>de las redes. El contenido se programaba en un lenguaje de hipertexto con "</a:t>
            </a:r>
            <a:r>
              <a:rPr lang="es-ES_tradnl" sz="2400" b="1" dirty="0" err="1"/>
              <a:t>etíquetas</a:t>
            </a:r>
            <a:r>
              <a:rPr lang="es-ES_tradnl" sz="2400" dirty="0"/>
              <a:t>" que asignaban una función a cada parte del contenido. Luego, un programa de computación, un </a:t>
            </a:r>
            <a:r>
              <a:rPr lang="es-ES_tradnl" sz="2400" b="1" dirty="0"/>
              <a:t>intérprete</a:t>
            </a:r>
            <a:r>
              <a:rPr lang="es-ES_tradnl" sz="2400" dirty="0"/>
              <a:t>, eran capaz de leer esas etiquetas para </a:t>
            </a:r>
            <a:r>
              <a:rPr lang="es-ES_tradnl" sz="2400" dirty="0" smtClean="0"/>
              <a:t>desplegar </a:t>
            </a:r>
            <a:r>
              <a:rPr lang="es-ES_tradnl" sz="2400" dirty="0"/>
              <a:t>la información. Ese interprete sería conocido como "</a:t>
            </a:r>
            <a:r>
              <a:rPr lang="es-ES_tradnl" sz="2400" b="1" dirty="0"/>
              <a:t>navegador</a:t>
            </a:r>
            <a:r>
              <a:rPr lang="es-ES_tradnl" sz="2400" dirty="0"/>
              <a:t>" o "browser".</a:t>
            </a:r>
          </a:p>
        </p:txBody>
      </p:sp>
    </p:spTree>
    <p:extLst>
      <p:ext uri="{BB962C8B-B14F-4D97-AF65-F5344CB8AC3E}">
        <p14:creationId xmlns:p14="http://schemas.microsoft.com/office/powerpoint/2010/main" val="1494281945"/>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44</TotalTime>
  <Words>364</Words>
  <Application>Microsoft Macintosh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Gill Sans MT</vt:lpstr>
      <vt:lpstr>Arial</vt:lpstr>
      <vt:lpstr>Paquete</vt:lpstr>
      <vt:lpstr>Historia del Internet</vt:lpstr>
      <vt:lpstr>1962</vt:lpstr>
      <vt:lpstr>1965</vt:lpstr>
      <vt:lpstr>1969</vt:lpstr>
      <vt:lpstr>ARPANET</vt:lpstr>
      <vt:lpstr>NSFNET</vt:lpstr>
      <vt:lpstr>1990 </vt:lpstr>
      <vt:lpstr>Tim Berners Lee</vt:lpstr>
      <vt:lpstr>WWW</vt:lpstr>
      <vt:lpstr>Internet</vt:lpstr>
      <vt:lpstr>Internet hoy </vt:lpstr>
      <vt:lpstr>Internet en México </vt:lpstr>
      <vt:lpstr>Necesidad</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del Internet</dc:title>
  <dc:creator>Usuario de Microsoft Office</dc:creator>
  <cp:lastModifiedBy>Usuario de Microsoft Office</cp:lastModifiedBy>
  <cp:revision>6</cp:revision>
  <dcterms:created xsi:type="dcterms:W3CDTF">2017-01-09T05:06:28Z</dcterms:created>
  <dcterms:modified xsi:type="dcterms:W3CDTF">2017-01-09T06:20:15Z</dcterms:modified>
</cp:coreProperties>
</file>