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31"/>
  </p:notesMasterIdLst>
  <p:sldIdLst>
    <p:sldId id="256" r:id="rId2"/>
    <p:sldId id="257" r:id="rId3"/>
    <p:sldId id="280" r:id="rId4"/>
    <p:sldId id="283" r:id="rId5"/>
    <p:sldId id="299" r:id="rId6"/>
    <p:sldId id="286" r:id="rId7"/>
    <p:sldId id="301" r:id="rId8"/>
    <p:sldId id="276" r:id="rId9"/>
    <p:sldId id="302" r:id="rId10"/>
    <p:sldId id="303" r:id="rId11"/>
    <p:sldId id="293" r:id="rId12"/>
    <p:sldId id="269" r:id="rId13"/>
    <p:sldId id="284" r:id="rId14"/>
    <p:sldId id="294" r:id="rId15"/>
    <p:sldId id="295" r:id="rId16"/>
    <p:sldId id="296" r:id="rId17"/>
    <p:sldId id="304" r:id="rId18"/>
    <p:sldId id="290" r:id="rId19"/>
    <p:sldId id="282" r:id="rId20"/>
    <p:sldId id="298" r:id="rId21"/>
    <p:sldId id="306" r:id="rId22"/>
    <p:sldId id="307" r:id="rId23"/>
    <p:sldId id="309" r:id="rId24"/>
    <p:sldId id="308" r:id="rId25"/>
    <p:sldId id="305" r:id="rId26"/>
    <p:sldId id="266" r:id="rId27"/>
    <p:sldId id="285" r:id="rId28"/>
    <p:sldId id="279" r:id="rId29"/>
    <p:sldId id="277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ndardabschnitt" id="{F73A08E3-8E34-5242-B20B-BBDDD83CED2E}">
          <p14:sldIdLst>
            <p14:sldId id="256"/>
            <p14:sldId id="257"/>
            <p14:sldId id="280"/>
            <p14:sldId id="283"/>
            <p14:sldId id="299"/>
            <p14:sldId id="286"/>
            <p14:sldId id="301"/>
            <p14:sldId id="276"/>
            <p14:sldId id="302"/>
            <p14:sldId id="303"/>
            <p14:sldId id="293"/>
            <p14:sldId id="269"/>
            <p14:sldId id="284"/>
            <p14:sldId id="294"/>
            <p14:sldId id="295"/>
            <p14:sldId id="296"/>
            <p14:sldId id="304"/>
            <p14:sldId id="290"/>
            <p14:sldId id="282"/>
            <p14:sldId id="298"/>
            <p14:sldId id="306"/>
            <p14:sldId id="307"/>
            <p14:sldId id="309"/>
            <p14:sldId id="308"/>
            <p14:sldId id="305"/>
            <p14:sldId id="266"/>
            <p14:sldId id="285"/>
            <p14:sldId id="279"/>
            <p14:sldId id="277"/>
          </p14:sldIdLst>
        </p14:section>
        <p14:section name="Boilerplate" id="{3D08E808-3061-1E4A-9099-AF62C573241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BBD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CE10FB-3735-45FF-8A15-6F9587BCA0E9}">
  <a:tblStyle styleId="{70CE10FB-3735-45FF-8A15-6F9587BCA0E9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02"/>
    <p:restoredTop sz="91520" autoAdjust="0"/>
  </p:normalViewPr>
  <p:slideViewPr>
    <p:cSldViewPr snapToGrid="0">
      <p:cViewPr varScale="1">
        <p:scale>
          <a:sx n="144" d="100"/>
          <a:sy n="144" d="100"/>
        </p:scale>
        <p:origin x="4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Shape 1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/>
              <a:t>Just</a:t>
            </a:r>
            <a:r>
              <a:rPr lang="de-DE" baseline="0"/>
              <a:t> </a:t>
            </a:r>
            <a:r>
              <a:rPr lang="de-DE" baseline="0" err="1"/>
              <a:t>short</a:t>
            </a:r>
            <a:r>
              <a:rPr lang="de-DE" baseline="0"/>
              <a:t> </a:t>
            </a:r>
            <a:r>
              <a:rPr lang="de-DE" baseline="0" err="1"/>
              <a:t>intro</a:t>
            </a:r>
            <a:r>
              <a:rPr lang="de-DE" baseline="0"/>
              <a:t>! </a:t>
            </a:r>
            <a:r>
              <a:rPr lang="de-DE" baseline="0" err="1"/>
              <a:t>Nothing</a:t>
            </a:r>
            <a:r>
              <a:rPr lang="de-DE" baseline="0"/>
              <a:t> </a:t>
            </a:r>
            <a:r>
              <a:rPr lang="de-DE" baseline="0" err="1"/>
              <a:t>ellse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Shape 16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Shape 16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877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Shape 1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Shape 1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503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Shape 15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Shape 1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Shape 1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Shape 1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088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Shape 1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Shape 1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849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Shape 1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Shape 1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736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Shape 15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Shape 1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435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Shape 1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Shape 1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0986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Shape 15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Shape 1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530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Shape 1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Shape 1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095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Shape 1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Shape 1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044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Shape 1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Shape 1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2131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Shape 16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Shape 16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0061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Shape 16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Shape 16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6219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Shape 16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Shape 16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4784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Shape 1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Shape 1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2295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Shape 15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Shape 1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Shape 1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Shape 1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94313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Shape 16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Shape 16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Shape 16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Shape 16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Shape 1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Shape 1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err="1"/>
              <a:t>What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expect</a:t>
            </a:r>
            <a:r>
              <a:rPr lang="de-DE" baseline="0" dirty="0"/>
              <a:t>?</a:t>
            </a:r>
          </a:p>
          <a:p>
            <a:pPr lvl="0">
              <a:spcBef>
                <a:spcPts val="0"/>
              </a:spcBef>
              <a:buNone/>
            </a:pPr>
            <a:r>
              <a:rPr lang="de-DE" baseline="0" dirty="0"/>
              <a:t>Intermediate Level </a:t>
            </a:r>
            <a:r>
              <a:rPr lang="de-DE" baseline="0" dirty="0" err="1"/>
              <a:t>Coding</a:t>
            </a:r>
            <a:r>
              <a:rPr lang="de-DE" baseline="0" dirty="0"/>
              <a:t> </a:t>
            </a:r>
            <a:r>
              <a:rPr lang="de-DE" baseline="0" dirty="0" err="1"/>
              <a:t>Sklills</a:t>
            </a:r>
            <a:r>
              <a:rPr lang="de-DE" baseline="0" dirty="0"/>
              <a:t>, Apex </a:t>
            </a:r>
            <a:r>
              <a:rPr lang="de-DE" baseline="0" dirty="0" err="1"/>
              <a:t>Devs</a:t>
            </a:r>
            <a:endParaRPr lang="de-DE" baseline="0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9194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Shape 1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Shape 1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3279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Shape 15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Shape 1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657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Shape 1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Shape 1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76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Shape 16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Shape 16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0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Shape 16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Shape 16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Shape 16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Shape 16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395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grpSp>
        <p:nvGrpSpPr>
          <p:cNvPr id="10" name="Shape 10"/>
          <p:cNvGrpSpPr/>
          <p:nvPr/>
        </p:nvGrpSpPr>
        <p:grpSpPr>
          <a:xfrm rot="10800000" flipH="1">
            <a:off x="3692751" y="38248"/>
            <a:ext cx="1758132" cy="1523096"/>
            <a:chOff x="4088875" y="1431100"/>
            <a:chExt cx="3293000" cy="2852775"/>
          </a:xfrm>
        </p:grpSpPr>
        <p:sp>
          <p:nvSpPr>
            <p:cNvPr id="11" name="Shape 11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 rot="10800000" flipH="1">
            <a:off x="3602723" y="1360109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63" name="Shape 6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" name="Shape 66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67" name="Shape 6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76" name="Shape 7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7" name="Shape 166"/>
          <p:cNvSpPr/>
          <p:nvPr userDrawn="1"/>
        </p:nvSpPr>
        <p:spPr>
          <a:xfrm rot="10800000" flipH="1">
            <a:off x="5395965" y="343207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79" name="Picture 17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18135" y="99684"/>
            <a:ext cx="692410" cy="4572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517" name="Shape 517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518" name="Shape 518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48" name="Shape 648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9" name="Shape 649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0" name="Shape 650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1" name="Shape 651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56" name="Shape 656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657" name="Shape 65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9" name="Shape 669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670" name="Shape 67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8" name="Shape 678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679" name="Shape 67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71" name="Picture 17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278" y="1236783"/>
            <a:ext cx="511708" cy="3378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Shape 1265"/>
          <p:cNvGrpSpPr/>
          <p:nvPr/>
        </p:nvGrpSpPr>
        <p:grpSpPr>
          <a:xfrm rot="10800000" flipH="1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1266" name="Shape 1266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13" name="Shape 1313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4" name="Shape 1314"/>
          <p:cNvSpPr/>
          <p:nvPr/>
        </p:nvSpPr>
        <p:spPr>
          <a:xfrm rot="10800000" flipH="1">
            <a:off x="503115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5" name="Shape 1315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6" name="Shape 1316"/>
          <p:cNvSpPr/>
          <p:nvPr/>
        </p:nvSpPr>
        <p:spPr>
          <a:xfrm rot="10800000" flipH="1">
            <a:off x="247753" y="49692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2" name="Picture 14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3992" y="954246"/>
            <a:ext cx="511708" cy="33789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 dirty="0"/>
          </a:p>
        </p:txBody>
      </p:sp>
      <p:sp>
        <p:nvSpPr>
          <p:cNvPr id="4" name="Rectangle 3"/>
          <p:cNvSpPr/>
          <p:nvPr userDrawn="1"/>
        </p:nvSpPr>
        <p:spPr>
          <a:xfrm>
            <a:off x="92803" y="4695225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#</a:t>
            </a:r>
            <a:r>
              <a:rPr lang="en-US" err="1">
                <a:solidFill>
                  <a:schemeClr val="bg1"/>
                </a:solidFill>
              </a:rPr>
              <a:t>tahoedreamin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48478" y="3719552"/>
            <a:ext cx="1617116" cy="1345005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de-DE" sz="3600" dirty="0"/>
              <a:t>Making </a:t>
            </a:r>
            <a:r>
              <a:rPr lang="de-DE" sz="3600" dirty="0" err="1"/>
              <a:t>Friends</a:t>
            </a:r>
            <a:r>
              <a:rPr lang="de-DE" sz="3600"/>
              <a:t> </a:t>
            </a:r>
            <a:r>
              <a:rPr lang="de-DE" sz="3600" err="1"/>
              <a:t>With</a:t>
            </a:r>
            <a:br>
              <a:rPr lang="de-DE"/>
            </a:br>
            <a:r>
              <a:rPr lang="de-DE" b="1"/>
              <a:t>The </a:t>
            </a:r>
            <a:r>
              <a:rPr lang="de-DE" b="1" err="1"/>
              <a:t>Platform</a:t>
            </a:r>
            <a:r>
              <a:rPr lang="de-DE" b="1"/>
              <a:t> Cache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Shape 1628"/>
          <p:cNvSpPr/>
          <p:nvPr/>
        </p:nvSpPr>
        <p:spPr>
          <a:xfrm>
            <a:off x="3619500" y="358924"/>
            <a:ext cx="4927316" cy="3835971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9" name="Shape 1629"/>
          <p:cNvSpPr/>
          <p:nvPr/>
        </p:nvSpPr>
        <p:spPr>
          <a:xfrm>
            <a:off x="3825689" y="562629"/>
            <a:ext cx="4514999" cy="288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grpSp>
        <p:nvGrpSpPr>
          <p:cNvPr id="1631" name="Shape 1631"/>
          <p:cNvGrpSpPr/>
          <p:nvPr/>
        </p:nvGrpSpPr>
        <p:grpSpPr>
          <a:xfrm>
            <a:off x="707161" y="503826"/>
            <a:ext cx="318996" cy="307210"/>
            <a:chOff x="2583325" y="2972875"/>
            <a:chExt cx="462850" cy="445750"/>
          </a:xfrm>
        </p:grpSpPr>
        <p:sp>
          <p:nvSpPr>
            <p:cNvPr id="1632" name="Shape 1632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" name="Shape 1630"/>
          <p:cNvSpPr txBox="1">
            <a:spLocks/>
          </p:cNvSpPr>
          <p:nvPr/>
        </p:nvSpPr>
        <p:spPr>
          <a:xfrm>
            <a:off x="457200" y="1476375"/>
            <a:ext cx="2838299" cy="271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spcBef>
                <a:spcPts val="0"/>
              </a:spcBef>
              <a:buFont typeface="Muli"/>
              <a:buNone/>
            </a:pPr>
            <a:r>
              <a:rPr lang="de-DE" b="1">
                <a:solidFill>
                  <a:srgbClr val="19BBD5"/>
                </a:solidFill>
              </a:rPr>
              <a:t>Developer </a:t>
            </a:r>
            <a:r>
              <a:rPr lang="de-DE" b="1" err="1">
                <a:solidFill>
                  <a:srgbClr val="19BBD5"/>
                </a:solidFill>
              </a:rPr>
              <a:t>Workbench</a:t>
            </a:r>
            <a:endParaRPr lang="de-DE" b="1">
              <a:solidFill>
                <a:srgbClr val="19BBD5"/>
              </a:solidFill>
            </a:endParaRPr>
          </a:p>
          <a:p>
            <a:pPr>
              <a:spcBef>
                <a:spcPts val="0"/>
              </a:spcBef>
              <a:buFont typeface="Muli"/>
              <a:buNone/>
            </a:pPr>
            <a:r>
              <a:rPr lang="de-DE" sz="1800" err="1"/>
              <a:t>Retrieve</a:t>
            </a:r>
            <a:r>
              <a:rPr lang="de-DE" sz="1800"/>
              <a:t> </a:t>
            </a:r>
            <a:r>
              <a:rPr lang="de-DE" sz="1800" err="1"/>
              <a:t>your</a:t>
            </a:r>
            <a:r>
              <a:rPr lang="de-DE" sz="1800"/>
              <a:t> </a:t>
            </a:r>
            <a:r>
              <a:rPr lang="de-DE" sz="1800" err="1"/>
              <a:t>first</a:t>
            </a:r>
            <a:r>
              <a:rPr lang="de-DE" sz="1800"/>
              <a:t> </a:t>
            </a:r>
            <a:r>
              <a:rPr lang="de-DE" sz="1800" err="1"/>
              <a:t>value</a:t>
            </a:r>
            <a:endParaRPr lang="en" sz="180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8" b="8400"/>
          <a:stretch/>
        </p:blipFill>
        <p:spPr>
          <a:xfrm>
            <a:off x="3825689" y="562630"/>
            <a:ext cx="4514999" cy="288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71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Shape 1432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64969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/>
              <a:t>First </a:t>
            </a:r>
            <a:r>
              <a:rPr lang="de-DE" err="1"/>
              <a:t>Impressions</a:t>
            </a:r>
            <a:endParaRPr lang="en"/>
          </a:p>
        </p:txBody>
      </p:sp>
      <p:sp>
        <p:nvSpPr>
          <p:cNvPr id="1433" name="Shape 1433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5474216" cy="23357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It works really smooth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It‘s like interacting with a map of Objects by calling put() and get() methods on it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... and it‘s super fast (compared to using SOQL to build maps)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19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Shape 1549"/>
          <p:cNvSpPr txBox="1">
            <a:spLocks noGrp="1"/>
          </p:cNvSpPr>
          <p:nvPr>
            <p:ph type="ctrTitle" idx="4294967295"/>
          </p:nvPr>
        </p:nvSpPr>
        <p:spPr>
          <a:xfrm>
            <a:off x="685800" y="571799"/>
            <a:ext cx="7772400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DE" sz="48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155ms</a:t>
            </a:r>
            <a:endParaRPr lang="en" sz="4800" b="1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50" name="Shape 1550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DE"/>
              <a:t>Average Time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fetch</a:t>
            </a:r>
            <a:r>
              <a:rPr lang="de-DE"/>
              <a:t> 9500 </a:t>
            </a:r>
            <a:r>
              <a:rPr lang="de-DE" err="1"/>
              <a:t>records</a:t>
            </a:r>
            <a:r>
              <a:rPr lang="de-DE"/>
              <a:t> </a:t>
            </a:r>
            <a:r>
              <a:rPr lang="de-DE" err="1"/>
              <a:t>as</a:t>
            </a:r>
            <a:r>
              <a:rPr lang="de-DE"/>
              <a:t> a </a:t>
            </a:r>
            <a:r>
              <a:rPr lang="de-DE" err="1"/>
              <a:t>Map</a:t>
            </a:r>
            <a:r>
              <a:rPr lang="de-DE"/>
              <a:t>&lt;</a:t>
            </a:r>
            <a:r>
              <a:rPr lang="de-DE" err="1"/>
              <a:t>Id</a:t>
            </a:r>
            <a:r>
              <a:rPr lang="de-DE"/>
              <a:t>, Product2&gt; </a:t>
            </a:r>
            <a:r>
              <a:rPr lang="de-DE" err="1"/>
              <a:t>through</a:t>
            </a:r>
            <a:r>
              <a:rPr lang="de-DE"/>
              <a:t> SOQL</a:t>
            </a:r>
            <a:endParaRPr lang="en"/>
          </a:p>
        </p:txBody>
      </p:sp>
      <p:sp>
        <p:nvSpPr>
          <p:cNvPr id="1551" name="Shape 1551"/>
          <p:cNvSpPr txBox="1">
            <a:spLocks noGrp="1"/>
          </p:cNvSpPr>
          <p:nvPr>
            <p:ph type="ctrTitle" idx="4294967295"/>
          </p:nvPr>
        </p:nvSpPr>
        <p:spPr>
          <a:xfrm>
            <a:off x="685800" y="3505499"/>
            <a:ext cx="7772400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DE" sz="4800" b="1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28,8x</a:t>
            </a:r>
            <a:endParaRPr lang="en" sz="4800" b="1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52" name="Shape 1552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DE" err="1"/>
              <a:t>Faster</a:t>
            </a:r>
            <a:r>
              <a:rPr lang="de-DE"/>
              <a:t> Access </a:t>
            </a:r>
          </a:p>
          <a:p>
            <a:pPr lvl="0" algn="ctr" rtl="0">
              <a:spcBef>
                <a:spcPts val="0"/>
              </a:spcBef>
              <a:buNone/>
            </a:pPr>
            <a:endParaRPr lang="de-DE"/>
          </a:p>
        </p:txBody>
      </p:sp>
      <p:sp>
        <p:nvSpPr>
          <p:cNvPr id="1553" name="Shape 1553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49"/>
            <a:ext cx="7772400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DE" sz="4800" b="1">
                <a:latin typeface="Muli"/>
                <a:ea typeface="Muli"/>
                <a:cs typeface="Muli"/>
                <a:sym typeface="Muli"/>
              </a:rPr>
              <a:t>5,5ms</a:t>
            </a:r>
            <a:endParaRPr lang="en" sz="48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54" name="Shape 1554"/>
          <p:cNvSpPr txBox="1">
            <a:spLocks noGrp="1"/>
          </p:cNvSpPr>
          <p:nvPr>
            <p:ph type="subTitle" idx="4294967295"/>
          </p:nvPr>
        </p:nvSpPr>
        <p:spPr>
          <a:xfrm>
            <a:off x="685800" y="264955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DE"/>
              <a:t>Average time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fetch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same </a:t>
            </a:r>
            <a:r>
              <a:rPr lang="de-DE" err="1"/>
              <a:t>map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Product2 </a:t>
            </a:r>
            <a:r>
              <a:rPr lang="de-DE" err="1"/>
              <a:t>sObjects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Org</a:t>
            </a:r>
            <a:r>
              <a:rPr lang="de-DE"/>
              <a:t> </a:t>
            </a:r>
            <a:r>
              <a:rPr lang="de-DE" err="1"/>
              <a:t>cache</a:t>
            </a:r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Shape 1432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64969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/>
              <a:t>Data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cache</a:t>
            </a:r>
            <a:endParaRPr lang="en"/>
          </a:p>
        </p:txBody>
      </p:sp>
      <p:sp>
        <p:nvSpPr>
          <p:cNvPr id="1433" name="Shape 1433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5474216" cy="23357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de-DE"/>
              <a:t>PREPARABLE - REUSABLE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de-DE"/>
              <a:t>Data </a:t>
            </a:r>
            <a:r>
              <a:rPr lang="de-DE" err="1"/>
              <a:t>frequently</a:t>
            </a:r>
            <a:r>
              <a:rPr lang="de-DE"/>
              <a:t> </a:t>
            </a:r>
            <a:r>
              <a:rPr lang="de-DE" err="1"/>
              <a:t>needed</a:t>
            </a:r>
            <a:r>
              <a:rPr lang="de-DE"/>
              <a:t> in </a:t>
            </a:r>
            <a:r>
              <a:rPr lang="de-DE" err="1"/>
              <a:t>operations</a:t>
            </a:r>
            <a:endParaRPr lang="de-DE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de-DE" err="1"/>
              <a:t>Static</a:t>
            </a:r>
            <a:r>
              <a:rPr lang="de-DE"/>
              <a:t> </a:t>
            </a:r>
            <a:r>
              <a:rPr lang="de-DE" err="1"/>
              <a:t>data</a:t>
            </a:r>
            <a:endParaRPr lang="de-DE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de-DE"/>
              <a:t>Expensive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get</a:t>
            </a:r>
            <a:r>
              <a:rPr lang="de-DE"/>
              <a:t> (in </a:t>
            </a:r>
            <a:r>
              <a:rPr lang="de-DE" err="1"/>
              <a:t>terms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system</a:t>
            </a:r>
            <a:r>
              <a:rPr lang="de-DE"/>
              <a:t> </a:t>
            </a:r>
            <a:r>
              <a:rPr lang="de-DE" err="1"/>
              <a:t>limits</a:t>
            </a:r>
            <a:r>
              <a:rPr lang="de-DE"/>
              <a:t>)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de-DE" err="1"/>
              <a:t>Taxonomies</a:t>
            </a:r>
            <a:r>
              <a:rPr lang="de-DE"/>
              <a:t>, </a:t>
            </a:r>
            <a:r>
              <a:rPr lang="de-DE" err="1"/>
              <a:t>Schedules</a:t>
            </a:r>
            <a:r>
              <a:rPr lang="de-DE"/>
              <a:t>, </a:t>
            </a:r>
            <a:r>
              <a:rPr lang="de-DE" err="1"/>
              <a:t>Mappings</a:t>
            </a:r>
            <a:r>
              <a:rPr lang="de-DE"/>
              <a:t>, </a:t>
            </a:r>
            <a:r>
              <a:rPr lang="de-DE" err="1"/>
              <a:t>Conversion</a:t>
            </a:r>
            <a:r>
              <a:rPr lang="de-DE"/>
              <a:t> Rates, etc.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de-DE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02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Shape 1432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64969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/>
              <a:t>Nice! Easy! Fast!</a:t>
            </a:r>
            <a:br>
              <a:rPr lang="de-DE"/>
            </a:br>
            <a:r>
              <a:rPr lang="de-DE" err="1"/>
              <a:t>Where‘s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catch?</a:t>
            </a:r>
            <a:endParaRPr lang="en"/>
          </a:p>
        </p:txBody>
      </p:sp>
      <p:sp>
        <p:nvSpPr>
          <p:cNvPr id="1433" name="Shape 1433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5474216" cy="23357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de-DE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de-DE" err="1"/>
              <a:t>It‘s</a:t>
            </a:r>
            <a:r>
              <a:rPr lang="de-DE"/>
              <a:t> still a </a:t>
            </a:r>
            <a:r>
              <a:rPr lang="de-DE" err="1"/>
              <a:t>cache</a:t>
            </a:r>
            <a:r>
              <a:rPr lang="de-DE"/>
              <a:t>, not a </a:t>
            </a:r>
            <a:r>
              <a:rPr lang="de-DE" err="1"/>
              <a:t>database</a:t>
            </a:r>
            <a:r>
              <a:rPr lang="de-DE"/>
              <a:t>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short</a:t>
            </a:r>
            <a:r>
              <a:rPr lang="de-DE"/>
              <a:t> </a:t>
            </a:r>
            <a:r>
              <a:rPr lang="de-DE" err="1"/>
              <a:t>lived</a:t>
            </a:r>
            <a:endParaRPr lang="de-DE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de-DE" err="1"/>
              <a:t>Understand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key</a:t>
            </a:r>
            <a:r>
              <a:rPr lang="de-DE"/>
              <a:t> </a:t>
            </a:r>
            <a:r>
              <a:rPr lang="de-DE" err="1"/>
              <a:t>concepts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platform</a:t>
            </a:r>
            <a:r>
              <a:rPr lang="de-DE"/>
              <a:t> </a:t>
            </a:r>
            <a:r>
              <a:rPr lang="de-DE" err="1"/>
              <a:t>cache</a:t>
            </a:r>
            <a:r>
              <a:rPr lang="de-DE"/>
              <a:t> </a:t>
            </a:r>
            <a:br>
              <a:rPr lang="de-DE"/>
            </a:br>
            <a:r>
              <a:rPr lang="de-DE"/>
              <a:t>(in </a:t>
            </a:r>
            <a:r>
              <a:rPr lang="de-DE" err="1"/>
              <a:t>particular</a:t>
            </a:r>
            <a:r>
              <a:rPr lang="de-DE"/>
              <a:t> TTL, LRU)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de-DE" err="1"/>
              <a:t>Expect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cache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fail</a:t>
            </a:r>
            <a:r>
              <a:rPr lang="de-DE"/>
              <a:t> </a:t>
            </a:r>
            <a:r>
              <a:rPr lang="de-DE" err="1"/>
              <a:t>you</a:t>
            </a:r>
            <a:r>
              <a:rPr lang="de-D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919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Shape 1432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64969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err="1"/>
              <a:t>Build</a:t>
            </a:r>
            <a:r>
              <a:rPr lang="de-DE"/>
              <a:t>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Strategies</a:t>
            </a:r>
            <a:endParaRPr lang="en"/>
          </a:p>
        </p:txBody>
      </p:sp>
      <p:sp>
        <p:nvSpPr>
          <p:cNvPr id="1433" name="Shape 1433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5474216" cy="23357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de-DE"/>
          </a:p>
          <a:p>
            <a:pPr marL="457200" lvl="0" indent="-228600">
              <a:lnSpc>
                <a:spcPct val="150000"/>
              </a:lnSpc>
            </a:pPr>
            <a:r>
              <a:rPr lang="de-DE"/>
              <a:t>The Cache will </a:t>
            </a:r>
            <a:r>
              <a:rPr lang="de-DE" err="1"/>
              <a:t>go</a:t>
            </a:r>
            <a:r>
              <a:rPr lang="de-DE"/>
              <a:t> </a:t>
            </a:r>
            <a:r>
              <a:rPr lang="de-DE" err="1"/>
              <a:t>away</a:t>
            </a:r>
            <a:r>
              <a:rPr lang="de-DE"/>
              <a:t>... </a:t>
            </a:r>
            <a:br>
              <a:rPr lang="de-DE"/>
            </a:br>
            <a:r>
              <a:rPr lang="de-DE" err="1">
                <a:solidFill>
                  <a:srgbClr val="19BBD5"/>
                </a:solidFill>
              </a:rPr>
              <a:t>Have</a:t>
            </a:r>
            <a:r>
              <a:rPr lang="de-DE">
                <a:solidFill>
                  <a:srgbClr val="19BBD5"/>
                </a:solidFill>
              </a:rPr>
              <a:t> a </a:t>
            </a:r>
            <a:r>
              <a:rPr lang="de-DE" err="1">
                <a:solidFill>
                  <a:srgbClr val="19BBD5"/>
                </a:solidFill>
              </a:rPr>
              <a:t>rebuild</a:t>
            </a:r>
            <a:r>
              <a:rPr lang="de-DE">
                <a:solidFill>
                  <a:srgbClr val="19BBD5"/>
                </a:solidFill>
              </a:rPr>
              <a:t> </a:t>
            </a:r>
            <a:r>
              <a:rPr lang="de-DE" err="1">
                <a:solidFill>
                  <a:srgbClr val="19BBD5"/>
                </a:solidFill>
              </a:rPr>
              <a:t>strategy</a:t>
            </a:r>
            <a:endParaRPr lang="de-DE">
              <a:solidFill>
                <a:srgbClr val="19BBD5"/>
              </a:solidFill>
            </a:endParaRP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de-DE" err="1"/>
              <a:t>Cached</a:t>
            </a:r>
            <a:r>
              <a:rPr lang="de-DE"/>
              <a:t> </a:t>
            </a:r>
            <a:r>
              <a:rPr lang="de-DE" err="1"/>
              <a:t>items</a:t>
            </a:r>
            <a:r>
              <a:rPr lang="de-DE"/>
              <a:t> will </a:t>
            </a:r>
            <a:r>
              <a:rPr lang="de-DE" err="1"/>
              <a:t>be</a:t>
            </a:r>
            <a:r>
              <a:rPr lang="de-DE"/>
              <a:t> </a:t>
            </a:r>
            <a:r>
              <a:rPr lang="de-DE" err="1"/>
              <a:t>pushed</a:t>
            </a:r>
            <a:r>
              <a:rPr lang="de-DE"/>
              <a:t> out</a:t>
            </a:r>
            <a:br>
              <a:rPr lang="de-DE"/>
            </a:br>
            <a:r>
              <a:rPr lang="de-DE" err="1">
                <a:solidFill>
                  <a:srgbClr val="19BBD5"/>
                </a:solidFill>
              </a:rPr>
              <a:t>Have</a:t>
            </a:r>
            <a:r>
              <a:rPr lang="de-DE">
                <a:solidFill>
                  <a:srgbClr val="19BBD5"/>
                </a:solidFill>
              </a:rPr>
              <a:t> a </a:t>
            </a:r>
            <a:r>
              <a:rPr lang="de-DE" err="1">
                <a:solidFill>
                  <a:srgbClr val="19BBD5"/>
                </a:solidFill>
              </a:rPr>
              <a:t>fallback</a:t>
            </a:r>
            <a:r>
              <a:rPr lang="de-DE">
                <a:solidFill>
                  <a:srgbClr val="19BBD5"/>
                </a:solidFill>
              </a:rPr>
              <a:t> </a:t>
            </a:r>
            <a:r>
              <a:rPr lang="de-DE" err="1">
                <a:solidFill>
                  <a:srgbClr val="19BBD5"/>
                </a:solidFill>
              </a:rPr>
              <a:t>strategy</a:t>
            </a:r>
            <a:endParaRPr lang="de-DE">
              <a:solidFill>
                <a:srgbClr val="19BBD5"/>
              </a:solidFill>
            </a:endParaRP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de-DE" err="1"/>
              <a:t>Cached</a:t>
            </a:r>
            <a:r>
              <a:rPr lang="de-DE"/>
              <a:t> </a:t>
            </a:r>
            <a:r>
              <a:rPr lang="de-DE" err="1"/>
              <a:t>items</a:t>
            </a:r>
            <a:r>
              <a:rPr lang="de-DE"/>
              <a:t> must </a:t>
            </a:r>
            <a:r>
              <a:rPr lang="de-DE" err="1"/>
              <a:t>adhere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100kB </a:t>
            </a:r>
            <a:r>
              <a:rPr lang="de-DE" err="1"/>
              <a:t>size</a:t>
            </a:r>
            <a:r>
              <a:rPr lang="de-DE"/>
              <a:t> </a:t>
            </a:r>
            <a:r>
              <a:rPr lang="de-DE" err="1"/>
              <a:t>limits</a:t>
            </a:r>
            <a:br>
              <a:rPr lang="de-DE"/>
            </a:br>
            <a:r>
              <a:rPr lang="de-DE" err="1">
                <a:solidFill>
                  <a:srgbClr val="19BBD5"/>
                </a:solidFill>
              </a:rPr>
              <a:t>Know</a:t>
            </a:r>
            <a:r>
              <a:rPr lang="de-DE">
                <a:solidFill>
                  <a:srgbClr val="19BBD5"/>
                </a:solidFill>
              </a:rPr>
              <a:t> </a:t>
            </a:r>
            <a:r>
              <a:rPr lang="de-DE" err="1">
                <a:solidFill>
                  <a:srgbClr val="19BBD5"/>
                </a:solidFill>
              </a:rPr>
              <a:t>what</a:t>
            </a:r>
            <a:r>
              <a:rPr lang="de-DE">
                <a:solidFill>
                  <a:srgbClr val="19BBD5"/>
                </a:solidFill>
              </a:rPr>
              <a:t> </a:t>
            </a:r>
            <a:r>
              <a:rPr lang="de-DE" err="1">
                <a:solidFill>
                  <a:srgbClr val="19BBD5"/>
                </a:solidFill>
              </a:rPr>
              <a:t>to</a:t>
            </a:r>
            <a:r>
              <a:rPr lang="de-DE">
                <a:solidFill>
                  <a:srgbClr val="19BBD5"/>
                </a:solidFill>
              </a:rPr>
              <a:t> </a:t>
            </a:r>
            <a:r>
              <a:rPr lang="de-DE" err="1">
                <a:solidFill>
                  <a:srgbClr val="19BBD5"/>
                </a:solidFill>
              </a:rPr>
              <a:t>cache</a:t>
            </a:r>
            <a:r>
              <a:rPr lang="de-DE">
                <a:solidFill>
                  <a:srgbClr val="19BBD5"/>
                </a:solidFill>
              </a:rPr>
              <a:t> </a:t>
            </a:r>
            <a:r>
              <a:rPr lang="de-DE" err="1">
                <a:solidFill>
                  <a:srgbClr val="19BBD5"/>
                </a:solidFill>
              </a:rPr>
              <a:t>and</a:t>
            </a:r>
            <a:r>
              <a:rPr lang="de-DE">
                <a:solidFill>
                  <a:srgbClr val="19BBD5"/>
                </a:solidFill>
              </a:rPr>
              <a:t> </a:t>
            </a:r>
            <a:r>
              <a:rPr lang="de-DE" err="1">
                <a:solidFill>
                  <a:srgbClr val="19BBD5"/>
                </a:solidFill>
              </a:rPr>
              <a:t>how</a:t>
            </a:r>
            <a:r>
              <a:rPr lang="de-DE">
                <a:solidFill>
                  <a:srgbClr val="19BBD5"/>
                </a:solidFill>
              </a:rPr>
              <a:t> </a:t>
            </a:r>
            <a:r>
              <a:rPr lang="de-DE" err="1">
                <a:solidFill>
                  <a:srgbClr val="19BBD5"/>
                </a:solidFill>
              </a:rPr>
              <a:t>to</a:t>
            </a:r>
            <a:r>
              <a:rPr lang="de-DE">
                <a:solidFill>
                  <a:srgbClr val="19BBD5"/>
                </a:solidFill>
              </a:rPr>
              <a:t> </a:t>
            </a:r>
            <a:r>
              <a:rPr lang="de-DE" err="1">
                <a:solidFill>
                  <a:srgbClr val="19BBD5"/>
                </a:solidFill>
              </a:rPr>
              <a:t>cache</a:t>
            </a:r>
            <a:endParaRPr lang="de-DE">
              <a:solidFill>
                <a:srgbClr val="19BBD5"/>
              </a:solidFill>
            </a:endParaRP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8565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Shape 1530"/>
          <p:cNvSpPr/>
          <p:nvPr/>
        </p:nvSpPr>
        <p:spPr>
          <a:xfrm>
            <a:off x="2997500" y="2137250"/>
            <a:ext cx="2414699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de-DE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ORG: 24 </a:t>
            </a:r>
            <a:r>
              <a:rPr lang="de-DE" b="1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hrs</a:t>
            </a:r>
            <a:endParaRPr lang="de-DE"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algn="ctr">
              <a:spcBef>
                <a:spcPts val="0"/>
              </a:spcBef>
              <a:buNone/>
            </a:pPr>
            <a:endParaRPr lang="de-DE"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de-DE" b="1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DEFAULT TTL</a:t>
            </a:r>
          </a:p>
          <a:p>
            <a:pPr lvl="0" algn="ctr">
              <a:spcBef>
                <a:spcPts val="0"/>
              </a:spcBef>
              <a:buNone/>
            </a:pPr>
            <a:endParaRPr lang="de-DE"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algn="ctr">
              <a:spcBef>
                <a:spcPts val="0"/>
              </a:spcBef>
              <a:buNone/>
            </a:pPr>
            <a:endParaRPr lang="de-DE"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31" name="Shape 1531"/>
          <p:cNvSpPr txBox="1">
            <a:spLocks noGrp="1"/>
          </p:cNvSpPr>
          <p:nvPr>
            <p:ph type="title" idx="4294967295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/>
              <a:t>Time-</a:t>
            </a:r>
            <a:r>
              <a:rPr lang="de-DE" err="1"/>
              <a:t>to</a:t>
            </a:r>
            <a:r>
              <a:rPr lang="de-DE"/>
              <a:t>-Live (TTL)</a:t>
            </a:r>
            <a:endParaRPr lang="en"/>
          </a:p>
        </p:txBody>
      </p:sp>
      <p:sp>
        <p:nvSpPr>
          <p:cNvPr id="1532" name="Shape 1532"/>
          <p:cNvSpPr/>
          <p:nvPr/>
        </p:nvSpPr>
        <p:spPr>
          <a:xfrm>
            <a:off x="975129" y="2137250"/>
            <a:ext cx="2414699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chemeClr val="bg1">
              <a:lumMod val="95000"/>
              <a:alpha val="0"/>
            </a:schemeClr>
          </a:solidFill>
          <a:ln w="9525" cap="flat" cmpd="sng">
            <a:solidFill>
              <a:srgbClr val="19BBD5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de-D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ORG: 5 min</a:t>
            </a:r>
          </a:p>
          <a:p>
            <a:pPr lvl="0" algn="ctr">
              <a:spcBef>
                <a:spcPts val="0"/>
              </a:spcBef>
              <a:buNone/>
            </a:pPr>
            <a:endParaRPr lang="de-D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de-DE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MINIMUM TTL</a:t>
            </a:r>
          </a:p>
          <a:p>
            <a:pPr lvl="0" algn="ctr">
              <a:spcBef>
                <a:spcPts val="0"/>
              </a:spcBef>
              <a:buNone/>
            </a:pPr>
            <a:endParaRPr lang="de-D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de-D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SESSION: 5 min</a:t>
            </a:r>
            <a:endParaRPr lang="en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33" name="Shape 1533"/>
          <p:cNvSpPr/>
          <p:nvPr/>
        </p:nvSpPr>
        <p:spPr>
          <a:xfrm>
            <a:off x="5019871" y="2137250"/>
            <a:ext cx="2414699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de-D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ORG: 48 </a:t>
            </a:r>
            <a:r>
              <a:rPr lang="de-DE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hrs</a:t>
            </a:r>
            <a:endParaRPr lang="de-D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algn="ctr">
              <a:spcBef>
                <a:spcPts val="0"/>
              </a:spcBef>
              <a:buNone/>
            </a:pPr>
            <a:endParaRPr lang="de-D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de-DE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MAXIMUM TTL</a:t>
            </a:r>
          </a:p>
          <a:p>
            <a:pPr lvl="0" algn="ctr">
              <a:spcBef>
                <a:spcPts val="0"/>
              </a:spcBef>
              <a:buNone/>
            </a:pPr>
            <a:endParaRPr lang="de-D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de-D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SESSION: 8 </a:t>
            </a:r>
            <a:r>
              <a:rPr lang="de-DE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hrs</a:t>
            </a:r>
            <a:endParaRPr lang="en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829405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Shape 1432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64969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/>
              <a:t>Cache </a:t>
            </a:r>
            <a:r>
              <a:rPr lang="de-DE" err="1"/>
              <a:t>Rebuild</a:t>
            </a:r>
            <a:r>
              <a:rPr lang="de-DE"/>
              <a:t> </a:t>
            </a:r>
            <a:r>
              <a:rPr lang="de-DE" err="1"/>
              <a:t>and</a:t>
            </a:r>
            <a:r>
              <a:rPr lang="de-DE"/>
              <a:t> </a:t>
            </a:r>
            <a:r>
              <a:rPr lang="de-DE" err="1"/>
              <a:t>Fallback</a:t>
            </a:r>
            <a:endParaRPr lang="en"/>
          </a:p>
        </p:txBody>
      </p:sp>
      <p:sp>
        <p:nvSpPr>
          <p:cNvPr id="1433" name="Shape 1433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5474216" cy="23357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Use a </a:t>
            </a:r>
            <a:r>
              <a:rPr lang="en-US" err="1"/>
              <a:t>CacheManager</a:t>
            </a:r>
            <a:r>
              <a:rPr lang="en-US"/>
              <a:t> class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Schedule a cache rebuild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Trigger a rebuild when the cached objects change on disc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Wrap cache accessors in your own methods to catch misses and possible threads to your data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Use wrapper classes to reduce the overhead of cached </a:t>
            </a:r>
            <a:r>
              <a:rPr lang="en-US" err="1"/>
              <a:t>sObjects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57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Shape 1549"/>
          <p:cNvSpPr txBox="1">
            <a:spLocks noGrp="1"/>
          </p:cNvSpPr>
          <p:nvPr>
            <p:ph type="ctrTitle" idx="4294967295"/>
          </p:nvPr>
        </p:nvSpPr>
        <p:spPr>
          <a:xfrm>
            <a:off x="685800" y="1143750"/>
            <a:ext cx="7772400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DE" sz="36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Size </a:t>
            </a:r>
            <a:r>
              <a:rPr lang="de-DE" sz="3600" b="1" err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matters</a:t>
            </a:r>
            <a:r>
              <a:rPr lang="de-DE" sz="36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mr-IN" sz="36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–</a:t>
            </a:r>
            <a:r>
              <a:rPr lang="de-DE" sz="36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 100kb </a:t>
            </a:r>
            <a:r>
              <a:rPr lang="de-DE" sz="3600" b="1" err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equals</a:t>
            </a:r>
            <a:endParaRPr lang="en" sz="3600" b="1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51" name="Shape 1551"/>
          <p:cNvSpPr txBox="1">
            <a:spLocks noGrp="1"/>
          </p:cNvSpPr>
          <p:nvPr>
            <p:ph type="ctrTitle" idx="4294967295"/>
          </p:nvPr>
        </p:nvSpPr>
        <p:spPr>
          <a:xfrm>
            <a:off x="685800" y="3505499"/>
            <a:ext cx="7772400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DE" sz="4800" b="1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12.5k </a:t>
            </a:r>
            <a:r>
              <a:rPr lang="de-DE" sz="4800" b="1" err="1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wrapped</a:t>
            </a:r>
            <a:r>
              <a:rPr lang="de-DE" sz="4800" b="1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de-DE" sz="4800" b="1" err="1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items</a:t>
            </a:r>
            <a:endParaRPr lang="en" sz="4800" b="1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52" name="Shape 1552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DE"/>
              <a:t>Same </a:t>
            </a:r>
            <a:r>
              <a:rPr lang="de-DE" err="1"/>
              <a:t>query</a:t>
            </a:r>
            <a:r>
              <a:rPr lang="de-DE"/>
              <a:t>, </a:t>
            </a:r>
            <a:r>
              <a:rPr lang="de-DE" err="1"/>
              <a:t>using</a:t>
            </a:r>
            <a:r>
              <a:rPr lang="de-DE"/>
              <a:t> a </a:t>
            </a:r>
            <a:r>
              <a:rPr lang="de-DE" err="1"/>
              <a:t>wrapper</a:t>
            </a:r>
            <a:r>
              <a:rPr lang="de-DE"/>
              <a:t> </a:t>
            </a:r>
            <a:r>
              <a:rPr lang="de-DE" err="1"/>
              <a:t>class</a:t>
            </a:r>
            <a:endParaRPr lang="de-DE"/>
          </a:p>
          <a:p>
            <a:pPr lvl="0" algn="ctr" rtl="0">
              <a:spcBef>
                <a:spcPts val="0"/>
              </a:spcBef>
              <a:buNone/>
            </a:pPr>
            <a:endParaRPr lang="de-DE"/>
          </a:p>
        </p:txBody>
      </p:sp>
      <p:sp>
        <p:nvSpPr>
          <p:cNvPr id="1553" name="Shape 1553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49"/>
            <a:ext cx="7772400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DE" sz="4800" b="1" dirty="0">
                <a:latin typeface="Muli"/>
                <a:ea typeface="Muli"/>
                <a:cs typeface="Muli"/>
                <a:sym typeface="Muli"/>
              </a:rPr>
              <a:t>9k </a:t>
            </a:r>
            <a:r>
              <a:rPr lang="de-DE" sz="4800" b="1" dirty="0" err="1">
                <a:latin typeface="Muli"/>
                <a:ea typeface="Muli"/>
                <a:cs typeface="Muli"/>
                <a:sym typeface="Muli"/>
              </a:rPr>
              <a:t>sObjects</a:t>
            </a:r>
            <a:endParaRPr lang="en" sz="48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54" name="Shape 1554"/>
          <p:cNvSpPr txBox="1">
            <a:spLocks noGrp="1"/>
          </p:cNvSpPr>
          <p:nvPr>
            <p:ph type="subTitle" idx="4294967295"/>
          </p:nvPr>
        </p:nvSpPr>
        <p:spPr>
          <a:xfrm>
            <a:off x="685800" y="264955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DE"/>
              <a:t>Product2 </a:t>
            </a:r>
            <a:r>
              <a:rPr lang="de-DE" err="1"/>
              <a:t>records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ID, Name, </a:t>
            </a:r>
            <a:r>
              <a:rPr lang="de-DE" err="1"/>
              <a:t>ProductCode</a:t>
            </a:r>
            <a:r>
              <a:rPr lang="de-DE"/>
              <a:t> </a:t>
            </a:r>
            <a:r>
              <a:rPr lang="de-DE" err="1"/>
              <a:t>queried</a:t>
            </a: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0731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Shape 1432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64969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err="1"/>
              <a:t>Example</a:t>
            </a:r>
            <a:r>
              <a:rPr lang="de-DE" dirty="0"/>
              <a:t> / Demo</a:t>
            </a:r>
            <a:endParaRPr lang="en" dirty="0"/>
          </a:p>
        </p:txBody>
      </p:sp>
      <p:sp>
        <p:nvSpPr>
          <p:cNvPr id="1433" name="Shape 1433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5474216" cy="23357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Accounts relate to </a:t>
            </a:r>
            <a:r>
              <a:rPr lang="en-US" err="1"/>
              <a:t>SalesDistrict</a:t>
            </a:r>
            <a:r>
              <a:rPr lang="en-US"/>
              <a:t>__c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err="1"/>
              <a:t>SalesDistrict</a:t>
            </a:r>
            <a:r>
              <a:rPr lang="en-US"/>
              <a:t>__c are assigned to Accounts by </a:t>
            </a:r>
            <a:r>
              <a:rPr lang="en-US" err="1"/>
              <a:t>CountryCode</a:t>
            </a:r>
            <a:r>
              <a:rPr lang="en-US"/>
              <a:t> and </a:t>
            </a:r>
            <a:r>
              <a:rPr lang="en-US" err="1"/>
              <a:t>PostalCode</a:t>
            </a:r>
            <a:endParaRPr lang="en-US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A default Sales District shall be used if no other can be found</a:t>
            </a:r>
          </a:p>
          <a:p>
            <a:pPr marL="457200" lvl="0" indent="-228600" rtl="0">
              <a:spcBef>
                <a:spcPts val="0"/>
              </a:spcBef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72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1040732" y="1354750"/>
            <a:ext cx="7212931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/>
              <a:t>Daniel Stange</a:t>
            </a:r>
            <a:endParaRPr lang="en"/>
          </a:p>
        </p:txBody>
      </p:sp>
      <p:sp>
        <p:nvSpPr>
          <p:cNvPr id="1414" name="Shape 1414"/>
          <p:cNvSpPr txBox="1">
            <a:spLocks noGrp="1"/>
          </p:cNvSpPr>
          <p:nvPr>
            <p:ph type="body" idx="4294967295"/>
          </p:nvPr>
        </p:nvSpPr>
        <p:spPr>
          <a:xfrm>
            <a:off x="2183733" y="2400250"/>
            <a:ext cx="5664834" cy="24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sz="3600" b="1"/>
              <a:t>Technical </a:t>
            </a:r>
            <a:r>
              <a:rPr lang="de-DE" sz="3600" b="1" err="1"/>
              <a:t>Architect</a:t>
            </a:r>
            <a:endParaRPr lang="en" sz="3600" b="1"/>
          </a:p>
          <a:p>
            <a:pPr lvl="0" rtl="0">
              <a:spcBef>
                <a:spcPts val="0"/>
              </a:spcBef>
              <a:buNone/>
            </a:pPr>
            <a:r>
              <a:rPr lang="de-DE" sz="2000"/>
              <a:t>die.interaktiven GmbH &amp; Co. KG</a:t>
            </a:r>
            <a:endParaRPr lang="en" sz="2000"/>
          </a:p>
          <a:p>
            <a:pPr lvl="0">
              <a:spcBef>
                <a:spcPts val="0"/>
              </a:spcBef>
              <a:buNone/>
            </a:pPr>
            <a:r>
              <a:rPr lang="en"/>
              <a:t>You can find me at @</a:t>
            </a:r>
            <a:r>
              <a:rPr lang="de-DE" err="1"/>
              <a:t>stangomat</a:t>
            </a:r>
            <a:endParaRPr lang="e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45983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47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" y="-264242"/>
            <a:ext cx="9138045" cy="540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21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Shape 1628"/>
          <p:cNvSpPr/>
          <p:nvPr/>
        </p:nvSpPr>
        <p:spPr>
          <a:xfrm>
            <a:off x="3619500" y="358924"/>
            <a:ext cx="4927316" cy="3835971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9" name="Shape 1629"/>
          <p:cNvSpPr/>
          <p:nvPr/>
        </p:nvSpPr>
        <p:spPr>
          <a:xfrm>
            <a:off x="3825689" y="562629"/>
            <a:ext cx="4514999" cy="288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grpSp>
        <p:nvGrpSpPr>
          <p:cNvPr id="1631" name="Shape 1631"/>
          <p:cNvGrpSpPr/>
          <p:nvPr/>
        </p:nvGrpSpPr>
        <p:grpSpPr>
          <a:xfrm>
            <a:off x="707161" y="503826"/>
            <a:ext cx="318996" cy="307210"/>
            <a:chOff x="2583325" y="2972875"/>
            <a:chExt cx="462850" cy="445750"/>
          </a:xfrm>
        </p:grpSpPr>
        <p:sp>
          <p:nvSpPr>
            <p:cNvPr id="1632" name="Shape 1632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" name="Shape 1630"/>
          <p:cNvSpPr txBox="1">
            <a:spLocks/>
          </p:cNvSpPr>
          <p:nvPr/>
        </p:nvSpPr>
        <p:spPr>
          <a:xfrm>
            <a:off x="366275" y="1684091"/>
            <a:ext cx="2838299" cy="271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spcBef>
                <a:spcPts val="0"/>
              </a:spcBef>
              <a:buFont typeface="Muli"/>
              <a:buNone/>
            </a:pPr>
            <a:r>
              <a:rPr lang="de-DE" b="1" dirty="0" err="1">
                <a:solidFill>
                  <a:srgbClr val="19BBD5"/>
                </a:solidFill>
              </a:rPr>
              <a:t>Here‘s</a:t>
            </a:r>
            <a:r>
              <a:rPr lang="de-DE" b="1" dirty="0">
                <a:solidFill>
                  <a:srgbClr val="19BBD5"/>
                </a:solidFill>
              </a:rPr>
              <a:t> a Sample </a:t>
            </a:r>
            <a:r>
              <a:rPr lang="de-DE" b="1" dirty="0" err="1">
                <a:solidFill>
                  <a:srgbClr val="19BBD5"/>
                </a:solidFill>
              </a:rPr>
              <a:t>Sales</a:t>
            </a:r>
            <a:r>
              <a:rPr lang="de-DE" b="1" dirty="0">
                <a:solidFill>
                  <a:srgbClr val="19BBD5"/>
                </a:solidFill>
              </a:rPr>
              <a:t> </a:t>
            </a:r>
            <a:r>
              <a:rPr lang="de-DE" b="1" dirty="0" err="1">
                <a:solidFill>
                  <a:srgbClr val="19BBD5"/>
                </a:solidFill>
              </a:rPr>
              <a:t>District</a:t>
            </a:r>
            <a:endParaRPr lang="de-DE" b="1" dirty="0">
              <a:solidFill>
                <a:srgbClr val="19BBD5"/>
              </a:solidFill>
            </a:endParaRP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endParaRPr lang="en-US" sz="1600" dirty="0">
              <a:latin typeface="Muli" charset="0"/>
              <a:ea typeface="Muli" charset="0"/>
              <a:cs typeface="Muli" charset="0"/>
            </a:endParaRP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latin typeface="Muli" charset="0"/>
                <a:ea typeface="Muli" charset="0"/>
                <a:cs typeface="Muli" charset="0"/>
              </a:rPr>
              <a:t>Everything with Country = DE and </a:t>
            </a:r>
            <a:r>
              <a:rPr lang="en-US" sz="1600" dirty="0" err="1">
                <a:latin typeface="Muli" charset="0"/>
                <a:ea typeface="Muli" charset="0"/>
                <a:cs typeface="Muli" charset="0"/>
              </a:rPr>
              <a:t>PostalCode</a:t>
            </a:r>
            <a:r>
              <a:rPr lang="en-US" sz="1600" dirty="0">
                <a:latin typeface="Muli" charset="0"/>
                <a:ea typeface="Muli" charset="0"/>
                <a:cs typeface="Muli" charset="0"/>
              </a:rPr>
              <a:t> LIKE ‘45%’ should be assigned and have Nils as an Owner.</a:t>
            </a: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387" y="562629"/>
            <a:ext cx="4193786" cy="286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27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Shape 1628"/>
          <p:cNvSpPr/>
          <p:nvPr/>
        </p:nvSpPr>
        <p:spPr>
          <a:xfrm>
            <a:off x="3619500" y="358924"/>
            <a:ext cx="4927316" cy="3835971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9" name="Shape 1629"/>
          <p:cNvSpPr/>
          <p:nvPr/>
        </p:nvSpPr>
        <p:spPr>
          <a:xfrm>
            <a:off x="3825689" y="562629"/>
            <a:ext cx="4514999" cy="288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grpSp>
        <p:nvGrpSpPr>
          <p:cNvPr id="1631" name="Shape 1631"/>
          <p:cNvGrpSpPr/>
          <p:nvPr/>
        </p:nvGrpSpPr>
        <p:grpSpPr>
          <a:xfrm>
            <a:off x="707161" y="503826"/>
            <a:ext cx="318996" cy="307210"/>
            <a:chOff x="2583325" y="2972875"/>
            <a:chExt cx="462850" cy="445750"/>
          </a:xfrm>
        </p:grpSpPr>
        <p:sp>
          <p:nvSpPr>
            <p:cNvPr id="1632" name="Shape 1632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" name="Shape 1630"/>
          <p:cNvSpPr txBox="1">
            <a:spLocks/>
          </p:cNvSpPr>
          <p:nvPr/>
        </p:nvSpPr>
        <p:spPr>
          <a:xfrm>
            <a:off x="366275" y="1730821"/>
            <a:ext cx="2838299" cy="271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spcBef>
                <a:spcPts val="0"/>
              </a:spcBef>
              <a:buFont typeface="Muli"/>
              <a:buNone/>
            </a:pPr>
            <a:r>
              <a:rPr lang="de-DE" b="1" dirty="0" err="1">
                <a:solidFill>
                  <a:srgbClr val="19BBD5"/>
                </a:solidFill>
              </a:rPr>
              <a:t>Creating</a:t>
            </a:r>
            <a:r>
              <a:rPr lang="de-DE" b="1" dirty="0">
                <a:solidFill>
                  <a:srgbClr val="19BBD5"/>
                </a:solidFill>
              </a:rPr>
              <a:t> an Account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latin typeface="Muli" charset="0"/>
                <a:ea typeface="Muli" charset="0"/>
                <a:cs typeface="Muli" charset="0"/>
              </a:rPr>
              <a:t>Postal Code starts with 35 and Country = DE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latin typeface="Muli" charset="0"/>
                <a:ea typeface="Muli" charset="0"/>
                <a:cs typeface="Muli" charset="0"/>
              </a:rPr>
              <a:t>Should end up in Central Sample District being assigned</a:t>
            </a: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802" y="553201"/>
            <a:ext cx="4471401" cy="288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5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Shape 1628"/>
          <p:cNvSpPr/>
          <p:nvPr/>
        </p:nvSpPr>
        <p:spPr>
          <a:xfrm>
            <a:off x="3619500" y="358924"/>
            <a:ext cx="4927316" cy="3835971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9" name="Shape 1629"/>
          <p:cNvSpPr/>
          <p:nvPr/>
        </p:nvSpPr>
        <p:spPr>
          <a:xfrm>
            <a:off x="3825689" y="562629"/>
            <a:ext cx="4514999" cy="288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grpSp>
        <p:nvGrpSpPr>
          <p:cNvPr id="1631" name="Shape 1631"/>
          <p:cNvGrpSpPr/>
          <p:nvPr/>
        </p:nvGrpSpPr>
        <p:grpSpPr>
          <a:xfrm>
            <a:off x="707161" y="503826"/>
            <a:ext cx="318996" cy="307210"/>
            <a:chOff x="2583325" y="2972875"/>
            <a:chExt cx="462850" cy="445750"/>
          </a:xfrm>
        </p:grpSpPr>
        <p:sp>
          <p:nvSpPr>
            <p:cNvPr id="1632" name="Shape 1632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" name="Shape 1630"/>
          <p:cNvSpPr txBox="1">
            <a:spLocks/>
          </p:cNvSpPr>
          <p:nvPr/>
        </p:nvSpPr>
        <p:spPr>
          <a:xfrm>
            <a:off x="575073" y="1080370"/>
            <a:ext cx="2838299" cy="271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de-DE" sz="1800" b="1" dirty="0" err="1">
                <a:solidFill>
                  <a:srgbClr val="19BBD5"/>
                </a:solidFill>
              </a:rPr>
              <a:t>And</a:t>
            </a:r>
            <a:r>
              <a:rPr lang="de-DE" sz="1800" b="1" dirty="0">
                <a:solidFill>
                  <a:srgbClr val="19BBD5"/>
                </a:solidFill>
              </a:rPr>
              <a:t> </a:t>
            </a:r>
            <a:r>
              <a:rPr lang="de-DE" sz="1800" b="1" dirty="0" err="1">
                <a:solidFill>
                  <a:srgbClr val="19BBD5"/>
                </a:solidFill>
              </a:rPr>
              <a:t>there</a:t>
            </a:r>
            <a:r>
              <a:rPr lang="de-DE" sz="1800" b="1" dirty="0">
                <a:solidFill>
                  <a:srgbClr val="19BBD5"/>
                </a:solidFill>
              </a:rPr>
              <a:t> </a:t>
            </a:r>
            <a:r>
              <a:rPr lang="de-DE" sz="1800" b="1" dirty="0" err="1">
                <a:solidFill>
                  <a:srgbClr val="19BBD5"/>
                </a:solidFill>
              </a:rPr>
              <a:t>it</a:t>
            </a:r>
            <a:r>
              <a:rPr lang="de-DE" sz="1800" b="1" dirty="0">
                <a:solidFill>
                  <a:srgbClr val="19BBD5"/>
                </a:solidFill>
              </a:rPr>
              <a:t> </a:t>
            </a:r>
            <a:r>
              <a:rPr lang="de-DE" sz="1800" b="1" dirty="0" err="1">
                <a:solidFill>
                  <a:srgbClr val="19BBD5"/>
                </a:solidFill>
              </a:rPr>
              <a:t>is</a:t>
            </a:r>
            <a:r>
              <a:rPr lang="de-DE" sz="1800" b="1" dirty="0">
                <a:solidFill>
                  <a:srgbClr val="19BBD5"/>
                </a:solidFill>
              </a:rPr>
              <a:t>!</a:t>
            </a: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98"/>
          <a:stretch/>
        </p:blipFill>
        <p:spPr>
          <a:xfrm>
            <a:off x="3825689" y="562629"/>
            <a:ext cx="4514999" cy="287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30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Shape 1432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64969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/>
              <a:t>Things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consider</a:t>
            </a:r>
            <a:endParaRPr lang="en"/>
          </a:p>
        </p:txBody>
      </p:sp>
      <p:sp>
        <p:nvSpPr>
          <p:cNvPr id="1433" name="Shape 1433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5474216" cy="23357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Don‘t use the cache as a fast, limit-free database.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Don‘t use it as temporary storage for business objects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No items larger than 100kB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Cached Items are not persisted – don‘t rely on them being there.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Don‘t rely on cached items to be the same as those you put into the cache</a:t>
            </a:r>
          </a:p>
        </p:txBody>
      </p:sp>
    </p:spTree>
    <p:extLst>
      <p:ext uri="{BB962C8B-B14F-4D97-AF65-F5344CB8AC3E}">
        <p14:creationId xmlns:p14="http://schemas.microsoft.com/office/powerpoint/2010/main" val="1409312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Shape 1530"/>
          <p:cNvSpPr/>
          <p:nvPr/>
        </p:nvSpPr>
        <p:spPr>
          <a:xfrm>
            <a:off x="4690976" y="1038075"/>
            <a:ext cx="2414699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de-DE" b="1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Org.Cache</a:t>
            </a:r>
            <a:r>
              <a:rPr lang="de-DE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-Default Partition</a:t>
            </a:r>
          </a:p>
          <a:p>
            <a:pPr lvl="0" algn="ctr">
              <a:spcBef>
                <a:spcPts val="0"/>
              </a:spcBef>
              <a:buNone/>
            </a:pPr>
            <a:endParaRPr lang="de-DE"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de-DE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Products</a:t>
            </a:r>
          </a:p>
          <a:p>
            <a:pPr lvl="0" algn="ctr">
              <a:spcBef>
                <a:spcPts val="0"/>
              </a:spcBef>
              <a:buNone/>
            </a:pPr>
            <a:endParaRPr lang="de-DE"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32" name="Shape 1532"/>
          <p:cNvSpPr/>
          <p:nvPr/>
        </p:nvSpPr>
        <p:spPr>
          <a:xfrm>
            <a:off x="3125337" y="1737109"/>
            <a:ext cx="2064200" cy="1514994"/>
          </a:xfrm>
          <a:prstGeom prst="hexagon">
            <a:avLst>
              <a:gd name="adj" fmla="val 29110"/>
              <a:gd name="vf" fmla="val 115470"/>
            </a:avLst>
          </a:prstGeom>
          <a:solidFill>
            <a:schemeClr val="bg1">
              <a:lumMod val="95000"/>
              <a:alpha val="0"/>
            </a:schemeClr>
          </a:solidFill>
          <a:ln w="9525" cap="flat" cmpd="sng">
            <a:solidFill>
              <a:srgbClr val="19BBD5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de-DE" b="1" dirty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User 1</a:t>
            </a:r>
          </a:p>
          <a:p>
            <a:pPr lvl="0" algn="ctr">
              <a:spcBef>
                <a:spcPts val="0"/>
              </a:spcBef>
              <a:buNone/>
            </a:pPr>
            <a:r>
              <a:rPr lang="de-DE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Org.Cache.put</a:t>
            </a:r>
            <a:r>
              <a:rPr lang="de-DE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(’Products‘,</a:t>
            </a:r>
            <a:br>
              <a:rPr lang="de-DE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de-DE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‘</a:t>
            </a:r>
            <a:r>
              <a:rPr lang="de-DE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Banana</a:t>
            </a:r>
            <a:r>
              <a:rPr lang="de-DE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‘);</a:t>
            </a:r>
            <a:endParaRPr lang="en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33" name="Shape 1533"/>
          <p:cNvSpPr/>
          <p:nvPr/>
        </p:nvSpPr>
        <p:spPr>
          <a:xfrm>
            <a:off x="6272672" y="257289"/>
            <a:ext cx="2164836" cy="1393636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de-DE" b="1" dirty="0" err="1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Scheduled</a:t>
            </a:r>
            <a:r>
              <a:rPr lang="de-DE" b="1" dirty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 Job</a:t>
            </a:r>
          </a:p>
          <a:p>
            <a:pPr lvl="0" algn="ctr">
              <a:spcBef>
                <a:spcPts val="0"/>
              </a:spcBef>
              <a:buNone/>
            </a:pPr>
            <a:r>
              <a:rPr lang="de-DE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Org.Cache.put</a:t>
            </a:r>
            <a:br>
              <a:rPr lang="de-DE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de-DE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(’Products’, List&lt;Product2&gt;{...});</a:t>
            </a:r>
            <a:endParaRPr lang="en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" name="Shape 1533"/>
          <p:cNvSpPr/>
          <p:nvPr/>
        </p:nvSpPr>
        <p:spPr>
          <a:xfrm>
            <a:off x="5174192" y="2922271"/>
            <a:ext cx="2103679" cy="1557836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de-DE" b="1" dirty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User 2</a:t>
            </a:r>
            <a:br>
              <a:rPr lang="de-DE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de-DE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Org.Cache.put</a:t>
            </a:r>
            <a:r>
              <a:rPr lang="de-DE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(‘Products’, </a:t>
            </a:r>
            <a:r>
              <a:rPr lang="de-DE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some</a:t>
            </a:r>
            <a:r>
              <a:rPr lang="de-DE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de-DE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Map</a:t>
            </a:r>
            <a:r>
              <a:rPr lang="de-DE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&lt;</a:t>
            </a:r>
            <a:r>
              <a:rPr lang="de-DE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Id</a:t>
            </a:r>
            <a:r>
              <a:rPr lang="de-DE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, Product2&gt;);</a:t>
            </a:r>
            <a:endParaRPr lang="en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55023" y="253871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-228600">
              <a:lnSpc>
                <a:spcPct val="150000"/>
              </a:lnSpc>
            </a:pPr>
            <a:r>
              <a:rPr lang="en-US" sz="2800">
                <a:solidFill>
                  <a:srgbClr val="19BBD5"/>
                </a:solidFill>
                <a:latin typeface="Nixie One" charset="0"/>
                <a:ea typeface="Nixie One" charset="0"/>
                <a:cs typeface="Nixie One" charset="0"/>
              </a:rPr>
              <a:t>Why you </a:t>
            </a:r>
            <a:br>
              <a:rPr lang="en-US" sz="2800">
                <a:solidFill>
                  <a:srgbClr val="19BBD5"/>
                </a:solidFill>
                <a:latin typeface="Nixie One" charset="0"/>
                <a:ea typeface="Nixie One" charset="0"/>
                <a:cs typeface="Nixie One" charset="0"/>
              </a:rPr>
            </a:br>
            <a:r>
              <a:rPr lang="en-US" sz="2800">
                <a:solidFill>
                  <a:srgbClr val="19BBD5"/>
                </a:solidFill>
                <a:latin typeface="Nixie One" charset="0"/>
                <a:ea typeface="Nixie One" charset="0"/>
                <a:cs typeface="Nixie One" charset="0"/>
              </a:rPr>
              <a:t>shouldn’t trust </a:t>
            </a:r>
            <a:br>
              <a:rPr lang="en-US" sz="2800">
                <a:solidFill>
                  <a:srgbClr val="19BBD5"/>
                </a:solidFill>
                <a:latin typeface="Nixie One" charset="0"/>
                <a:ea typeface="Nixie One" charset="0"/>
                <a:cs typeface="Nixie One" charset="0"/>
              </a:rPr>
            </a:br>
            <a:r>
              <a:rPr lang="en-US" sz="2800">
                <a:solidFill>
                  <a:srgbClr val="19BBD5"/>
                </a:solidFill>
                <a:latin typeface="Nixie One" charset="0"/>
                <a:ea typeface="Nixie One" charset="0"/>
                <a:cs typeface="Nixie One" charset="0"/>
              </a:rPr>
              <a:t>the cache</a:t>
            </a:r>
            <a:r>
              <a:rPr lang="mr-IN" sz="2800">
                <a:solidFill>
                  <a:srgbClr val="19BBD5"/>
                </a:solidFill>
                <a:latin typeface="Nixie One" charset="0"/>
                <a:ea typeface="Nixie One" charset="0"/>
                <a:cs typeface="Nixie One" charset="0"/>
              </a:rPr>
              <a:t>…</a:t>
            </a:r>
            <a:endParaRPr lang="en-US" sz="2800">
              <a:solidFill>
                <a:srgbClr val="19BBD5"/>
              </a:solidFill>
              <a:latin typeface="Nixie One" charset="0"/>
              <a:ea typeface="Nixie One" charset="0"/>
              <a:cs typeface="Nixie One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Shape 1432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64969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/>
              <a:t>Best Practices</a:t>
            </a:r>
            <a:endParaRPr lang="en"/>
          </a:p>
        </p:txBody>
      </p:sp>
      <p:sp>
        <p:nvSpPr>
          <p:cNvPr id="1433" name="Shape 1433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5474216" cy="23357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Usually, it‘s better to cache lists or maps of objects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Better performance of fewer, larger operations vs. 100kB item size limit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Use a wrapper class to reduce </a:t>
            </a:r>
            <a:r>
              <a:rPr lang="en-US" err="1"/>
              <a:t>sObject</a:t>
            </a:r>
            <a:r>
              <a:rPr lang="en-US"/>
              <a:t> overhead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Use the fully qualified name of your cache partition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Consider using the ‘immutable‘ flag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Again: Careful when storing business objects </a:t>
            </a:r>
          </a:p>
        </p:txBody>
      </p:sp>
    </p:spTree>
    <p:extLst>
      <p:ext uri="{BB962C8B-B14F-4D97-AF65-F5344CB8AC3E}">
        <p14:creationId xmlns:p14="http://schemas.microsoft.com/office/powerpoint/2010/main" val="481861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Shape 1699"/>
          <p:cNvSpPr txBox="1">
            <a:spLocks noGrp="1"/>
          </p:cNvSpPr>
          <p:nvPr>
            <p:ph type="title" idx="4294967295"/>
          </p:nvPr>
        </p:nvSpPr>
        <p:spPr>
          <a:xfrm>
            <a:off x="1732700" y="706900"/>
            <a:ext cx="6258899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>
                <a:solidFill>
                  <a:srgbClr val="19BBD5"/>
                </a:solidFill>
              </a:rPr>
              <a:t>Further Reading</a:t>
            </a:r>
            <a:endParaRPr lang="en">
              <a:solidFill>
                <a:srgbClr val="19BBD5"/>
              </a:solidFill>
            </a:endParaRPr>
          </a:p>
        </p:txBody>
      </p:sp>
      <p:sp>
        <p:nvSpPr>
          <p:cNvPr id="1700" name="Shape 1700"/>
          <p:cNvSpPr txBox="1">
            <a:spLocks noGrp="1"/>
          </p:cNvSpPr>
          <p:nvPr>
            <p:ph type="body" idx="4294967295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de-DE" dirty="0">
                <a:solidFill>
                  <a:srgbClr val="19BBD5"/>
                </a:solidFill>
              </a:rPr>
              <a:t>Developer </a:t>
            </a:r>
            <a:r>
              <a:rPr lang="de-DE" dirty="0" err="1">
                <a:solidFill>
                  <a:srgbClr val="19BBD5"/>
                </a:solidFill>
              </a:rPr>
              <a:t>Documentation</a:t>
            </a:r>
            <a:r>
              <a:rPr lang="de-DE" dirty="0">
                <a:solidFill>
                  <a:srgbClr val="19BBD5"/>
                </a:solidFill>
              </a:rPr>
              <a:t>: </a:t>
            </a:r>
            <a:r>
              <a:rPr lang="de-DE" dirty="0" err="1"/>
              <a:t>bit.ly</a:t>
            </a:r>
            <a:r>
              <a:rPr lang="de-DE" dirty="0"/>
              <a:t>/</a:t>
            </a:r>
            <a:r>
              <a:rPr lang="de-DE" dirty="0" err="1"/>
              <a:t>cachedoc</a:t>
            </a:r>
            <a:endParaRPr lang="de-DE" dirty="0"/>
          </a:p>
          <a:p>
            <a:pPr marL="457200" lvl="0" indent="-3048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de-DE" dirty="0" err="1">
                <a:solidFill>
                  <a:srgbClr val="19BBD5"/>
                </a:solidFill>
              </a:rPr>
              <a:t>Trailhead</a:t>
            </a:r>
            <a:r>
              <a:rPr lang="de-DE" dirty="0">
                <a:solidFill>
                  <a:srgbClr val="19BBD5"/>
                </a:solidFill>
              </a:rPr>
              <a:t>: </a:t>
            </a:r>
            <a:r>
              <a:rPr lang="de-DE" dirty="0" err="1">
                <a:solidFill>
                  <a:srgbClr val="19BBD5"/>
                </a:solidFill>
              </a:rPr>
              <a:t>Platform</a:t>
            </a:r>
            <a:r>
              <a:rPr lang="de-DE" dirty="0">
                <a:solidFill>
                  <a:srgbClr val="19BBD5"/>
                </a:solidFill>
              </a:rPr>
              <a:t> Cache Basics </a:t>
            </a:r>
            <a:r>
              <a:rPr lang="de-DE" dirty="0" err="1"/>
              <a:t>bit.ly</a:t>
            </a:r>
            <a:r>
              <a:rPr lang="de-DE" dirty="0"/>
              <a:t>/</a:t>
            </a:r>
            <a:r>
              <a:rPr lang="de-DE" dirty="0" err="1"/>
              <a:t>cachetrail</a:t>
            </a:r>
            <a:endParaRPr lang="de-DE" dirty="0"/>
          </a:p>
          <a:p>
            <a:pPr marL="457200" lvl="0" indent="-3048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de-DE" dirty="0" err="1">
                <a:solidFill>
                  <a:srgbClr val="19BBD5"/>
                </a:solidFill>
              </a:rPr>
              <a:t>My</a:t>
            </a:r>
            <a:r>
              <a:rPr lang="de-DE" dirty="0">
                <a:solidFill>
                  <a:srgbClr val="19BBD5"/>
                </a:solidFill>
              </a:rPr>
              <a:t> Sample Code: </a:t>
            </a:r>
            <a:r>
              <a:rPr lang="de-DE" dirty="0" err="1">
                <a:solidFill>
                  <a:schemeClr val="bg1"/>
                </a:solidFill>
              </a:rPr>
              <a:t>github.com</a:t>
            </a:r>
            <a:r>
              <a:rPr lang="de-DE" dirty="0">
                <a:solidFill>
                  <a:schemeClr val="bg1"/>
                </a:solidFill>
              </a:rPr>
              <a:t>/</a:t>
            </a:r>
            <a:r>
              <a:rPr lang="de-DE" dirty="0" err="1">
                <a:solidFill>
                  <a:schemeClr val="bg1"/>
                </a:solidFill>
              </a:rPr>
              <a:t>dstdia</a:t>
            </a:r>
            <a:r>
              <a:rPr lang="de-DE" dirty="0">
                <a:solidFill>
                  <a:schemeClr val="bg1"/>
                </a:solidFill>
              </a:rPr>
              <a:t>/</a:t>
            </a:r>
            <a:r>
              <a:rPr lang="de-DE" dirty="0" err="1">
                <a:solidFill>
                  <a:schemeClr val="bg1"/>
                </a:solidFill>
              </a:rPr>
              <a:t>PlatformCache</a:t>
            </a:r>
            <a:r>
              <a:rPr lang="de-DE" dirty="0">
                <a:solidFill>
                  <a:schemeClr val="bg1"/>
                </a:solidFill>
              </a:rPr>
              <a:t>/</a:t>
            </a:r>
          </a:p>
          <a:p>
            <a:pPr marL="457200" lvl="0" indent="-3048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de-DE" dirty="0" err="1">
                <a:solidFill>
                  <a:srgbClr val="19BBD5"/>
                </a:solidFill>
              </a:rPr>
              <a:t>Keir</a:t>
            </a:r>
            <a:r>
              <a:rPr lang="de-DE" dirty="0">
                <a:solidFill>
                  <a:srgbClr val="19BBD5"/>
                </a:solidFill>
              </a:rPr>
              <a:t> </a:t>
            </a:r>
            <a:r>
              <a:rPr lang="de-DE" dirty="0" err="1">
                <a:solidFill>
                  <a:srgbClr val="19BBD5"/>
                </a:solidFill>
              </a:rPr>
              <a:t>Bowden’s</a:t>
            </a:r>
            <a:r>
              <a:rPr lang="de-DE" dirty="0">
                <a:solidFill>
                  <a:srgbClr val="19BBD5"/>
                </a:solidFill>
              </a:rPr>
              <a:t> </a:t>
            </a:r>
            <a:r>
              <a:rPr lang="de-DE" dirty="0" err="1">
                <a:solidFill>
                  <a:srgbClr val="19BBD5"/>
                </a:solidFill>
              </a:rPr>
              <a:t>blog</a:t>
            </a:r>
            <a:r>
              <a:rPr lang="de-DE" dirty="0">
                <a:solidFill>
                  <a:srgbClr val="19BBD5"/>
                </a:solidFill>
              </a:rPr>
              <a:t> </a:t>
            </a:r>
            <a:r>
              <a:rPr lang="de-DE" dirty="0" err="1">
                <a:solidFill>
                  <a:srgbClr val="19BBD5"/>
                </a:solidFill>
              </a:rPr>
              <a:t>post</a:t>
            </a:r>
            <a:r>
              <a:rPr lang="de-DE" dirty="0">
                <a:solidFill>
                  <a:srgbClr val="19BBD5"/>
                </a:solidFill>
              </a:rPr>
              <a:t>: </a:t>
            </a:r>
            <a:r>
              <a:rPr lang="de-DE" dirty="0" err="1">
                <a:solidFill>
                  <a:schemeClr val="bg1"/>
                </a:solidFill>
              </a:rPr>
              <a:t>bit.ly</a:t>
            </a:r>
            <a:r>
              <a:rPr lang="de-DE" dirty="0">
                <a:solidFill>
                  <a:schemeClr val="bg1"/>
                </a:solidFill>
              </a:rPr>
              <a:t>/cache-</a:t>
            </a:r>
            <a:r>
              <a:rPr lang="de-DE" dirty="0" err="1">
                <a:solidFill>
                  <a:schemeClr val="bg1"/>
                </a:solidFill>
              </a:rPr>
              <a:t>buzzard</a:t>
            </a:r>
            <a:endParaRPr lang="de-DE" dirty="0">
              <a:solidFill>
                <a:schemeClr val="bg1"/>
              </a:solidFill>
            </a:endParaRPr>
          </a:p>
          <a:p>
            <a:pPr marL="457200" lvl="0" indent="-3048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de-DE" dirty="0">
                <a:solidFill>
                  <a:srgbClr val="19BBD5"/>
                </a:solidFill>
              </a:rPr>
              <a:t>Josh </a:t>
            </a:r>
            <a:r>
              <a:rPr lang="de-DE" dirty="0" err="1">
                <a:solidFill>
                  <a:srgbClr val="19BBD5"/>
                </a:solidFill>
              </a:rPr>
              <a:t>Kaplan‘s</a:t>
            </a:r>
            <a:r>
              <a:rPr lang="de-DE" dirty="0">
                <a:solidFill>
                  <a:srgbClr val="19BBD5"/>
                </a:solidFill>
              </a:rPr>
              <a:t> </a:t>
            </a:r>
            <a:r>
              <a:rPr lang="de-DE" dirty="0" err="1">
                <a:solidFill>
                  <a:srgbClr val="19BBD5"/>
                </a:solidFill>
              </a:rPr>
              <a:t>blog</a:t>
            </a:r>
            <a:r>
              <a:rPr lang="de-DE" dirty="0">
                <a:solidFill>
                  <a:srgbClr val="19BBD5"/>
                </a:solidFill>
              </a:rPr>
              <a:t> </a:t>
            </a:r>
            <a:r>
              <a:rPr lang="de-DE" dirty="0" err="1">
                <a:solidFill>
                  <a:srgbClr val="19BBD5"/>
                </a:solidFill>
              </a:rPr>
              <a:t>post</a:t>
            </a:r>
            <a:r>
              <a:rPr lang="de-DE" dirty="0">
                <a:solidFill>
                  <a:srgbClr val="19BBD5"/>
                </a:solidFill>
              </a:rPr>
              <a:t>: </a:t>
            </a:r>
            <a:r>
              <a:rPr lang="de-DE" dirty="0" err="1">
                <a:solidFill>
                  <a:schemeClr val="bg1"/>
                </a:solidFill>
              </a:rPr>
              <a:t>bit.ly</a:t>
            </a:r>
            <a:r>
              <a:rPr lang="de-DE" dirty="0">
                <a:solidFill>
                  <a:schemeClr val="bg1"/>
                </a:solidFill>
              </a:rPr>
              <a:t>/cache-</a:t>
            </a:r>
            <a:r>
              <a:rPr lang="de-DE" dirty="0" err="1">
                <a:solidFill>
                  <a:schemeClr val="bg1"/>
                </a:solidFill>
              </a:rPr>
              <a:t>sfblog</a:t>
            </a:r>
            <a:endParaRPr lang="de-DE" dirty="0">
              <a:solidFill>
                <a:schemeClr val="bg1"/>
              </a:solidFill>
            </a:endParaRPr>
          </a:p>
          <a:p>
            <a:pPr marL="457200" lvl="0" indent="-3048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de-DE" dirty="0">
                <a:solidFill>
                  <a:schemeClr val="bg1"/>
                </a:solidFill>
              </a:rPr>
              <a:t>Amit </a:t>
            </a:r>
            <a:r>
              <a:rPr lang="de-DE" dirty="0" err="1">
                <a:solidFill>
                  <a:schemeClr val="bg1"/>
                </a:solidFill>
              </a:rPr>
              <a:t>Chaudhary</a:t>
            </a:r>
            <a:r>
              <a:rPr lang="de-DE" dirty="0">
                <a:solidFill>
                  <a:schemeClr val="bg1"/>
                </a:solidFill>
              </a:rPr>
              <a:t>: http://</a:t>
            </a:r>
            <a:r>
              <a:rPr lang="de-DE" dirty="0" err="1">
                <a:solidFill>
                  <a:schemeClr val="bg1"/>
                </a:solidFill>
              </a:rPr>
              <a:t>amitsalesforce.blogspot.com</a:t>
            </a:r>
            <a:r>
              <a:rPr lang="de-DE" dirty="0">
                <a:solidFill>
                  <a:schemeClr val="bg1"/>
                </a:solidFill>
              </a:rPr>
              <a:t>/2018/11/</a:t>
            </a:r>
            <a:r>
              <a:rPr lang="de-DE" dirty="0" err="1">
                <a:solidFill>
                  <a:schemeClr val="bg1"/>
                </a:solidFill>
              </a:rPr>
              <a:t>platform</a:t>
            </a:r>
            <a:r>
              <a:rPr lang="de-DE" dirty="0">
                <a:solidFill>
                  <a:schemeClr val="bg1"/>
                </a:solidFill>
              </a:rPr>
              <a:t>-cache-in-</a:t>
            </a:r>
            <a:r>
              <a:rPr lang="de-DE" dirty="0" err="1">
                <a:solidFill>
                  <a:schemeClr val="bg1"/>
                </a:solidFill>
              </a:rPr>
              <a:t>salesforce</a:t>
            </a:r>
            <a:r>
              <a:rPr lang="de-DE" dirty="0">
                <a:solidFill>
                  <a:schemeClr val="bg1"/>
                </a:solidFill>
              </a:rPr>
              <a:t>-</a:t>
            </a:r>
            <a:r>
              <a:rPr lang="de-DE" dirty="0" err="1">
                <a:solidFill>
                  <a:schemeClr val="bg1"/>
                </a:solidFill>
              </a:rPr>
              <a:t>platform.html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Shape 1638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0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 dirty="0"/>
              <a:t>Thanks!</a:t>
            </a:r>
          </a:p>
        </p:txBody>
      </p:sp>
      <p:sp>
        <p:nvSpPr>
          <p:cNvPr id="1639" name="Shape 1639"/>
          <p:cNvSpPr txBox="1">
            <a:spLocks noGrp="1"/>
          </p:cNvSpPr>
          <p:nvPr>
            <p:ph type="body" idx="4294967295"/>
          </p:nvPr>
        </p:nvSpPr>
        <p:spPr>
          <a:xfrm>
            <a:off x="3286467" y="2400250"/>
            <a:ext cx="4562099" cy="24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dirty="0"/>
              <a:t>You can find me at: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@</a:t>
            </a:r>
            <a:r>
              <a:rPr lang="de-DE" dirty="0" err="1"/>
              <a:t>stangomat</a:t>
            </a:r>
            <a:r>
              <a:rPr lang="de-DE" dirty="0"/>
              <a:t>	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D</a:t>
            </a:r>
            <a:r>
              <a:rPr lang="de-DE" dirty="0" err="1"/>
              <a:t>aniel.stange@die.interaktiven.de</a:t>
            </a:r>
            <a:endParaRPr lang="de-DE" dirty="0"/>
          </a:p>
          <a:p>
            <a:pPr marL="457200" lvl="0" indent="-228600" rtl="0">
              <a:spcBef>
                <a:spcPts val="0"/>
              </a:spcBef>
            </a:pP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dstdia</a:t>
            </a:r>
            <a:endParaRPr lang="en" dirty="0"/>
          </a:p>
        </p:txBody>
      </p:sp>
      <p:grpSp>
        <p:nvGrpSpPr>
          <p:cNvPr id="1640" name="Shape 1640"/>
          <p:cNvGrpSpPr/>
          <p:nvPr/>
        </p:nvGrpSpPr>
        <p:grpSpPr>
          <a:xfrm flipH="1">
            <a:off x="905355" y="670081"/>
            <a:ext cx="2152304" cy="1864573"/>
            <a:chOff x="4088875" y="1431100"/>
            <a:chExt cx="3293000" cy="2852775"/>
          </a:xfrm>
        </p:grpSpPr>
        <p:sp>
          <p:nvSpPr>
            <p:cNvPr id="1641" name="Shape 1641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7" name="Shape 1687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88" name="Shape 1688"/>
          <p:cNvSpPr/>
          <p:nvPr/>
        </p:nvSpPr>
        <p:spPr>
          <a:xfrm>
            <a:off x="1591718" y="1212579"/>
            <a:ext cx="779560" cy="779560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Shape 1432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64969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/>
              <a:t>Key </a:t>
            </a:r>
            <a:r>
              <a:rPr lang="de-DE" err="1"/>
              <a:t>Takeaways</a:t>
            </a:r>
            <a:endParaRPr lang="en"/>
          </a:p>
        </p:txBody>
      </p:sp>
      <p:sp>
        <p:nvSpPr>
          <p:cNvPr id="1433" name="Shape 1433"/>
          <p:cNvSpPr txBox="1">
            <a:spLocks noGrp="1"/>
          </p:cNvSpPr>
          <p:nvPr>
            <p:ph type="body" idx="1"/>
          </p:nvPr>
        </p:nvSpPr>
        <p:spPr>
          <a:xfrm>
            <a:off x="1732700" y="2263591"/>
            <a:ext cx="5474216" cy="23357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Learn using the platform cache can boost your app‘s performance significantly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Understand which kind of data to put in the cache 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Know the obstacles when you use to the platform cache and prepare for cache misses and unexpected results</a:t>
            </a:r>
          </a:p>
        </p:txBody>
      </p:sp>
    </p:spTree>
    <p:extLst>
      <p:ext uri="{BB962C8B-B14F-4D97-AF65-F5344CB8AC3E}">
        <p14:creationId xmlns:p14="http://schemas.microsoft.com/office/powerpoint/2010/main" val="196662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Shape 1432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64969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err="1"/>
              <a:t>Platform</a:t>
            </a:r>
            <a:r>
              <a:rPr lang="de-DE"/>
              <a:t> Cache</a:t>
            </a:r>
            <a:endParaRPr lang="en"/>
          </a:p>
        </p:txBody>
      </p:sp>
      <p:sp>
        <p:nvSpPr>
          <p:cNvPr id="1433" name="Shape 1433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5474216" cy="23357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GA since Winter 16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Simple Key-Value-Approach (Map&lt;String, Object&gt;)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Easy to implement ANY cache strategy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Not so easy to design a GOOD, sustainable strategy</a:t>
            </a:r>
          </a:p>
        </p:txBody>
      </p:sp>
    </p:spTree>
    <p:extLst>
      <p:ext uri="{BB962C8B-B14F-4D97-AF65-F5344CB8AC3E}">
        <p14:creationId xmlns:p14="http://schemas.microsoft.com/office/powerpoint/2010/main" val="68747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Shape 1531"/>
          <p:cNvSpPr txBox="1">
            <a:spLocks noGrp="1"/>
          </p:cNvSpPr>
          <p:nvPr>
            <p:ph type="title" idx="4294967295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/>
              <a:t>Cache </a:t>
            </a:r>
            <a:r>
              <a:rPr lang="de-DE" err="1"/>
              <a:t>Types</a:t>
            </a:r>
            <a:endParaRPr lang="en"/>
          </a:p>
        </p:txBody>
      </p:sp>
      <p:sp>
        <p:nvSpPr>
          <p:cNvPr id="1532" name="Shape 1532"/>
          <p:cNvSpPr/>
          <p:nvPr/>
        </p:nvSpPr>
        <p:spPr>
          <a:xfrm>
            <a:off x="1275500" y="2137250"/>
            <a:ext cx="2414699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chemeClr val="bg1">
              <a:lumMod val="95000"/>
              <a:alpha val="0"/>
            </a:schemeClr>
          </a:solidFill>
          <a:ln w="9525" cap="flat" cmpd="sng">
            <a:solidFill>
              <a:srgbClr val="19BBD5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de-D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ORG</a:t>
            </a:r>
            <a:br>
              <a:rPr lang="de-D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de-DE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one</a:t>
            </a:r>
            <a:r>
              <a:rPr lang="de-D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de-DE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cache</a:t>
            </a:r>
            <a:r>
              <a:rPr lang="de-D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de-DE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for</a:t>
            </a:r>
            <a:r>
              <a:rPr lang="de-D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all </a:t>
            </a:r>
            <a:r>
              <a:rPr lang="de-DE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users</a:t>
            </a:r>
            <a:r>
              <a:rPr lang="de-D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de-DE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</a:t>
            </a:r>
            <a:r>
              <a:rPr lang="de-D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de-DE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contexts</a:t>
            </a:r>
            <a:r>
              <a:rPr lang="de-D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</a:p>
          <a:p>
            <a:pPr lvl="0" algn="ctr"/>
            <a:r>
              <a:rPr lang="de-DE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longer</a:t>
            </a:r>
            <a:r>
              <a:rPr lang="de-D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TTL </a:t>
            </a:r>
          </a:p>
          <a:p>
            <a:pPr lvl="0" algn="ctr">
              <a:spcBef>
                <a:spcPts val="0"/>
              </a:spcBef>
              <a:buNone/>
            </a:pPr>
            <a:endParaRPr lang="de-D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33" name="Shape 1533"/>
          <p:cNvSpPr/>
          <p:nvPr/>
        </p:nvSpPr>
        <p:spPr>
          <a:xfrm>
            <a:off x="4204850" y="2137250"/>
            <a:ext cx="2414699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de-D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SESSION</a:t>
            </a:r>
          </a:p>
          <a:p>
            <a:pPr lvl="0" algn="ctr">
              <a:spcBef>
                <a:spcPts val="0"/>
              </a:spcBef>
              <a:buNone/>
            </a:pPr>
            <a:r>
              <a:rPr lang="de-DE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scoped</a:t>
            </a:r>
            <a:r>
              <a:rPr lang="de-D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per Session</a:t>
            </a:r>
          </a:p>
          <a:p>
            <a:pPr lvl="0" algn="ctr">
              <a:spcBef>
                <a:spcPts val="0"/>
              </a:spcBef>
              <a:buNone/>
            </a:pPr>
            <a:r>
              <a:rPr lang="de-D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TTL = Session </a:t>
            </a:r>
            <a:r>
              <a:rPr lang="de-DE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length</a:t>
            </a:r>
            <a:endParaRPr lang="en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155898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Shape 1432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64969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/>
              <a:t>First </a:t>
            </a:r>
            <a:r>
              <a:rPr lang="de-DE" err="1"/>
              <a:t>Steps</a:t>
            </a:r>
            <a:endParaRPr lang="en"/>
          </a:p>
        </p:txBody>
      </p:sp>
      <p:sp>
        <p:nvSpPr>
          <p:cNvPr id="1433" name="Shape 1433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5474216" cy="23357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Create a cache partition </a:t>
            </a:r>
            <a:br>
              <a:rPr lang="en-US"/>
            </a:br>
            <a:r>
              <a:rPr lang="en-US"/>
              <a:t>(request a trial, if you‘re using a DE)</a:t>
            </a:r>
          </a:p>
        </p:txBody>
      </p:sp>
    </p:spTree>
    <p:extLst>
      <p:ext uri="{BB962C8B-B14F-4D97-AF65-F5344CB8AC3E}">
        <p14:creationId xmlns:p14="http://schemas.microsoft.com/office/powerpoint/2010/main" val="1459059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Shape 1628"/>
          <p:cNvSpPr/>
          <p:nvPr/>
        </p:nvSpPr>
        <p:spPr>
          <a:xfrm>
            <a:off x="3619500" y="358924"/>
            <a:ext cx="4927316" cy="3835971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9" name="Shape 1629"/>
          <p:cNvSpPr/>
          <p:nvPr/>
        </p:nvSpPr>
        <p:spPr>
          <a:xfrm>
            <a:off x="3825689" y="562629"/>
            <a:ext cx="4514999" cy="288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1630" name="Shape 1630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2838299" cy="287949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b="1" err="1">
                <a:solidFill>
                  <a:srgbClr val="19BBD5"/>
                </a:solidFill>
              </a:rPr>
              <a:t>Develop</a:t>
            </a:r>
            <a:r>
              <a:rPr lang="de-DE" b="1">
                <a:solidFill>
                  <a:srgbClr val="19BBD5"/>
                </a:solidFill>
              </a:rPr>
              <a:t> -&gt; </a:t>
            </a:r>
            <a:r>
              <a:rPr lang="de-DE" b="1" err="1">
                <a:solidFill>
                  <a:srgbClr val="19BBD5"/>
                </a:solidFill>
              </a:rPr>
              <a:t>Platform</a:t>
            </a:r>
            <a:r>
              <a:rPr lang="de-DE" b="1">
                <a:solidFill>
                  <a:srgbClr val="19BBD5"/>
                </a:solidFill>
              </a:rPr>
              <a:t> Cache</a:t>
            </a:r>
          </a:p>
          <a:p>
            <a:pPr marL="457200" lvl="0" indent="-228600">
              <a:spcBef>
                <a:spcPts val="0"/>
              </a:spcBef>
            </a:pPr>
            <a:r>
              <a:rPr lang="en-US" sz="1800"/>
              <a:t>Distribute some storage. </a:t>
            </a:r>
          </a:p>
          <a:p>
            <a:pPr marL="457200" lvl="0" indent="-228600">
              <a:spcBef>
                <a:spcPts val="0"/>
              </a:spcBef>
            </a:pPr>
            <a:r>
              <a:rPr lang="en-US" sz="1800"/>
              <a:t>Cache partitions can be 0 or 5 to 10 MB in size</a:t>
            </a:r>
          </a:p>
        </p:txBody>
      </p:sp>
      <p:grpSp>
        <p:nvGrpSpPr>
          <p:cNvPr id="1631" name="Shape 1631"/>
          <p:cNvGrpSpPr/>
          <p:nvPr/>
        </p:nvGrpSpPr>
        <p:grpSpPr>
          <a:xfrm>
            <a:off x="707161" y="503826"/>
            <a:ext cx="318996" cy="307210"/>
            <a:chOff x="2583325" y="2972875"/>
            <a:chExt cx="462850" cy="445750"/>
          </a:xfrm>
        </p:grpSpPr>
        <p:sp>
          <p:nvSpPr>
            <p:cNvPr id="1632" name="Shape 1632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Bild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7368"/>
          <a:stretch/>
        </p:blipFill>
        <p:spPr>
          <a:xfrm>
            <a:off x="3820755" y="579255"/>
            <a:ext cx="4511619" cy="302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78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Shape 1628"/>
          <p:cNvSpPr/>
          <p:nvPr/>
        </p:nvSpPr>
        <p:spPr>
          <a:xfrm>
            <a:off x="3619500" y="358924"/>
            <a:ext cx="4927316" cy="3835971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9" name="Shape 1629"/>
          <p:cNvSpPr/>
          <p:nvPr/>
        </p:nvSpPr>
        <p:spPr>
          <a:xfrm>
            <a:off x="3825689" y="562629"/>
            <a:ext cx="4514999" cy="288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grpSp>
        <p:nvGrpSpPr>
          <p:cNvPr id="1631" name="Shape 1631"/>
          <p:cNvGrpSpPr/>
          <p:nvPr/>
        </p:nvGrpSpPr>
        <p:grpSpPr>
          <a:xfrm>
            <a:off x="707161" y="503826"/>
            <a:ext cx="318996" cy="307210"/>
            <a:chOff x="2583325" y="2972875"/>
            <a:chExt cx="462850" cy="445750"/>
          </a:xfrm>
        </p:grpSpPr>
        <p:sp>
          <p:nvSpPr>
            <p:cNvPr id="1632" name="Shape 1632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7" name="Bild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5"/>
          <a:stretch/>
        </p:blipFill>
        <p:spPr>
          <a:xfrm>
            <a:off x="3825689" y="562629"/>
            <a:ext cx="4514999" cy="2883299"/>
          </a:xfrm>
          <a:prstGeom prst="rect">
            <a:avLst/>
          </a:prstGeom>
        </p:spPr>
      </p:pic>
      <p:sp>
        <p:nvSpPr>
          <p:cNvPr id="14" name="Shape 1630"/>
          <p:cNvSpPr txBox="1">
            <a:spLocks/>
          </p:cNvSpPr>
          <p:nvPr/>
        </p:nvSpPr>
        <p:spPr>
          <a:xfrm>
            <a:off x="457200" y="1476375"/>
            <a:ext cx="2838299" cy="271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spcBef>
                <a:spcPts val="0"/>
              </a:spcBef>
              <a:buFont typeface="Muli"/>
              <a:buNone/>
            </a:pPr>
            <a:r>
              <a:rPr lang="de-DE" b="1" err="1">
                <a:solidFill>
                  <a:srgbClr val="19BBD5"/>
                </a:solidFill>
              </a:rPr>
              <a:t>Develop</a:t>
            </a:r>
            <a:r>
              <a:rPr lang="de-DE" b="1">
                <a:solidFill>
                  <a:srgbClr val="19BBD5"/>
                </a:solidFill>
              </a:rPr>
              <a:t> -&gt; </a:t>
            </a:r>
            <a:r>
              <a:rPr lang="de-DE" b="1" err="1">
                <a:solidFill>
                  <a:srgbClr val="19BBD5"/>
                </a:solidFill>
              </a:rPr>
              <a:t>Platform</a:t>
            </a:r>
            <a:r>
              <a:rPr lang="de-DE" b="1">
                <a:solidFill>
                  <a:srgbClr val="19BBD5"/>
                </a:solidFill>
              </a:rPr>
              <a:t> Cache</a:t>
            </a:r>
          </a:p>
          <a:p>
            <a:pPr>
              <a:spcBef>
                <a:spcPts val="0"/>
              </a:spcBef>
              <a:buFont typeface="Muli"/>
              <a:buNone/>
            </a:pPr>
            <a:r>
              <a:rPr lang="de-DE" sz="1800"/>
              <a:t>Review </a:t>
            </a:r>
            <a:r>
              <a:rPr lang="de-DE" sz="1800" err="1"/>
              <a:t>your</a:t>
            </a:r>
            <a:r>
              <a:rPr lang="de-DE" sz="1800"/>
              <a:t> </a:t>
            </a:r>
            <a:r>
              <a:rPr lang="de-DE" sz="1800" err="1"/>
              <a:t>partitions</a:t>
            </a:r>
            <a:endParaRPr lang="en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Shape 1628"/>
          <p:cNvSpPr/>
          <p:nvPr/>
        </p:nvSpPr>
        <p:spPr>
          <a:xfrm>
            <a:off x="3619500" y="358924"/>
            <a:ext cx="4927316" cy="3835971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9" name="Shape 1629"/>
          <p:cNvSpPr/>
          <p:nvPr/>
        </p:nvSpPr>
        <p:spPr>
          <a:xfrm>
            <a:off x="3825689" y="562629"/>
            <a:ext cx="4514999" cy="288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grpSp>
        <p:nvGrpSpPr>
          <p:cNvPr id="1631" name="Shape 1631"/>
          <p:cNvGrpSpPr/>
          <p:nvPr/>
        </p:nvGrpSpPr>
        <p:grpSpPr>
          <a:xfrm>
            <a:off x="707161" y="503826"/>
            <a:ext cx="318996" cy="307210"/>
            <a:chOff x="2583325" y="2972875"/>
            <a:chExt cx="462850" cy="445750"/>
          </a:xfrm>
        </p:grpSpPr>
        <p:sp>
          <p:nvSpPr>
            <p:cNvPr id="1632" name="Shape 1632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Bild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" r="20779" b="11118"/>
          <a:stretch/>
        </p:blipFill>
        <p:spPr>
          <a:xfrm>
            <a:off x="3825689" y="522961"/>
            <a:ext cx="4514999" cy="2922967"/>
          </a:xfrm>
          <a:prstGeom prst="rect">
            <a:avLst/>
          </a:prstGeom>
        </p:spPr>
      </p:pic>
      <p:sp>
        <p:nvSpPr>
          <p:cNvPr id="11" name="Shape 1630"/>
          <p:cNvSpPr txBox="1">
            <a:spLocks/>
          </p:cNvSpPr>
          <p:nvPr/>
        </p:nvSpPr>
        <p:spPr>
          <a:xfrm>
            <a:off x="432262" y="1476296"/>
            <a:ext cx="2838299" cy="271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spcBef>
                <a:spcPts val="0"/>
              </a:spcBef>
              <a:buFont typeface="Muli"/>
              <a:buNone/>
            </a:pPr>
            <a:r>
              <a:rPr lang="de-DE" b="1">
                <a:solidFill>
                  <a:srgbClr val="19BBD5"/>
                </a:solidFill>
              </a:rPr>
              <a:t>Developer </a:t>
            </a:r>
            <a:r>
              <a:rPr lang="de-DE" b="1" err="1">
                <a:solidFill>
                  <a:srgbClr val="19BBD5"/>
                </a:solidFill>
              </a:rPr>
              <a:t>Workbench</a:t>
            </a:r>
            <a:endParaRPr lang="de-DE" b="1">
              <a:solidFill>
                <a:srgbClr val="19BBD5"/>
              </a:solidFill>
            </a:endParaRP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-US" sz="1800"/>
              <a:t>Put in some data: </a:t>
            </a:r>
            <a:r>
              <a:rPr lang="en-US">
                <a:latin typeface="Menlo" charset="0"/>
                <a:ea typeface="Menlo" charset="0"/>
                <a:cs typeface="Menlo" charset="0"/>
              </a:rPr>
              <a:t>Cache.[Org/Session].put(Namespace.</a:t>
            </a:r>
            <a:br>
              <a:rPr lang="en-US">
                <a:latin typeface="Menlo" charset="0"/>
                <a:ea typeface="Menlo" charset="0"/>
                <a:cs typeface="Menlo" charset="0"/>
              </a:rPr>
            </a:br>
            <a:r>
              <a:rPr lang="en-US" err="1">
                <a:latin typeface="Menlo" charset="0"/>
                <a:ea typeface="Menlo" charset="0"/>
                <a:cs typeface="Menlo" charset="0"/>
              </a:rPr>
              <a:t>PartionName.Key</a:t>
            </a:r>
            <a:r>
              <a:rPr lang="en-US">
                <a:latin typeface="Menlo" charset="0"/>
                <a:ea typeface="Menlo" charset="0"/>
                <a:cs typeface="Menlo" charset="0"/>
              </a:rPr>
              <a:t>, Object)</a:t>
            </a:r>
          </a:p>
        </p:txBody>
      </p:sp>
    </p:spTree>
    <p:extLst>
      <p:ext uri="{BB962C8B-B14F-4D97-AF65-F5344CB8AC3E}">
        <p14:creationId xmlns:p14="http://schemas.microsoft.com/office/powerpoint/2010/main" val="259904631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781</Words>
  <Application>Microsoft Macintosh PowerPoint</Application>
  <PresentationFormat>Bildschirmpräsentation (16:9)</PresentationFormat>
  <Paragraphs>139</Paragraphs>
  <Slides>29</Slides>
  <Notes>29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4" baseType="lpstr">
      <vt:lpstr>Arial</vt:lpstr>
      <vt:lpstr>Menlo</vt:lpstr>
      <vt:lpstr>Muli</vt:lpstr>
      <vt:lpstr>Nixie One</vt:lpstr>
      <vt:lpstr>Imogen template</vt:lpstr>
      <vt:lpstr>Making Friends With The Platform Cache</vt:lpstr>
      <vt:lpstr>Daniel Stange</vt:lpstr>
      <vt:lpstr>Key Takeaways</vt:lpstr>
      <vt:lpstr>Platform Cache</vt:lpstr>
      <vt:lpstr>Cache Types</vt:lpstr>
      <vt:lpstr>First Steps</vt:lpstr>
      <vt:lpstr>PowerPoint-Präsentation</vt:lpstr>
      <vt:lpstr>PowerPoint-Präsentation</vt:lpstr>
      <vt:lpstr>PowerPoint-Präsentation</vt:lpstr>
      <vt:lpstr>PowerPoint-Präsentation</vt:lpstr>
      <vt:lpstr>First Impressions</vt:lpstr>
      <vt:lpstr>155ms</vt:lpstr>
      <vt:lpstr>Data to cache</vt:lpstr>
      <vt:lpstr>Nice! Easy! Fast! Where‘s the catch?</vt:lpstr>
      <vt:lpstr>Build your Strategies</vt:lpstr>
      <vt:lpstr>Time-to-Live (TTL)</vt:lpstr>
      <vt:lpstr>Cache Rebuild and Fallback</vt:lpstr>
      <vt:lpstr>Size matters – 100kb equals</vt:lpstr>
      <vt:lpstr>Example / Demo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Things to consider</vt:lpstr>
      <vt:lpstr>PowerPoint-Präsentation</vt:lpstr>
      <vt:lpstr>Best Practices</vt:lpstr>
      <vt:lpstr>Further Reading</vt:lpstr>
      <vt:lpstr>Thanks!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Friends with the Platform Cache</dc:title>
  <dc:subject>Tahoe Dreamin' 17</dc:subject>
  <dc:creator>Daniel Stange</dc:creator>
  <cp:keywords/>
  <dc:description/>
  <cp:lastModifiedBy>Daniel Stange</cp:lastModifiedBy>
  <cp:revision>62</cp:revision>
  <dcterms:modified xsi:type="dcterms:W3CDTF">2019-06-23T10:59:11Z</dcterms:modified>
  <cp:category/>
</cp:coreProperties>
</file>