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344" r:id="rId3"/>
    <p:sldId id="358" r:id="rId4"/>
    <p:sldId id="354" r:id="rId5"/>
    <p:sldId id="360" r:id="rId6"/>
    <p:sldId id="361" r:id="rId7"/>
    <p:sldId id="370" r:id="rId8"/>
    <p:sldId id="363" r:id="rId9"/>
    <p:sldId id="364" r:id="rId10"/>
    <p:sldId id="366" r:id="rId11"/>
    <p:sldId id="367" r:id="rId12"/>
    <p:sldId id="368" r:id="rId13"/>
    <p:sldId id="369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ts val="28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457200" algn="l" rtl="0" fontAlgn="base">
      <a:lnSpc>
        <a:spcPts val="28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914400" algn="l" rtl="0" fontAlgn="base">
      <a:lnSpc>
        <a:spcPts val="28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1371600" algn="l" rtl="0" fontAlgn="base">
      <a:lnSpc>
        <a:spcPts val="28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1828800" algn="l" rtl="0" fontAlgn="base">
      <a:lnSpc>
        <a:spcPts val="28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Franklin Gothic Medium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BFDEEA"/>
    <a:srgbClr val="FF3366"/>
    <a:srgbClr val="006699"/>
    <a:srgbClr val="091925"/>
    <a:srgbClr val="123451"/>
    <a:srgbClr val="07131C"/>
    <a:srgbClr val="0D263A"/>
    <a:srgbClr val="66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124" d="100"/>
          <a:sy n="124" d="100"/>
        </p:scale>
        <p:origin x="-1260" y="-90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</a:defRPr>
            </a:lvl1pPr>
          </a:lstStyle>
          <a:p>
            <a:pPr>
              <a:defRPr/>
            </a:pPr>
            <a:fld id="{4D4EBE43-206A-44C8-AB13-2E0598A9FAAF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</a:defRPr>
            </a:lvl1pPr>
          </a:lstStyle>
          <a:p>
            <a:pPr>
              <a:defRPr/>
            </a:pPr>
            <a:fld id="{4076A610-4524-4ABB-80FA-EB8DE2059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</a:defRPr>
            </a:lvl1pPr>
          </a:lstStyle>
          <a:p>
            <a:pPr>
              <a:defRPr/>
            </a:pPr>
            <a:fld id="{2FD4EC03-55D9-48BE-9A6E-D05DF2FBFCB9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</a:defRPr>
            </a:lvl1pPr>
          </a:lstStyle>
          <a:p>
            <a:pPr>
              <a:defRPr/>
            </a:pPr>
            <a:fld id="{0E121841-84DD-4F9A-B5C6-4E689817E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91263"/>
            <a:ext cx="8229600" cy="3381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74320" rIns="0" bIns="274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1263"/>
            <a:ext cx="8229600" cy="338137"/>
          </a:xfrm>
          <a:prstGeom prst="rect">
            <a:avLst/>
          </a:prstGeom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lnSpc>
                <a:spcPct val="100000"/>
              </a:lnSpc>
              <a:defRPr sz="1000" b="0">
                <a:solidFill>
                  <a:srgbClr val="C2C2D6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E0E0E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E0E0EB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E0E0EB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E0E0EB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E0E0E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4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14400"/>
            <a:ext cx="841375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305800" cy="538162"/>
          </a:xfrm>
          <a:prstGeom prst="rect">
            <a:avLst/>
          </a:prstGeom>
          <a:solidFill>
            <a:srgbClr val="99CC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2pPr>
      <a:lvl3pPr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3pPr>
      <a:lvl4pPr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4pPr>
      <a:lvl5pPr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ts val="60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600"/>
        </a:spcBef>
        <a:spcAft>
          <a:spcPts val="60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600"/>
        </a:spcBef>
        <a:spcAft>
          <a:spcPts val="60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600"/>
        </a:spcBef>
        <a:spcAft>
          <a:spcPts val="60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600"/>
        </a:spcBef>
        <a:spcAft>
          <a:spcPts val="60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ehat.readthedocs.org/en/v3.0/guides/1.gherki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main_driven_design#Core_definitions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ukes.info/gherki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5125" y="3276600"/>
            <a:ext cx="5962650" cy="1752600"/>
          </a:xfrm>
        </p:spPr>
        <p:txBody>
          <a:bodyPr lIns="91440" tIns="0" rIns="91440"/>
          <a:lstStyle/>
          <a:p>
            <a:pPr marL="0" indent="0">
              <a:buFont typeface="Arial" charset="0"/>
              <a:buNone/>
            </a:pPr>
            <a:endParaRPr lang="en-US" sz="2400" smtClean="0"/>
          </a:p>
        </p:txBody>
      </p:sp>
      <p:sp>
        <p:nvSpPr>
          <p:cNvPr id="17410" name="Title 2"/>
          <p:cNvSpPr>
            <a:spLocks noGrp="1"/>
          </p:cNvSpPr>
          <p:nvPr>
            <p:ph type="ctrTitle" idx="4294967295"/>
          </p:nvPr>
        </p:nvSpPr>
        <p:spPr>
          <a:xfrm>
            <a:off x="365125" y="1822450"/>
            <a:ext cx="5962650" cy="1452563"/>
          </a:xfrm>
        </p:spPr>
        <p:txBody>
          <a:bodyPr lIns="91440" tIns="182880" rIns="91440" bIns="91440" anchor="b"/>
          <a:lstStyle/>
          <a:p>
            <a:pPr>
              <a:lnSpc>
                <a:spcPct val="75000"/>
              </a:lnSpc>
            </a:pPr>
            <a:r>
              <a:rPr lang="en-US" smtClean="0"/>
              <a:t>Zucchini SFDC BDD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cs typeface="Arial" charset="0"/>
              </a:rPr>
              <a:t>Confidential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facilitate adoption and use, both by SFDC Developers and other stakeholders (e.g. BAs, Project Owners, etc.), we need distributable samples.</a:t>
            </a:r>
          </a:p>
          <a:p>
            <a:pPr marL="0" indent="0" fontAlgn="auto">
              <a:buFont typeface="Arial"/>
              <a:buNone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 should demonstrate: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 Feature file can/should look like.</a:t>
            </a:r>
          </a:p>
          <a:p>
            <a:pPr fontAlgn="auto">
              <a:buFont typeface="Arial"/>
              <a:buAutoNum type="arabicPeriod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Apex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ZUKE_Step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to solve the step should look like.</a:t>
            </a:r>
          </a:p>
          <a:p>
            <a:pPr fontAlgn="auto">
              <a:buFont typeface="Arial"/>
              <a:buAutoNum type="arabicPeriod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(Optional) SFDC Metadata (whether Apex or otherwise) which will fulfill the requirements for these provided Steps.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2245" y="274638"/>
            <a:ext cx="1908560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663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F2ED3CD-4A4C-447E-B0F3-672496CAFC8E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10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Whereas traditional “development” keeps technical writing (e.g. “Specifications”) in a distinct silo from solution (e.g. “Source code”),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 breaks down this barrier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Analysts, project owners, and other stakeholders can (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compose the tests in Gherkin (domain specific language). 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Ideally, this should happen first (though retroactively is not impossible).</a:t>
            </a:r>
          </a:p>
          <a:p>
            <a:pPr fontAlgn="auto">
              <a:buFont typeface="Arial"/>
              <a:buAutoNum type="arabicPeriod"/>
              <a:defRPr/>
            </a:pP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buFont typeface="Arial"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 should implement the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ZUKE_Steps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containing the automated tests, within Apex. 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Ideally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this should happen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second (though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retroactively is not impossible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  <a:p>
            <a:pPr fontAlgn="auto">
              <a:buFont typeface="Arial"/>
              <a:buAutoNum type="arabicPeriod"/>
              <a:defRPr/>
            </a:pP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buFont typeface="Arial"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 should create the business solutions such that they fulfill the tests (</a:t>
            </a:r>
            <a:r>
              <a:rPr lang="en-US" sz="1600" dirty="0" smtClean="0">
                <a:solidFill>
                  <a:srgbClr val="FF0000"/>
                </a:solidFill>
              </a:rPr>
              <a:t>which should not pass beforehand, or else there should be nothing to do!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and, in so doing, meet the business requirements.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4692" y="274638"/>
            <a:ext cx="5256466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Training / Internal-Marketing</a:t>
            </a:r>
          </a:p>
        </p:txBody>
      </p:sp>
      <p:sp>
        <p:nvSpPr>
          <p:cNvPr id="2765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5E4B1C7-1858-4807-ACB9-F177BA3936E5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11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Currently, Zucchini only supports the most basic Gherkin semantics (Features, Scenarios, Steps).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Gherkin Support Enhancements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Behat’s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Gherkin Writing Guide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suggests several additional features: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Tables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(enabling inputs and outputs for common steps to be presented within a tabular form, instead of redundant descriptions).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PyStrings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(multiline strings; could support more sophisticated functionality, such as data grids).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(to help organize and identify subsets of Features and Scenarios; could also enable execution only of these subsets to save time)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Possible Enhancements</a:t>
            </a:r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Helper classes to facilitate translating Steps into tests by providing a libraries of methods, Exceptions, etc. which abstract common requirements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Features as Documents.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Auto-import and execution of Feature files.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ability to create Step classes, instead of just template files.</a:t>
            </a:r>
          </a:p>
          <a:p>
            <a:pPr fontAlgn="auto">
              <a:buFont typeface="Arial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outputs.</a:t>
            </a:r>
          </a:p>
          <a:p>
            <a:pPr fontAlgn="auto">
              <a:buFont typeface="Arial"/>
              <a:buAutoNum type="arabicPeriod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2968" y="274638"/>
            <a:ext cx="2897714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Enhancements</a:t>
            </a:r>
          </a:p>
        </p:txBody>
      </p:sp>
      <p:sp>
        <p:nvSpPr>
          <p:cNvPr id="2867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F202CE7-4BE2-4E2D-AF46-1E2D584A1FDA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12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 lnSpcReduction="1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Behavior-driven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</a:p>
          <a:p>
            <a:pPr fontAlgn="auto"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ased on 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Test-driven development"/>
              </a:rPr>
              <a:t>test-driven development (TDD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Test-driven development"/>
              </a:rPr>
              <a:t>)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to the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Domain driven design"/>
              </a:rPr>
              <a:t>ubiquitous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Domain driven design"/>
              </a:rPr>
              <a:t>language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 marL="0" indent="0" fontAlgn="auto">
              <a:buFont typeface="Arial"/>
              <a:buNone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A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structured around the domain model and used by all team members to connect all the activities of the team with the software.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801" y="274638"/>
            <a:ext cx="2669448" cy="565967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da-DK" dirty="0" smtClean="0"/>
              <a:t>What is BDD?</a:t>
            </a:r>
            <a:endParaRPr lang="en-US" dirty="0"/>
          </a:p>
        </p:txBody>
      </p:sp>
      <p:sp>
        <p:nvSpPr>
          <p:cNvPr id="18439" name="Content Placeholder 5"/>
          <p:cNvSpPr txBox="1">
            <a:spLocks/>
          </p:cNvSpPr>
          <p:nvPr/>
        </p:nvSpPr>
        <p:spPr bwMode="auto">
          <a:xfrm>
            <a:off x="1219200" y="914400"/>
            <a:ext cx="7559675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Aft>
                <a:spcPts val="2400"/>
              </a:spcAft>
              <a:buFont typeface="Arial" charset="0"/>
              <a:buNone/>
            </a:pPr>
            <a:endParaRPr lang="en-US" sz="2400" b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Inspired by Java’s Cucumber BBD Solution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7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(A zucchini is a vegetable, superficially similar to, yet quite different from a cucumber.)</a:t>
            </a:r>
            <a:endParaRPr lang="en-US" sz="17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Facilitates the creation of automated tests when provided with features described in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Gherkin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auto">
              <a:buFont typeface="Arial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Why not port Cucumber from Java to Apex?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Despite similarities, APEX is not Java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(e.g. Apex can neither import nor support many features which the Java solution requires.)</a:t>
            </a:r>
          </a:p>
          <a:p>
            <a:pPr marL="0" indent="0" fontAlgn="auto">
              <a:buFont typeface="Arial"/>
              <a:buNone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SFDC has additional concerns</a:t>
            </a:r>
          </a:p>
          <a:p>
            <a:pPr fontAlgn="auto">
              <a:buFont typeface="Arial"/>
              <a:buChar char="•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Governor limits</a:t>
            </a:r>
          </a:p>
          <a:p>
            <a:pPr fontAlgn="auto">
              <a:buFont typeface="Arial"/>
              <a:buChar char="•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coverage required for deployment</a:t>
            </a:r>
          </a:p>
          <a:p>
            <a:pPr fontAlgn="auto">
              <a:buFont typeface="Arial"/>
              <a:buChar char="•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2857" y="274638"/>
            <a:ext cx="2745536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hu-HU" dirty="0" err="1" smtClean="0"/>
              <a:t>Wh</a:t>
            </a:r>
            <a:r>
              <a:rPr lang="en-US" dirty="0" smtClean="0"/>
              <a:t>y Zucchini?</a:t>
            </a:r>
            <a:endParaRPr lang="en-US" dirty="0"/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C3108E9-3DC1-494A-9743-96FA9EF53240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3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3246" y="274638"/>
            <a:ext cx="3278158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da-DK" dirty="0" smtClean="0"/>
              <a:t>What is Gherkin?</a:t>
            </a:r>
            <a:endParaRPr lang="en-US" dirty="0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D1FB438-3369-4A5B-9615-E94F76F3128B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4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1543050"/>
            <a:ext cx="8534400" cy="4233863"/>
          </a:xfrm>
          <a:solidFill>
            <a:srgbClr val="2D2D2D"/>
          </a:solidFill>
        </p:spPr>
        <p:txBody>
          <a:bodyPr lIns="0" tIns="0" rIns="0" bIns="63480" anchor="ctr"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rgbClr val="CC99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rgbClr val="CC99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	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	Feature:</a:t>
            </a:r>
            <a:r>
              <a:rPr lang="en-US" altLang="en-US" sz="1600" smtClean="0">
                <a:solidFill>
                  <a:srgbClr val="6699CC"/>
                </a:solidFill>
                <a:latin typeface="Monaco"/>
              </a:rPr>
              <a:t> Penguin Appetite</a:t>
            </a:r>
            <a:endParaRPr lang="en-US" altLang="en-US" sz="1600" smtClean="0">
              <a:solidFill>
                <a:srgbClr val="CCCC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	</a:t>
            </a: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Scenario:</a:t>
            </a:r>
            <a:r>
              <a:rPr lang="en-US" altLang="en-US" sz="1600" smtClean="0">
                <a:solidFill>
                  <a:srgbClr val="6699CC"/>
                </a:solidFill>
                <a:latin typeface="Monaco"/>
              </a:rPr>
              <a:t> Hungry Penguin</a:t>
            </a:r>
            <a:endParaRPr lang="en-US" altLang="en-US" sz="1600" smtClean="0">
              <a:solidFill>
                <a:srgbClr val="CCCC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		</a:t>
            </a: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Given </a:t>
            </a:r>
            <a:r>
              <a:rPr lang="en-US" altLang="en-US" sz="1600" smtClean="0">
                <a:solidFill>
                  <a:srgbClr val="6699CC"/>
                </a:solidFill>
                <a:latin typeface="Monaco"/>
              </a:rPr>
              <a:t>a penguin with an empty stomach</a:t>
            </a: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			When </a:t>
            </a:r>
            <a:r>
              <a:rPr lang="en-US" altLang="en-US" sz="1600" smtClean="0">
                <a:solidFill>
                  <a:srgbClr val="6699CC"/>
                </a:solidFill>
                <a:latin typeface="Monaco"/>
              </a:rPr>
              <a:t>I give the penguin a fish</a:t>
            </a:r>
            <a:endParaRPr lang="en-US" altLang="en-US" sz="1600" smtClean="0">
              <a:solidFill>
                <a:srgbClr val="CCCC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rgbClr val="CCCCCC"/>
              </a:solidFill>
              <a:latin typeface="Monaco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CCCCCC"/>
                </a:solidFill>
                <a:latin typeface="Monaco"/>
              </a:rPr>
              <a:t>			</a:t>
            </a:r>
            <a:r>
              <a:rPr lang="en-US" altLang="en-US" sz="1600" smtClean="0">
                <a:solidFill>
                  <a:srgbClr val="CC99CC"/>
                </a:solidFill>
                <a:latin typeface="Monaco"/>
              </a:rPr>
              <a:t>Then </a:t>
            </a:r>
            <a:r>
              <a:rPr lang="en-US" altLang="en-US" sz="1600" smtClean="0">
                <a:solidFill>
                  <a:srgbClr val="6699CC"/>
                </a:solidFill>
                <a:latin typeface="Monaco"/>
              </a:rPr>
              <a:t>the penguin will eat it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5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5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5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 fontScale="92500" lnSpcReduction="10000"/>
          </a:bodyPr>
          <a:lstStyle/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 Gherkin “Feature” files, saved as SFDC Resources.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 Exceptions if “Steps” described within the Feature files are not implemented.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Facilitate the Apex implementation of unsupported Steps.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the tests when the Steps are implemented.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 Exceptions when the tests within the Steps fail.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Arial"/>
              <a:buAutoNum type="arabicPeriod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can be tested within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testMethods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provide the required test coverage.</a:t>
            </a:r>
          </a:p>
          <a:p>
            <a:pPr marL="457200" indent="-457200" fontAlgn="auto">
              <a:buFont typeface="Arial"/>
              <a:buAutoNum type="arabicPeriod"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193" y="274638"/>
            <a:ext cx="5941264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hu-HU" dirty="0" err="1"/>
              <a:t>Wh</a:t>
            </a:r>
            <a:r>
              <a:rPr lang="en-US" dirty="0"/>
              <a:t>at can Zucchini presently do?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C094514-810E-4691-95F0-39E8492C3134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5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/>
          <a:lstStyle/>
          <a:p>
            <a:r>
              <a:rPr lang="en-US" sz="2000" smtClean="0"/>
              <a:t>Sanity Check</a:t>
            </a:r>
          </a:p>
          <a:p>
            <a:endParaRPr lang="en-US" sz="2000" smtClean="0"/>
          </a:p>
          <a:p>
            <a:r>
              <a:rPr lang="en-US" sz="2000" smtClean="0"/>
              <a:t>Documentation</a:t>
            </a:r>
          </a:p>
          <a:p>
            <a:endParaRPr lang="en-US" sz="2000" smtClean="0"/>
          </a:p>
          <a:p>
            <a:r>
              <a:rPr lang="en-US" sz="2000" smtClean="0"/>
              <a:t>Testing</a:t>
            </a:r>
          </a:p>
          <a:p>
            <a:endParaRPr lang="en-US" sz="2000" smtClean="0"/>
          </a:p>
          <a:p>
            <a:r>
              <a:rPr lang="en-US" sz="2000" smtClean="0"/>
              <a:t>Samples</a:t>
            </a:r>
          </a:p>
          <a:p>
            <a:endParaRPr lang="en-US" sz="2000" smtClean="0"/>
          </a:p>
          <a:p>
            <a:r>
              <a:rPr lang="en-US" sz="2000" smtClean="0"/>
              <a:t>Training / Internal-Marketing</a:t>
            </a:r>
          </a:p>
          <a:p>
            <a:endParaRPr lang="en-US" sz="2000" smtClean="0"/>
          </a:p>
          <a:p>
            <a:r>
              <a:rPr lang="en-US" sz="2000" smtClean="0"/>
              <a:t>Enhancements</a:t>
            </a:r>
            <a:endParaRPr lang="en-US" sz="280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4748" y="274638"/>
            <a:ext cx="5332554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hu-HU" dirty="0" err="1"/>
              <a:t>Wh</a:t>
            </a:r>
            <a:r>
              <a:rPr lang="en-US" dirty="0"/>
              <a:t>at </a:t>
            </a:r>
            <a:r>
              <a:rPr lang="en-US" dirty="0" smtClean="0"/>
              <a:t>still needs to be done?</a:t>
            </a:r>
            <a:endParaRPr lang="en-US" dirty="0"/>
          </a:p>
        </p:txBody>
      </p:sp>
      <p:sp>
        <p:nvSpPr>
          <p:cNvPr id="2253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507874E-0826-4421-A87B-B276414906C5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6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/>
          <a:lstStyle/>
          <a:p>
            <a:r>
              <a:rPr lang="en-US" sz="2000" smtClean="0"/>
              <a:t>Does it make sense to have a BDD solution for SFDC?</a:t>
            </a:r>
          </a:p>
          <a:p>
            <a:endParaRPr lang="en-US" sz="2000" smtClean="0"/>
          </a:p>
          <a:p>
            <a:r>
              <a:rPr lang="en-US" sz="2000" smtClean="0"/>
              <a:t>Does SFDC have special concerns which may not already be addressed within Zucchini?</a:t>
            </a:r>
          </a:p>
          <a:p>
            <a:endParaRPr lang="en-US" sz="2000" smtClean="0"/>
          </a:p>
          <a:p>
            <a:r>
              <a:rPr lang="en-US" sz="2000" smtClean="0"/>
              <a:t>Does Zucchini function in a way that other people will find predictable and therefore be useable and useful?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2746" y="274638"/>
            <a:ext cx="2593358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Sanity Check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C323F2B-90BB-4AF1-98E9-453461524999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7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documentation will be required to support:</a:t>
            </a:r>
          </a:p>
          <a:p>
            <a:pPr fontAlgn="auto"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</a:p>
          <a:p>
            <a:pPr fontAlgn="auto">
              <a:buFont typeface="Arial"/>
              <a:buChar char="•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fontAlgn="auto">
              <a:buFont typeface="Arial"/>
              <a:buChar char="•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Enhancement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3024" y="274638"/>
            <a:ext cx="2973802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2458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8A374E1-A459-4F00-A7FF-90EC7F8BEA71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8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125" y="0"/>
            <a:ext cx="8763000" cy="274638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125" y="914400"/>
            <a:ext cx="8413750" cy="51816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Currently, unit tests only exist for the core “ZUKE” classes.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unit tests should be created for:</a:t>
            </a:r>
          </a:p>
          <a:p>
            <a:pPr fontAlgn="auto">
              <a:buFont typeface="Arial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missed branching logic</a:t>
            </a:r>
          </a:p>
          <a:p>
            <a:pPr fontAlgn="auto">
              <a:buFont typeface="Arial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Helper classes (usually prefixed “UTIL”)</a:t>
            </a:r>
          </a:p>
          <a:p>
            <a:pPr marL="0" indent="0" fontAlgn="auto">
              <a:buFont typeface="Arial"/>
              <a:buNone/>
              <a:defRPr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Manual</a:t>
            </a:r>
          </a:p>
          <a:p>
            <a:pPr fontAlgn="auto">
              <a:buFont typeface="Arial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additional Feature files and ensure they can be parsed (if they are well formed).</a:t>
            </a:r>
          </a:p>
          <a:p>
            <a:pPr fontAlgn="auto">
              <a:buFont typeface="Arial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Step classes to implement the Feature’s Steps and ensure they will execute as and when expected to.</a:t>
            </a:r>
          </a:p>
          <a:p>
            <a:pPr fontAlgn="auto">
              <a:buFont typeface="Arial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solutions to the Feature Steps and ensure that the Steps execute the code, both with expected results and providing the required coverage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967" y="274638"/>
            <a:ext cx="1528116" cy="543739"/>
          </a:xfr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560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9C9B12E-70A2-494C-96FE-7BF0DEA04133}" type="slidenum">
              <a:rPr lang="en-US" sz="1400">
                <a:solidFill>
                  <a:srgbClr val="7F7F7F"/>
                </a:solidFill>
                <a:latin typeface="Arial" charset="0"/>
              </a:rPr>
              <a:pPr algn="r">
                <a:lnSpc>
                  <a:spcPct val="100000"/>
                </a:lnSpc>
              </a:pPr>
              <a:t>9</a:t>
            </a:fld>
            <a:endParaRPr lang="en-US" sz="1400">
              <a:solidFill>
                <a:srgbClr val="7F7F7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28134</TotalTime>
  <Words>667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Medium</vt:lpstr>
      <vt:lpstr>Calibri</vt:lpstr>
      <vt:lpstr>Monaco</vt:lpstr>
      <vt:lpstr>epam-ppt-cover</vt:lpstr>
      <vt:lpstr>epam-ppt-light</vt:lpstr>
      <vt:lpstr>Zucchini SFDC BDD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Brian Matthew Kessler</cp:lastModifiedBy>
  <cp:revision>606</cp:revision>
  <cp:lastPrinted>2012-02-27T18:53:02Z</cp:lastPrinted>
  <dcterms:created xsi:type="dcterms:W3CDTF">2011-09-13T23:33:50Z</dcterms:created>
  <dcterms:modified xsi:type="dcterms:W3CDTF">2017-02-07T21:36:30Z</dcterms:modified>
</cp:coreProperties>
</file>