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9" autoAdjust="0"/>
    <p:restoredTop sz="80773" autoAdjust="0"/>
  </p:normalViewPr>
  <p:slideViewPr>
    <p:cSldViewPr snapToGrid="0">
      <p:cViewPr varScale="1">
        <p:scale>
          <a:sx n="126" d="100"/>
          <a:sy n="126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A87B-23EA-4610-975C-A64FB63536A3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2147-331D-4779-A061-80E15BA4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Arrays are 0-based.  The first element is actually index</a:t>
            </a:r>
            <a:r>
              <a:rPr lang="en-US" baseline="0" smtClean="0"/>
              <a:t> #0.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12147-331D-4779-A061-80E15BA42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Indexes must be a “counting” type variable </a:t>
            </a:r>
            <a:r>
              <a:rPr lang="en-US" baseline="0" smtClean="0"/>
              <a:t>int, long, or char, not double, string, etc.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Offset operator</a:t>
            </a:r>
            <a:r>
              <a:rPr lang="en-US" baseline="0" smtClean="0"/>
              <a:t> is a special dereference operator.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12147-331D-4779-A061-80E15BA42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F0DB-ACE2-4427-8DE7-5959E4CEB23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ARCC/intro_to_arrays_in_cp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C++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Access The Presentation &amp; Demo Code on GitHub</a:t>
            </a:r>
          </a:p>
          <a:p>
            <a:r>
              <a:rPr lang="en-US" sz="2000">
                <a:hlinkClick r:id="rId2"/>
              </a:rPr>
              <a:t>https://github.com/donaldsawyer/Demos/tree/master/ARCC/intro_to_arrays_in_cpp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72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 (cont’d)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See it in action!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intArray[4] = { 15, 30, 45, 100 };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arraySize = 4;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arraySum = 0;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cout &lt;&lt; "intArray values : {";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arraySize; ++i)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arraySum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(i &lt; arraySize - 1) cout &lt;&lt; " - ";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cout &lt;&lt; "}" &lt;&lt; endl;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cout &lt;&lt; "Sum of values : " &lt;&lt; arraySum &lt;&lt; endl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intArray values : {15 - 30 - 45 - 100}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Sum of values : 190</a:t>
            </a:r>
          </a:p>
        </p:txBody>
      </p:sp>
    </p:spTree>
    <p:extLst>
      <p:ext uri="{BB962C8B-B14F-4D97-AF65-F5344CB8AC3E}">
        <p14:creationId xmlns:p14="http://schemas.microsoft.com/office/powerpoint/2010/main" val="2391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Exam Scores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double averageExamScore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examScoreSum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examScores[100] = 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random exam scores to simulate input of A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//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100; ++i)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examScores[i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100 - (rand() % 10);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100; ++i)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examScoreSum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examScores[i];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averageExamScore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examScoreSum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 100.0;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cout &lt;&lt; "Average Exam Score: " &lt;&lt; averageExamScore &lt;&lt; endl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Average Exam Score: 95.52</a:t>
            </a:r>
          </a:p>
        </p:txBody>
      </p:sp>
    </p:spTree>
    <p:extLst>
      <p:ext uri="{BB962C8B-B14F-4D97-AF65-F5344CB8AC3E}">
        <p14:creationId xmlns:p14="http://schemas.microsoft.com/office/powerpoint/2010/main" val="430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8"/>
            <a:ext cx="10515600" cy="2956685"/>
          </a:xfrm>
        </p:spPr>
        <p:txBody>
          <a:bodyPr/>
          <a:lstStyle/>
          <a:p>
            <a:r>
              <a:rPr lang="en-US" smtClean="0"/>
              <a:t>Remember, </a:t>
            </a:r>
            <a:r>
              <a:rPr lang="en-US" i="1" smtClean="0"/>
              <a:t>intArray</a:t>
            </a:r>
            <a:r>
              <a:rPr lang="en-US" smtClean="0"/>
              <a:t> actually holds the memory location of the first element (0018F704).</a:t>
            </a:r>
          </a:p>
          <a:p>
            <a:r>
              <a:rPr lang="en-US" smtClean="0"/>
              <a:t>The </a:t>
            </a:r>
            <a:r>
              <a:rPr lang="en-US" i="1" smtClean="0"/>
              <a:t>dereference operator</a:t>
            </a:r>
            <a:r>
              <a:rPr lang="en-US" smtClean="0"/>
              <a:t> (*) retrieves the data stored in that memory location.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+ 2</a:t>
            </a:r>
            <a:r>
              <a:rPr lang="en-US" smtClean="0">
                <a:cs typeface="Courier New" panose="02070309020205020404" pitchFamily="49" charset="0"/>
              </a:rPr>
              <a:t> will return 0018F70C.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*(intArray + 2)</a:t>
            </a:r>
            <a:r>
              <a:rPr lang="en-US" smtClean="0">
                <a:cs typeface="Courier New" panose="02070309020205020404" pitchFamily="49" charset="0"/>
              </a:rPr>
              <a:t> will return 12.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751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680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609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7522" y="2060020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75379" y="2169001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6799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97511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616088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487522" y="1715389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3256799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1897511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6088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487522" y="2539004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38200" y="2111435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2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An “array of arrays” or “array of arrays of arrays”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74843"/>
            <a:ext cx="494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Basic Declaration &amp; Initialization Methods: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48218"/>
              </p:ext>
            </p:extLst>
          </p:nvPr>
        </p:nvGraphicFramePr>
        <p:xfrm>
          <a:off x="838200" y="2844175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59941"/>
                <a:gridCol w="6055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46807"/>
              </p:ext>
            </p:extLst>
          </p:nvPr>
        </p:nvGraphicFramePr>
        <p:xfrm>
          <a:off x="838200" y="3213507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array2d[2][3];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Declares a</a:t>
                      </a:r>
                      <a:r>
                        <a:rPr lang="en-US" baseline="0" smtClean="0"/>
                        <a:t> two dimensional array, </a:t>
                      </a:r>
                      <a:r>
                        <a:rPr lang="en-US" i="1" baseline="0" smtClean="0"/>
                        <a:t>array2d</a:t>
                      </a:r>
                      <a:r>
                        <a:rPr lang="en-US" baseline="0" smtClean="0"/>
                        <a:t>, which can be defined as an array with 2 elements, where each element is a 3 element array (array of arrays).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09722"/>
              </p:ext>
            </p:extLst>
          </p:nvPr>
        </p:nvGraphicFramePr>
        <p:xfrm>
          <a:off x="838200" y="41279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 = { {1, 2, 3},</a:t>
                      </a:r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{2, 4, 6} };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</a:t>
                      </a:r>
                      <a:r>
                        <a:rPr lang="en-US" i="1" smtClean="0"/>
                        <a:t>array2D[0]</a:t>
                      </a:r>
                      <a:r>
                        <a:rPr lang="en-US" smtClean="0"/>
                        <a:t> to {1, 2, 3}</a:t>
                      </a:r>
                      <a:r>
                        <a:rPr lang="en-US" baseline="0" smtClean="0"/>
                        <a:t> and </a:t>
                      </a:r>
                      <a:r>
                        <a:rPr lang="en-US" i="1" baseline="0" smtClean="0"/>
                        <a:t>array2D[1]</a:t>
                      </a:r>
                      <a:r>
                        <a:rPr lang="en-US" baseline="0" smtClean="0"/>
                        <a:t> to {2, 4, 6}.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43741"/>
              </p:ext>
            </p:extLst>
          </p:nvPr>
        </p:nvGraphicFramePr>
        <p:xfrm>
          <a:off x="838200" y="4512479"/>
          <a:ext cx="10515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array2D[2][3];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for(size_t i = 0; i &lt; 2; ++i)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for(size_t j = 0; j &lt; 3; ++j)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array2D[i][j] = 0;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Using a loop, </a:t>
                      </a:r>
                      <a:r>
                        <a:rPr lang="en-US" i="1" smtClean="0"/>
                        <a:t>array2D</a:t>
                      </a:r>
                      <a:r>
                        <a:rPr lang="en-US" smtClean="0"/>
                        <a:t> is initialized to have values</a:t>
                      </a:r>
                      <a:r>
                        <a:rPr lang="en-US" baseline="0" smtClean="0"/>
                        <a:t> of 0 in all elements.  The loop traverserses the 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dimension and within each 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dimension, initializes all of the 2</a:t>
                      </a:r>
                      <a:r>
                        <a:rPr lang="en-US" baseline="30000" smtClean="0"/>
                        <a:t>nd</a:t>
                      </a:r>
                      <a:r>
                        <a:rPr lang="en-US" baseline="0" smtClean="0"/>
                        <a:t> dimension elements to 0.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(C-Style Strings)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149"/>
          </a:xfrm>
        </p:spPr>
        <p:txBody>
          <a:bodyPr>
            <a:normAutofit/>
          </a:bodyPr>
          <a:lstStyle/>
          <a:p>
            <a:r>
              <a:rPr lang="en-US" smtClean="0"/>
              <a:t>Special type of array using characters</a:t>
            </a:r>
          </a:p>
          <a:p>
            <a:r>
              <a:rPr lang="en-US" smtClean="0"/>
              <a:t>The array is treated as a text string</a:t>
            </a:r>
          </a:p>
          <a:p>
            <a:r>
              <a:rPr lang="en-US" smtClean="0"/>
              <a:t>NULL (‘\0’) denotes the end of a string</a:t>
            </a:r>
          </a:p>
          <a:p>
            <a:r>
              <a:rPr lang="en-US" smtClean="0"/>
              <a:t>When initialized using “”, the null is automatically added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114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Example:</a:t>
            </a:r>
          </a:p>
          <a:p>
            <a:r>
              <a:rPr lang="en-US" smtClean="0"/>
              <a:t>char * myString = “Hello, World!”;</a:t>
            </a:r>
          </a:p>
          <a:p>
            <a:r>
              <a:rPr lang="en-US" smtClean="0"/>
              <a:t>cout &lt;&lt; myString;</a:t>
            </a:r>
          </a:p>
          <a:p>
            <a:endParaRPr lang="en-US"/>
          </a:p>
          <a:p>
            <a:r>
              <a:rPr lang="en-US" b="1" smtClean="0"/>
              <a:t>Output:</a:t>
            </a:r>
          </a:p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2640495" y="4830417"/>
            <a:ext cx="2117035" cy="993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0295" y="4552122"/>
            <a:ext cx="40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other arrays, this would have printed the memory location of </a:t>
            </a:r>
            <a:r>
              <a:rPr lang="en-US" i="1" smtClean="0">
                <a:solidFill>
                  <a:srgbClr val="FF0000"/>
                </a:solidFill>
              </a:rPr>
              <a:t>myString.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 Initializations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5987"/>
              </p:ext>
            </p:extLst>
          </p:nvPr>
        </p:nvGraphicFramePr>
        <p:xfrm>
          <a:off x="838200" y="1690688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35017"/>
                <a:gridCol w="3597966"/>
                <a:gridCol w="3382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Memory Allocation 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does cout print?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24747"/>
              </p:ext>
            </p:extLst>
          </p:nvPr>
        </p:nvGraphicFramePr>
        <p:xfrm>
          <a:off x="838200" y="2061528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 myString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06744" y="2929664"/>
            <a:ext cx="3372372" cy="738080"/>
            <a:chOff x="2664693" y="5342166"/>
            <a:chExt cx="3372372" cy="738080"/>
          </a:xfrm>
        </p:grpSpPr>
        <p:grpSp>
          <p:nvGrpSpPr>
            <p:cNvPr id="7" name="Group 6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745" y="2072545"/>
            <a:ext cx="3372372" cy="737635"/>
            <a:chOff x="2664693" y="5342166"/>
            <a:chExt cx="3372372" cy="737635"/>
          </a:xfrm>
        </p:grpSpPr>
        <p:grpSp>
          <p:nvGrpSpPr>
            <p:cNvPr id="22" name="Group 21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50879" y="5719519"/>
              <a:ext cx="1686186" cy="358277"/>
              <a:chOff x="5637402" y="3347207"/>
              <a:chExt cx="1686186" cy="35827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637402" y="3347208"/>
                <a:ext cx="562062" cy="3576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99464" y="3347207"/>
                <a:ext cx="562062" cy="3579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61526" y="3347208"/>
                <a:ext cx="562062" cy="3582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3061"/>
              </p:ext>
            </p:extLst>
          </p:nvPr>
        </p:nvGraphicFramePr>
        <p:xfrm>
          <a:off x="838200" y="292799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“ab\0de”;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7111"/>
              </p:ext>
            </p:extLst>
          </p:nvPr>
        </p:nvGraphicFramePr>
        <p:xfrm>
          <a:off x="838200" y="3785554"/>
          <a:ext cx="10515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492217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myString[5]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Compiler Error!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length of the string is actually 6</a:t>
                      </a:r>
                      <a:r>
                        <a:rPr lang="en-US" baseline="0" smtClean="0"/>
                        <a:t> because of the null at the end.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6209"/>
              </p:ext>
            </p:extLst>
          </p:nvPr>
        </p:nvGraphicFramePr>
        <p:xfrm>
          <a:off x="838200" y="443121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503703" y="5302987"/>
            <a:ext cx="3372372" cy="738080"/>
            <a:chOff x="2664693" y="5342166"/>
            <a:chExt cx="3372372" cy="738080"/>
          </a:xfrm>
        </p:grpSpPr>
        <p:grpSp>
          <p:nvGrpSpPr>
            <p:cNvPr id="55" name="Group 54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03703" y="4435689"/>
            <a:ext cx="3372372" cy="738080"/>
            <a:chOff x="2664693" y="5342166"/>
            <a:chExt cx="3372372" cy="738080"/>
          </a:xfrm>
        </p:grpSpPr>
        <p:grpSp>
          <p:nvGrpSpPr>
            <p:cNvPr id="70" name="Group 69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66826"/>
              </p:ext>
            </p:extLst>
          </p:nvPr>
        </p:nvGraphicFramePr>
        <p:xfrm>
          <a:off x="838200" y="5293253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’,’f’};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abcdef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Tries to convert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memory blocks to characters until \0 is found.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parameters</a:t>
            </a:r>
          </a:p>
          <a:p>
            <a:r>
              <a:rPr lang="en-US" smtClean="0"/>
              <a:t>Arrays as return values from function</a:t>
            </a:r>
          </a:p>
          <a:p>
            <a:r>
              <a:rPr lang="en-US" smtClean="0"/>
              <a:t>Range </a:t>
            </a:r>
            <a:r>
              <a:rPr lang="en-US" i="1" smtClean="0"/>
              <a:t>for</a:t>
            </a:r>
            <a:r>
              <a:rPr lang="en-US" smtClean="0"/>
              <a:t> loops on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Arrays as Function Paramters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961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MUST specify all but the first dimension</a:t>
            </a:r>
          </a:p>
          <a:p>
            <a:pPr lvl="1"/>
            <a:r>
              <a:rPr lang="en-US" smtClean="0"/>
              <a:t>It’s okay to specify the first dimension</a:t>
            </a:r>
          </a:p>
          <a:p>
            <a:pPr lvl="1"/>
            <a:r>
              <a:rPr lang="en-US" smtClean="0"/>
              <a:t>More flexible to take a 2</a:t>
            </a:r>
            <a:r>
              <a:rPr lang="en-US" baseline="30000" smtClean="0"/>
              <a:t>nd</a:t>
            </a:r>
            <a:r>
              <a:rPr lang="en-US" smtClean="0"/>
              <a:t> parameter of the size of first dimension</a:t>
            </a:r>
          </a:p>
          <a:p>
            <a:r>
              <a:rPr lang="en-US" smtClean="0"/>
              <a:t>Can use the </a:t>
            </a:r>
            <a:r>
              <a:rPr lang="en-US" i="1" smtClean="0"/>
              <a:t>dereference operator</a:t>
            </a:r>
            <a:r>
              <a:rPr lang="en-US" smtClean="0"/>
              <a:t> to denote array</a:t>
            </a:r>
          </a:p>
          <a:p>
            <a:r>
              <a:rPr lang="en-US" smtClean="0"/>
              <a:t>When calling the function, just pass the identifier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myArray[], size_t numElements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myArray[4]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doSomething(someArray);</a:t>
            </a:r>
          </a:p>
          <a:p>
            <a:pPr lvl="1"/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* myArray, size_t numElements);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r>
              <a:rPr lang="en-US" i="1" smtClean="0"/>
              <a:t>See accompanying demo code for more +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41445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Return Arrays From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Returns a pointer to the array location</a:t>
            </a:r>
          </a:p>
          <a:p>
            <a:r>
              <a:rPr lang="en-US" smtClean="0"/>
              <a:t>Gets complex quickly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Return one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 get1dArray();</a:t>
            </a:r>
          </a:p>
          <a:p>
            <a:pPr lvl="1"/>
            <a:r>
              <a:rPr lang="en-US" smtClean="0"/>
              <a:t>Return two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** get2dArray(unsigned int numElementsIn2ndDimension);</a:t>
            </a:r>
          </a:p>
          <a:p>
            <a:r>
              <a:rPr lang="en-US" i="1" smtClean="0">
                <a:cs typeface="Courier New" panose="02070309020205020404" pitchFamily="49" charset="0"/>
              </a:rPr>
              <a:t>See demo code for specific examples</a:t>
            </a:r>
            <a:endParaRPr lang="en-US" i="1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Range 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46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 range for loop can be used on arrays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734" y="2701255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myArr[5] = { 1, 2, 3, 4, 10 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: myArr)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i &lt;&lt; " ";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of arrays</a:t>
            </a:r>
          </a:p>
          <a:p>
            <a:r>
              <a:rPr lang="en-US" smtClean="0"/>
              <a:t>Declaring &amp; Initializing arrays</a:t>
            </a:r>
          </a:p>
          <a:p>
            <a:r>
              <a:rPr lang="en-US" smtClean="0"/>
              <a:t>Accessing array elements</a:t>
            </a:r>
          </a:p>
          <a:p>
            <a:r>
              <a:rPr lang="en-US" smtClean="0"/>
              <a:t>Multi-dimensional arrays</a:t>
            </a:r>
          </a:p>
          <a:p>
            <a:r>
              <a:rPr lang="en-US" smtClean="0"/>
              <a:t>Character arrays as strings</a:t>
            </a:r>
          </a:p>
          <a:p>
            <a:r>
              <a:rPr lang="en-US" smtClean="0"/>
              <a:t>Advanced topics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 a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You need to store the scores of 3 exams…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072" y="2483853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exam1, exam2, exam3;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4094"/>
            <a:ext cx="1051560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need the average exam score?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7072" y="3802323"/>
            <a:ext cx="752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averageScore = (exam1 + exam2 + exam3) / 3.0;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06591"/>
            <a:ext cx="10515600" cy="21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have 100 scores?  1,000?  1,000,000?</a:t>
            </a:r>
          </a:p>
          <a:p>
            <a:pPr>
              <a:buFontTx/>
              <a:buChar char="-"/>
            </a:pPr>
            <a:r>
              <a:rPr lang="en-US" smtClean="0"/>
              <a:t>Tedious</a:t>
            </a:r>
          </a:p>
          <a:p>
            <a:pPr>
              <a:buFontTx/>
              <a:buChar char="-"/>
            </a:pPr>
            <a:r>
              <a:rPr lang="en-US" smtClean="0"/>
              <a:t>No longer maintainable</a:t>
            </a:r>
          </a:p>
          <a:p>
            <a:pPr>
              <a:buFontTx/>
              <a:buChar char="-"/>
            </a:pPr>
            <a:r>
              <a:rPr lang="en-US" smtClean="0"/>
              <a:t>Looping isn’t usable with individual variables</a:t>
            </a:r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Series of elements of the same type stored in contiguous memory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272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01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30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52733" y="3596953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40590" y="3705934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2010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2722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299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52733" y="3218390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 - 1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010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2462722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299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052733" y="4075937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403411" y="3648368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081867" y="4346778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3932" y="4748318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Memory Location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1679160" y="401175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51225" y="4413295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 flipV="1">
            <a:off x="3076160" y="2826081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8526" y="2551000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Element Index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8200357" y="4305162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72422" y="4706702"/>
            <a:ext cx="1176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Size of Element Data Type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1" grpId="0" animBg="1"/>
      <p:bldP spid="24" grpId="0"/>
      <p:bldP spid="25" grpId="0" animBg="1"/>
      <p:bldP spid="26" grpId="0"/>
      <p:bldP spid="29" grpId="0" animBg="1"/>
      <p:bldP spid="30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elements are the same type (int, character, double, etc.)</a:t>
            </a:r>
          </a:p>
          <a:p>
            <a:r>
              <a:rPr lang="en-US" smtClean="0"/>
              <a:t>Fixed size (contain a </a:t>
            </a:r>
            <a:r>
              <a:rPr lang="en-US" b="1" smtClean="0"/>
              <a:t>specific</a:t>
            </a:r>
            <a:r>
              <a:rPr lang="en-US" smtClean="0"/>
              <a:t> number of elements)</a:t>
            </a:r>
          </a:p>
          <a:p>
            <a:r>
              <a:rPr lang="en-US" smtClean="0"/>
              <a:t>Compiler treats identifier as a pointer</a:t>
            </a:r>
          </a:p>
          <a:p>
            <a:r>
              <a:rPr lang="en-US" smtClean="0"/>
              <a:t>Arrays can have many dimensions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5920"/>
              </p:ext>
            </p:extLst>
          </p:nvPr>
        </p:nvGraphicFramePr>
        <p:xfrm>
          <a:off x="838199" y="4001294"/>
          <a:ext cx="10515600" cy="17729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/>
                <a:gridCol w="876300"/>
                <a:gridCol w="876300"/>
                <a:gridCol w="8763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Dimension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Dimensions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Dimensions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 Dimensions</a:t>
                      </a:r>
                      <a:endParaRPr lang="en-US"/>
                    </a:p>
                  </a:txBody>
                  <a:tcPr/>
                </a:tc>
              </a:tr>
              <a:tr h="487733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 ‘a’, ‘b’, ‘c’, ‘d’ }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?</a:t>
                      </a:r>
                      <a:endParaRPr lang="en-US" b="1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41585" y="4457961"/>
            <a:ext cx="1386414" cy="1227458"/>
            <a:chOff x="1466852" y="5219962"/>
            <a:chExt cx="1386414" cy="1227458"/>
          </a:xfrm>
        </p:grpSpPr>
        <p:sp>
          <p:nvSpPr>
            <p:cNvPr id="5" name="Cube 4"/>
            <p:cNvSpPr/>
            <p:nvPr/>
          </p:nvSpPr>
          <p:spPr>
            <a:xfrm>
              <a:off x="1659467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023533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387599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659467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023533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387599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659467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2023533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2387599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1553636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1917702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281768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1553636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1917702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281768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1553636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1917702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281768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466852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1830918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194984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1466852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1830918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194984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1466852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830918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2194984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3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MANY ways to declare arrays in C++…here are two common ways.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2743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array3[3];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9465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array7;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521582" y="307854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3647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576287" y="3078545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8676" y="4096942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420847" y="3028904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912" y="3430444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Number of elements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">
            <a:off x="6911431" y="3030913"/>
            <a:ext cx="119526" cy="44617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1701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7611527" y="2947740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916" y="3966137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Indicates a pointer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8434468" y="3061289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06533" y="3462829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89570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757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12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3 integers)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7801868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34055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4</a:t>
            </a:r>
            <a:r>
              <a:rPr lang="en-US" sz="1400" smtClean="0">
                <a:solidFill>
                  <a:srgbClr val="FF0000"/>
                </a:solidFill>
              </a:rPr>
              <a:t>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integer to store an address)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Don’t forget to initialize 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84258"/>
              </p:ext>
            </p:extLst>
          </p:nvPr>
        </p:nvGraphicFramePr>
        <p:xfrm>
          <a:off x="838200" y="2877361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default</a:t>
                      </a:r>
                      <a:r>
                        <a:rPr lang="en-US" baseline="0" smtClean="0"/>
                        <a:t> values for each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20848"/>
              </p:ext>
            </p:extLst>
          </p:nvPr>
        </p:nvGraphicFramePr>
        <p:xfrm>
          <a:off x="838198" y="3859445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 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the values 1, 2, and</a:t>
                      </a:r>
                      <a:r>
                        <a:rPr lang="en-US" baseline="0" smtClean="0"/>
                        <a:t> 3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353725" y="3945973"/>
            <a:ext cx="1686187" cy="737635"/>
            <a:chOff x="5813570" y="3263659"/>
            <a:chExt cx="1686187" cy="737635"/>
          </a:xfrm>
        </p:grpSpPr>
        <p:grpSp>
          <p:nvGrpSpPr>
            <p:cNvPr id="17" name="Group 16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3539"/>
              </p:ext>
            </p:extLst>
          </p:nvPr>
        </p:nvGraphicFramePr>
        <p:xfrm>
          <a:off x="838198" y="4841528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array3[3];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5" y="4928893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(cont’d)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Initialization using * and </a:t>
            </a:r>
            <a:r>
              <a:rPr lang="en-US" i="1" smtClean="0"/>
              <a:t>new</a:t>
            </a:r>
            <a:r>
              <a:rPr lang="en-US" smtClean="0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4434"/>
              </p:ext>
            </p:extLst>
          </p:nvPr>
        </p:nvGraphicFramePr>
        <p:xfrm>
          <a:off x="838200" y="2877361"/>
          <a:ext cx="10515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 array3 = new int[3];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This</a:t>
                      </a:r>
                      <a:r>
                        <a:rPr lang="en-US" baseline="0" smtClean="0"/>
                        <a:t> is not appropriate.  Though the memory is allocated, it is still not initialized.  Looping through, the values will be strange, like </a:t>
                      </a:r>
                    </a:p>
                    <a:p>
                      <a:r>
                        <a:rPr lang="en-US" baseline="0" smtClean="0"/>
                        <a:t>-842150451.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26682"/>
              </p:ext>
            </p:extLst>
          </p:nvPr>
        </p:nvGraphicFramePr>
        <p:xfrm>
          <a:off x="838200" y="4340401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array3 = new int[3];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  The </a:t>
                      </a:r>
                      <a:r>
                        <a:rPr lang="en-US" i="1" baseline="0" smtClean="0"/>
                        <a:t>new</a:t>
                      </a:r>
                      <a:r>
                        <a:rPr lang="en-US" i="0" baseline="0" smtClean="0"/>
                        <a:t> operator indicates a block of memory is needed of size 4*3.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7" y="4427766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60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Access elements with the </a:t>
            </a:r>
            <a:r>
              <a:rPr lang="en-US" i="1" smtClean="0"/>
              <a:t>offset operator – </a:t>
            </a:r>
            <a:r>
              <a:rPr lang="en-US" smtClean="0"/>
              <a:t>[ ]</a:t>
            </a:r>
          </a:p>
          <a:p>
            <a:r>
              <a:rPr lang="en-US" smtClean="0"/>
              <a:t>Makes looping and dynamic access quick and easy</a:t>
            </a:r>
          </a:p>
          <a:p>
            <a:r>
              <a:rPr lang="en-US" smtClean="0"/>
              <a:t>Array indexes are zero-based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9751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680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1609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7522" y="3406495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75379" y="3515476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6799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7511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616088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487522" y="3061864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56799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1897511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6088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487522" y="3885479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838200" y="3457910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38200" y="4382924"/>
            <a:ext cx="10515600" cy="186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intArray[x] is the same as saying, “Starting at the address of </a:t>
            </a:r>
            <a:r>
              <a:rPr lang="en-US" i="1" smtClean="0"/>
              <a:t>intArray</a:t>
            </a:r>
            <a:r>
              <a:rPr lang="en-US" smtClean="0"/>
              <a:t>, get me the value in memory location of (</a:t>
            </a:r>
            <a:r>
              <a:rPr lang="en-US" i="1" smtClean="0"/>
              <a:t>x * size of integer</a:t>
            </a:r>
            <a:r>
              <a:rPr lang="en-US" smtClean="0"/>
              <a:t>) bytes past </a:t>
            </a:r>
            <a:r>
              <a:rPr lang="en-US" i="1" smtClean="0"/>
              <a:t>intArray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If an integer is 4 bytes, the calculation is 0018F704 + x*4</a:t>
            </a:r>
          </a:p>
          <a:p>
            <a:pPr lvl="1"/>
            <a:r>
              <a:rPr lang="en-US" smtClean="0"/>
              <a:t>intArray[2] = 0018F704 + 4*2 = 0018F704 + 8 = 0018F70C</a:t>
            </a:r>
          </a:p>
          <a:p>
            <a:r>
              <a:rPr lang="en-US" smtClean="0"/>
              <a:t>Allows for quick, direct access to memory through mathematical addition</a:t>
            </a:r>
          </a:p>
          <a:p>
            <a:r>
              <a:rPr lang="en-US" smtClean="0">
                <a:solidFill>
                  <a:srgbClr val="FF0000"/>
                </a:solidFill>
              </a:rPr>
              <a:t>NOTE: C++ does not perform array bounds checking!</a:t>
            </a:r>
          </a:p>
        </p:txBody>
      </p:sp>
    </p:spTree>
    <p:extLst>
      <p:ext uri="{BB962C8B-B14F-4D97-AF65-F5344CB8AC3E}">
        <p14:creationId xmlns:p14="http://schemas.microsoft.com/office/powerpoint/2010/main" val="28456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1641</Words>
  <Application>Microsoft Office PowerPoint</Application>
  <PresentationFormat>Widescreen</PresentationFormat>
  <Paragraphs>349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C++ Arrays</vt:lpstr>
      <vt:lpstr>Topics</vt:lpstr>
      <vt:lpstr>Consider a Problem</vt:lpstr>
      <vt:lpstr>The Array Data Structure</vt:lpstr>
      <vt:lpstr>The Array Data Structure (continued)</vt:lpstr>
      <vt:lpstr>Declaring Arrays</vt:lpstr>
      <vt:lpstr>Initializing Arrays </vt:lpstr>
      <vt:lpstr>Initializing Arrays (cont’d) </vt:lpstr>
      <vt:lpstr>Accessing Array Elements with []</vt:lpstr>
      <vt:lpstr>Accessing Array Elements with [] (cont’d)</vt:lpstr>
      <vt:lpstr>The Exam Scores Problem</vt:lpstr>
      <vt:lpstr>Accessing Array Elements with *</vt:lpstr>
      <vt:lpstr>Multi-dimensional Arrays</vt:lpstr>
      <vt:lpstr>Character Arrays (C-Style Strings)</vt:lpstr>
      <vt:lpstr>Character Array Initializations</vt:lpstr>
      <vt:lpstr>Advanced Topics</vt:lpstr>
      <vt:lpstr>Advanced: Arrays as Function Paramters</vt:lpstr>
      <vt:lpstr>Advanced: Return Arrays From Functions</vt:lpstr>
      <vt:lpstr>Advanced: Range for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Arrays</dc:title>
  <dc:creator>Donald Sawyer</dc:creator>
  <cp:lastModifiedBy>Donald Sawyer</cp:lastModifiedBy>
  <cp:revision>100</cp:revision>
  <dcterms:created xsi:type="dcterms:W3CDTF">2015-12-27T19:24:11Z</dcterms:created>
  <dcterms:modified xsi:type="dcterms:W3CDTF">2015-12-30T14:44:13Z</dcterms:modified>
</cp:coreProperties>
</file>