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0A87B-23EA-4610-975C-A64FB63536A3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12147-331D-4779-A061-80E15BA42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Offset operator</a:t>
            </a:r>
            <a:r>
              <a:rPr lang="en-US" baseline="0" smtClean="0"/>
              <a:t> is a special dereference operator.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12147-331D-4779-A061-80E15BA42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F0DB-ACE2-4427-8DE7-5959E4CEB239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8311-7220-4059-8B3A-03448171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naldsawyer/Demos/tree/master/ARCC/intro_to_arrays_in_cp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C++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Access The Presentation &amp; Demo Code on GitHub</a:t>
            </a:r>
          </a:p>
          <a:p>
            <a:r>
              <a:rPr lang="en-US" sz="2000">
                <a:hlinkClick r:id="rId2"/>
              </a:rPr>
              <a:t>https://github.com/donaldsawyer/Demos/tree/master/ARCC/intro_to_arrays_in_cpp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6725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 (cont’d)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See it in action!</a:t>
            </a:r>
          </a:p>
          <a:p>
            <a:pPr marL="0" indent="0">
              <a:buNone/>
            </a:pPr>
            <a:endParaRPr lang="en-US" sz="1050"/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intArray[4] = { 15, 30, 45, 100 };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“intArray values: {“;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(size_t i = 0; i &lt; 4; ++i)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cout &lt;&lt; intArray[i];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if (i &lt; arraySize - 1) cout &lt;&lt; “ – “;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&lt;&lt; "}" &lt;&lt; endl;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 values: {15 – 30 – 45 – 100}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9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0278"/>
            <a:ext cx="10515600" cy="2956685"/>
          </a:xfrm>
        </p:spPr>
        <p:txBody>
          <a:bodyPr/>
          <a:lstStyle/>
          <a:p>
            <a:r>
              <a:rPr lang="en-US" smtClean="0"/>
              <a:t>Remember, </a:t>
            </a:r>
            <a:r>
              <a:rPr lang="en-US" i="1" smtClean="0"/>
              <a:t>intArray</a:t>
            </a:r>
            <a:r>
              <a:rPr lang="en-US" smtClean="0"/>
              <a:t> actually holds the memory location of the first element (0018F704).</a:t>
            </a:r>
          </a:p>
          <a:p>
            <a:r>
              <a:rPr lang="en-US" smtClean="0"/>
              <a:t>The </a:t>
            </a:r>
            <a:r>
              <a:rPr lang="en-US" i="1" smtClean="0"/>
              <a:t>dereference operator</a:t>
            </a:r>
            <a:r>
              <a:rPr lang="en-US" smtClean="0"/>
              <a:t> (*) retrieves the data stored in that memory location.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intArray + 2</a:t>
            </a:r>
            <a:r>
              <a:rPr lang="en-US" smtClean="0">
                <a:cs typeface="Courier New" panose="02070309020205020404" pitchFamily="49" charset="0"/>
              </a:rPr>
              <a:t> will return 0018F70C.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/>
              <a:t>Example: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*(intArray + 2)</a:t>
            </a:r>
            <a:r>
              <a:rPr lang="en-US" smtClean="0">
                <a:cs typeface="Courier New" panose="02070309020205020404" pitchFamily="49" charset="0"/>
              </a:rPr>
              <a:t> will return 12.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9751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680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6090" y="2069251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7522" y="2060020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75379" y="2169001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6799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1897511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616088" y="1690688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487522" y="1715389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intArray[n – 1]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3256799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1897511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6088" y="2548235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6487522" y="2539004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38200" y="2111435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Multi-dimensional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92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An “array of arrays” or “array of arrays of arrays”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474843"/>
            <a:ext cx="494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Basic Declaration &amp; Initialization Methods: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47375"/>
              </p:ext>
            </p:extLst>
          </p:nvPr>
        </p:nvGraphicFramePr>
        <p:xfrm>
          <a:off x="838200" y="2844175"/>
          <a:ext cx="10515600" cy="3723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Syntax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Declares a</a:t>
                      </a:r>
                      <a:r>
                        <a:rPr lang="en-US" baseline="0" smtClean="0"/>
                        <a:t> two dimensional array, </a:t>
                      </a:r>
                      <a:r>
                        <a:rPr lang="en-US" i="1" baseline="0" smtClean="0"/>
                        <a:t>array2d</a:t>
                      </a:r>
                      <a:r>
                        <a:rPr lang="en-US" baseline="0" smtClean="0"/>
                        <a:t>, which can be defined as an array with 2 elements, where each element is a 3 element array (array of arrays).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array2D[2][3] = { {1, 2, 3},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{2, 4, 6} 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</a:t>
                      </a:r>
                      <a:r>
                        <a:rPr lang="en-US" i="1" smtClean="0"/>
                        <a:t>array2D[0]</a:t>
                      </a:r>
                      <a:r>
                        <a:rPr lang="en-US" smtClean="0"/>
                        <a:t> to {1, 2, 3}</a:t>
                      </a:r>
                      <a:r>
                        <a:rPr lang="en-US" baseline="0" smtClean="0"/>
                        <a:t> and </a:t>
                      </a:r>
                      <a:r>
                        <a:rPr lang="en-US" i="1" baseline="0" smtClean="0"/>
                        <a:t>array2D[1]</a:t>
                      </a:r>
                      <a:r>
                        <a:rPr lang="en-US" baseline="0" smtClean="0"/>
                        <a:t> to {2, 4, 6}.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array2D[2][3];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for(size_t i = 0; i &lt; 2; ++i)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for(size_t j = 0; j &lt; 3; ++j)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array2D[i][j] = 0;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Using a loop, </a:t>
                      </a:r>
                      <a:r>
                        <a:rPr lang="en-US" i="1" smtClean="0"/>
                        <a:t>array2D</a:t>
                      </a:r>
                      <a:r>
                        <a:rPr lang="en-US" i="0" smtClean="0"/>
                        <a:t> is initialized to have values</a:t>
                      </a:r>
                      <a:r>
                        <a:rPr lang="en-US" i="0" baseline="0" smtClean="0"/>
                        <a:t> of 0 in all elements.  The loop traverserses the 1</a:t>
                      </a:r>
                      <a:r>
                        <a:rPr lang="en-US" i="0" baseline="30000" smtClean="0"/>
                        <a:t>st</a:t>
                      </a:r>
                      <a:r>
                        <a:rPr lang="en-US" i="0" baseline="0" smtClean="0"/>
                        <a:t> dimension and within each 1</a:t>
                      </a:r>
                      <a:r>
                        <a:rPr lang="en-US" i="0" baseline="30000" smtClean="0"/>
                        <a:t>st</a:t>
                      </a:r>
                      <a:r>
                        <a:rPr lang="en-US" i="0" baseline="0" smtClean="0"/>
                        <a:t> dimension, initializes all of the 2</a:t>
                      </a:r>
                      <a:r>
                        <a:rPr lang="en-US" i="0" baseline="30000" smtClean="0"/>
                        <a:t>nd</a:t>
                      </a:r>
                      <a:r>
                        <a:rPr lang="en-US" i="0" baseline="0" smtClean="0"/>
                        <a:t> dimension elements to 0.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73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Arrays (C-Style Strings)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149"/>
          </a:xfrm>
        </p:spPr>
        <p:txBody>
          <a:bodyPr>
            <a:normAutofit/>
          </a:bodyPr>
          <a:lstStyle/>
          <a:p>
            <a:r>
              <a:rPr lang="en-US" smtClean="0"/>
              <a:t>Special type of array using characters</a:t>
            </a:r>
          </a:p>
          <a:p>
            <a:r>
              <a:rPr lang="en-US" smtClean="0"/>
              <a:t>The array is treated as a text string</a:t>
            </a:r>
          </a:p>
          <a:p>
            <a:r>
              <a:rPr lang="en-US" smtClean="0"/>
              <a:t>NULL (‘\0’) denotes the end of a string</a:t>
            </a:r>
          </a:p>
          <a:p>
            <a:r>
              <a:rPr lang="en-US" smtClean="0"/>
              <a:t>When initialized using “”, the null is automatically added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1148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Example:</a:t>
            </a:r>
          </a:p>
          <a:p>
            <a:r>
              <a:rPr lang="en-US" smtClean="0"/>
              <a:t>char * myString = “Hello, World!”;</a:t>
            </a:r>
          </a:p>
          <a:p>
            <a:r>
              <a:rPr lang="en-US" smtClean="0"/>
              <a:t>cout &lt;&lt; myString;</a:t>
            </a:r>
          </a:p>
          <a:p>
            <a:endParaRPr lang="en-US"/>
          </a:p>
          <a:p>
            <a:r>
              <a:rPr lang="en-US" b="1" smtClean="0"/>
              <a:t>Output:</a:t>
            </a:r>
          </a:p>
          <a:p>
            <a:r>
              <a:rPr lang="en-US" smtClean="0"/>
              <a:t>Hello, World!</a:t>
            </a:r>
            <a:endParaRPr lang="en-US"/>
          </a:p>
        </p:txBody>
      </p:sp>
      <p:sp>
        <p:nvSpPr>
          <p:cNvPr id="41" name="Left Arrow 40"/>
          <p:cNvSpPr/>
          <p:nvPr/>
        </p:nvSpPr>
        <p:spPr>
          <a:xfrm>
            <a:off x="2640495" y="4830417"/>
            <a:ext cx="2117035" cy="9939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50295" y="4552122"/>
            <a:ext cx="400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For other arrays, this would have printed the memory location of </a:t>
            </a:r>
            <a:r>
              <a:rPr lang="en-US" i="1" smtClean="0">
                <a:solidFill>
                  <a:srgbClr val="FF0000"/>
                </a:solidFill>
              </a:rPr>
              <a:t>myString.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9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Array Initializations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35987"/>
              </p:ext>
            </p:extLst>
          </p:nvPr>
        </p:nvGraphicFramePr>
        <p:xfrm>
          <a:off x="838200" y="1690688"/>
          <a:ext cx="10515600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35017"/>
                <a:gridCol w="3597966"/>
                <a:gridCol w="3382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Memory Allocation 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What</a:t>
                      </a:r>
                      <a:r>
                        <a:rPr lang="en-US" baseline="0" smtClean="0"/>
                        <a:t> does cout print?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24747"/>
              </p:ext>
            </p:extLst>
          </p:nvPr>
        </p:nvGraphicFramePr>
        <p:xfrm>
          <a:off x="838200" y="2061528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* myString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06744" y="2929664"/>
            <a:ext cx="3372372" cy="738080"/>
            <a:chOff x="2664693" y="5342166"/>
            <a:chExt cx="3372372" cy="738080"/>
          </a:xfrm>
        </p:grpSpPr>
        <p:grpSp>
          <p:nvGrpSpPr>
            <p:cNvPr id="7" name="Group 6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745" y="2072545"/>
            <a:ext cx="3372372" cy="738080"/>
            <a:chOff x="2664693" y="5342166"/>
            <a:chExt cx="3372372" cy="738080"/>
          </a:xfrm>
        </p:grpSpPr>
        <p:grpSp>
          <p:nvGrpSpPr>
            <p:cNvPr id="22" name="Group 21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83061"/>
              </p:ext>
            </p:extLst>
          </p:nvPr>
        </p:nvGraphicFramePr>
        <p:xfrm>
          <a:off x="838200" y="292799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“ab\0de”;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67111"/>
              </p:ext>
            </p:extLst>
          </p:nvPr>
        </p:nvGraphicFramePr>
        <p:xfrm>
          <a:off x="838200" y="3785554"/>
          <a:ext cx="105156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492217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myString[5] = “abcde”;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Compiler Error!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length of the string is actually 6</a:t>
                      </a:r>
                      <a:r>
                        <a:rPr lang="en-US" baseline="0" smtClean="0"/>
                        <a:t> because of the null at the end.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6209"/>
              </p:ext>
            </p:extLst>
          </p:nvPr>
        </p:nvGraphicFramePr>
        <p:xfrm>
          <a:off x="838200" y="4431210"/>
          <a:ext cx="10515600" cy="85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503703" y="5302987"/>
            <a:ext cx="3372372" cy="738080"/>
            <a:chOff x="2664693" y="5342166"/>
            <a:chExt cx="3372372" cy="738080"/>
          </a:xfrm>
        </p:grpSpPr>
        <p:grpSp>
          <p:nvGrpSpPr>
            <p:cNvPr id="55" name="Group 54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03703" y="4435689"/>
            <a:ext cx="3372372" cy="738080"/>
            <a:chOff x="2664693" y="5342166"/>
            <a:chExt cx="3372372" cy="738080"/>
          </a:xfrm>
        </p:grpSpPr>
        <p:grpSp>
          <p:nvGrpSpPr>
            <p:cNvPr id="70" name="Group 69"/>
            <p:cNvGrpSpPr/>
            <p:nvPr/>
          </p:nvGrpSpPr>
          <p:grpSpPr>
            <a:xfrm>
              <a:off x="2664694" y="5719074"/>
              <a:ext cx="1686186" cy="360727"/>
              <a:chOff x="5637402" y="3347207"/>
              <a:chExt cx="1686186" cy="36072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a</a:t>
                </a: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</a:t>
                </a: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664693" y="5342166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26755" y="5342762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88818" y="5351900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350879" y="5719519"/>
              <a:ext cx="1686186" cy="360727"/>
              <a:chOff x="5637402" y="3347207"/>
              <a:chExt cx="1686186" cy="36072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</a:t>
                </a:r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e</a:t>
                </a:r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\0</a:t>
                </a:r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4350878" y="5342611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940" y="5343207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4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5003" y="535234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5</a:t>
              </a:r>
              <a:endParaRPr lang="en-US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68696"/>
              </p:ext>
            </p:extLst>
          </p:nvPr>
        </p:nvGraphicFramePr>
        <p:xfrm>
          <a:off x="838200" y="5293253"/>
          <a:ext cx="1051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017"/>
                <a:gridCol w="3597966"/>
                <a:gridCol w="3382617"/>
              </a:tblGrid>
              <a:tr h="857564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 myString[6] = </a:t>
                      </a:r>
                    </a:p>
                    <a:p>
                      <a:r>
                        <a:rPr lang="en-US" sz="1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{‘a’,’b’,</a:t>
                      </a:r>
                      <a:r>
                        <a:rPr lang="en-US" sz="14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’c’,’d’,’e’,’\0’};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abcdef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?????</a:t>
                      </a:r>
                    </a:p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Tries to convert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memory blocks to characters until \0 is found.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2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Arrays as function parameters</a:t>
            </a:r>
          </a:p>
          <a:p>
            <a:r>
              <a:rPr lang="en-US" smtClean="0"/>
              <a:t>Arrays as return values from function</a:t>
            </a:r>
          </a:p>
          <a:p>
            <a:r>
              <a:rPr lang="en-US" smtClean="0"/>
              <a:t>Range </a:t>
            </a:r>
            <a:r>
              <a:rPr lang="en-US" i="1" smtClean="0"/>
              <a:t>for</a:t>
            </a:r>
            <a:r>
              <a:rPr lang="en-US" smtClean="0"/>
              <a:t> loops on arrays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Arrays as Function Paramters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961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MUST specify all but the first dimension</a:t>
            </a:r>
          </a:p>
          <a:p>
            <a:pPr lvl="1"/>
            <a:r>
              <a:rPr lang="en-US" smtClean="0"/>
              <a:t>It’s okay to specify the first dimension</a:t>
            </a:r>
          </a:p>
          <a:p>
            <a:pPr lvl="1"/>
            <a:r>
              <a:rPr lang="en-US" smtClean="0"/>
              <a:t>More flexible to take a 2</a:t>
            </a:r>
            <a:r>
              <a:rPr lang="en-US" baseline="30000" smtClean="0"/>
              <a:t>nd</a:t>
            </a:r>
            <a:r>
              <a:rPr lang="en-US" smtClean="0"/>
              <a:t> parameter of the size of first dimension</a:t>
            </a:r>
          </a:p>
          <a:p>
            <a:r>
              <a:rPr lang="en-US" smtClean="0"/>
              <a:t>Can use the </a:t>
            </a:r>
            <a:r>
              <a:rPr lang="en-US" i="1" smtClean="0"/>
              <a:t>dereference operator</a:t>
            </a:r>
            <a:r>
              <a:rPr lang="en-US" smtClean="0"/>
              <a:t> to denote array</a:t>
            </a:r>
          </a:p>
          <a:p>
            <a:r>
              <a:rPr lang="en-US" smtClean="0"/>
              <a:t>When calling the function, just pass the identifier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myArray[], size_t numElements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myArray[4] 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doSomething(someArray);</a:t>
            </a:r>
          </a:p>
          <a:p>
            <a:pPr lvl="1"/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doSomething( double * myArray, size_t numElements);</a:t>
            </a:r>
          </a:p>
          <a:p>
            <a:pPr lvl="2"/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doSomething(someArray, 4);</a:t>
            </a:r>
          </a:p>
          <a:p>
            <a:r>
              <a:rPr lang="en-US" i="1" smtClean="0"/>
              <a:t>See accompanying demo code for more + multidimensional</a:t>
            </a:r>
          </a:p>
        </p:txBody>
      </p:sp>
    </p:spTree>
    <p:extLst>
      <p:ext uri="{BB962C8B-B14F-4D97-AF65-F5344CB8AC3E}">
        <p14:creationId xmlns:p14="http://schemas.microsoft.com/office/powerpoint/2010/main" val="414451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Return Arrays From 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Returns a pointer to the array location</a:t>
            </a:r>
          </a:p>
          <a:p>
            <a:r>
              <a:rPr lang="en-US" smtClean="0"/>
              <a:t>Gets complex quickly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Return one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 get1dArray();</a:t>
            </a:r>
          </a:p>
          <a:p>
            <a:pPr lvl="1"/>
            <a:r>
              <a:rPr lang="en-US" smtClean="0"/>
              <a:t>Return two dimensional integer array</a:t>
            </a:r>
          </a:p>
          <a:p>
            <a:pPr lvl="2"/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** get2dArray(unsigned int numElementsIn2ndDimension);</a:t>
            </a:r>
          </a:p>
          <a:p>
            <a:r>
              <a:rPr lang="en-US" i="1" smtClean="0">
                <a:cs typeface="Courier New" panose="02070309020205020404" pitchFamily="49" charset="0"/>
              </a:rPr>
              <a:t>See demo code for specific examples</a:t>
            </a:r>
            <a:endParaRPr lang="en-US" i="1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6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Range for Loop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461"/>
          </a:xfrm>
        </p:spPr>
        <p:txBody>
          <a:bodyPr/>
          <a:lstStyle/>
          <a:p>
            <a:r>
              <a:rPr lang="en-US" smtClean="0"/>
              <a:t>A range for loop can be used on arrays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4734" y="2701255"/>
            <a:ext cx="7323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myArr[5] = { 1, 2, 3, 4, 10 };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 : myArr)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i &lt;&lt; " ";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1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Definition of arrays</a:t>
            </a:r>
          </a:p>
          <a:p>
            <a:r>
              <a:rPr lang="en-US" smtClean="0"/>
              <a:t>Declaring &amp; Initializing arrays</a:t>
            </a:r>
          </a:p>
          <a:p>
            <a:r>
              <a:rPr lang="en-US" smtClean="0"/>
              <a:t>Accessing array elements</a:t>
            </a:r>
          </a:p>
          <a:p>
            <a:r>
              <a:rPr lang="en-US" smtClean="0"/>
              <a:t>Multi-dimensional arrays</a:t>
            </a:r>
          </a:p>
          <a:p>
            <a:r>
              <a:rPr lang="en-US" smtClean="0"/>
              <a:t>Character strings</a:t>
            </a:r>
          </a:p>
          <a:p>
            <a:r>
              <a:rPr lang="en-US" smtClean="0"/>
              <a:t>Passing arrays as function parameters</a:t>
            </a:r>
          </a:p>
          <a:p>
            <a:r>
              <a:rPr lang="en-US" smtClean="0"/>
              <a:t>Functions that return arrays</a:t>
            </a:r>
          </a:p>
          <a:p>
            <a:r>
              <a:rPr lang="en-US" smtClean="0"/>
              <a:t>Advanced topics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Consider a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You need to store the scores of 3 exams…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7072" y="2483853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exam1, exam2, exam3;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44094"/>
            <a:ext cx="10515600" cy="52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need the average exam score?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7072" y="3802323"/>
            <a:ext cx="752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averageScore = (exam1 + exam2 + exam3) / 3.0;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306591"/>
            <a:ext cx="10515600" cy="211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What if you have 100 scores?  1,000?  1,000,000?</a:t>
            </a:r>
          </a:p>
          <a:p>
            <a:pPr>
              <a:buFontTx/>
              <a:buChar char="-"/>
            </a:pPr>
            <a:r>
              <a:rPr lang="en-US" smtClean="0"/>
              <a:t>Tedious</a:t>
            </a:r>
          </a:p>
          <a:p>
            <a:pPr>
              <a:buFontTx/>
              <a:buChar char="-"/>
            </a:pPr>
            <a:r>
              <a:rPr lang="en-US" smtClean="0"/>
              <a:t>No longer maintainable</a:t>
            </a:r>
          </a:p>
          <a:p>
            <a:pPr>
              <a:buFontTx/>
              <a:buChar char="-"/>
            </a:pPr>
            <a:r>
              <a:rPr lang="en-US" smtClean="0"/>
              <a:t>Looping isn’t usable with individual variables</a:t>
            </a:r>
          </a:p>
          <a:p>
            <a:pPr>
              <a:buFontTx/>
              <a:buChar char="-"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Series of elements of the same type stored in contiguous memory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6272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201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301" y="3606184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52733" y="3596953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40590" y="3705934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22010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2722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299" y="3227621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52733" y="3218390"/>
            <a:ext cx="135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 - 1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22010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2462722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299" y="4085168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7052733" y="4075937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1403411" y="3648368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081867" y="4346778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53932" y="4748318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Memory Location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1679160" y="401175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51225" y="4413295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 flipV="1">
            <a:off x="3076160" y="2826081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38526" y="2551000"/>
            <a:ext cx="1176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Element Index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8200357" y="4305162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72422" y="4706702"/>
            <a:ext cx="1176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Size of Element Data Type</a:t>
            </a:r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7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Data Structure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elements are the same type (int, character, double, etc.)</a:t>
            </a:r>
          </a:p>
          <a:p>
            <a:r>
              <a:rPr lang="en-US" smtClean="0"/>
              <a:t>Fixed size (contain a </a:t>
            </a:r>
            <a:r>
              <a:rPr lang="en-US" b="1" smtClean="0"/>
              <a:t>specific</a:t>
            </a:r>
            <a:r>
              <a:rPr lang="en-US" smtClean="0"/>
              <a:t> number of elements)</a:t>
            </a:r>
          </a:p>
          <a:p>
            <a:r>
              <a:rPr lang="en-US" smtClean="0"/>
              <a:t>Compiler treats identifier as a pointer</a:t>
            </a:r>
          </a:p>
          <a:p>
            <a:r>
              <a:rPr lang="en-US" smtClean="0"/>
              <a:t>Arrays can have many dimensions</a:t>
            </a:r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75920"/>
              </p:ext>
            </p:extLst>
          </p:nvPr>
        </p:nvGraphicFramePr>
        <p:xfrm>
          <a:off x="838199" y="4001294"/>
          <a:ext cx="10515600" cy="17729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8900"/>
                <a:gridCol w="876300"/>
                <a:gridCol w="876300"/>
                <a:gridCol w="8763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 Dimension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Dimensions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 Dimensions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 Dimensions</a:t>
                      </a:r>
                      <a:endParaRPr lang="en-US"/>
                    </a:p>
                  </a:txBody>
                  <a:tcPr/>
                </a:tc>
              </a:tr>
              <a:tr h="487733"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 ‘a’, ‘b’, ‘c’, ‘d’ }</a:t>
                      </a:r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b="1" smtClean="0"/>
                        <a:t>?</a:t>
                      </a:r>
                      <a:endParaRPr lang="en-US" b="1"/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6741585" y="4457961"/>
            <a:ext cx="1386414" cy="1227458"/>
            <a:chOff x="1466852" y="5219962"/>
            <a:chExt cx="1386414" cy="1227458"/>
          </a:xfrm>
        </p:grpSpPr>
        <p:sp>
          <p:nvSpPr>
            <p:cNvPr id="5" name="Cube 4"/>
            <p:cNvSpPr/>
            <p:nvPr/>
          </p:nvSpPr>
          <p:spPr>
            <a:xfrm>
              <a:off x="1659467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/>
            <p:cNvSpPr/>
            <p:nvPr/>
          </p:nvSpPr>
          <p:spPr>
            <a:xfrm>
              <a:off x="2023533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2387599" y="583353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1659467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>
              <a:off x="2023533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2387599" y="5525820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1659467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/>
            <p:cNvSpPr/>
            <p:nvPr/>
          </p:nvSpPr>
          <p:spPr>
            <a:xfrm>
              <a:off x="2023533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2387599" y="5219962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1553636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1917702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2281768" y="5938864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/>
            <p:cNvSpPr/>
            <p:nvPr/>
          </p:nvSpPr>
          <p:spPr>
            <a:xfrm>
              <a:off x="1553636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/>
            <p:cNvSpPr/>
            <p:nvPr/>
          </p:nvSpPr>
          <p:spPr>
            <a:xfrm>
              <a:off x="1917702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/>
            <p:cNvSpPr/>
            <p:nvPr/>
          </p:nvSpPr>
          <p:spPr>
            <a:xfrm>
              <a:off x="2281768" y="5631151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/>
            <p:cNvSpPr/>
            <p:nvPr/>
          </p:nvSpPr>
          <p:spPr>
            <a:xfrm>
              <a:off x="1553636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be 20"/>
            <p:cNvSpPr/>
            <p:nvPr/>
          </p:nvSpPr>
          <p:spPr>
            <a:xfrm>
              <a:off x="1917702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/>
            <p:cNvSpPr/>
            <p:nvPr/>
          </p:nvSpPr>
          <p:spPr>
            <a:xfrm>
              <a:off x="2281768" y="5325293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1466852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ube 23"/>
            <p:cNvSpPr/>
            <p:nvPr/>
          </p:nvSpPr>
          <p:spPr>
            <a:xfrm>
              <a:off x="1830918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/>
            <p:cNvSpPr/>
            <p:nvPr/>
          </p:nvSpPr>
          <p:spPr>
            <a:xfrm>
              <a:off x="2194984" y="6035728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/>
            <p:cNvSpPr/>
            <p:nvPr/>
          </p:nvSpPr>
          <p:spPr>
            <a:xfrm>
              <a:off x="1466852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/>
            <p:cNvSpPr/>
            <p:nvPr/>
          </p:nvSpPr>
          <p:spPr>
            <a:xfrm>
              <a:off x="1830918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2194984" y="5728015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/>
            <p:cNvSpPr/>
            <p:nvPr/>
          </p:nvSpPr>
          <p:spPr>
            <a:xfrm>
              <a:off x="1466852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1830918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/>
            <p:cNvSpPr/>
            <p:nvPr/>
          </p:nvSpPr>
          <p:spPr>
            <a:xfrm>
              <a:off x="2194984" y="5422157"/>
              <a:ext cx="465667" cy="411692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3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MANY ways to declare arrays in C++…here are two common ways.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2743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array3[3];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9465" y="2616880"/>
            <a:ext cx="404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* array7;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1521582" y="3078545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3647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576287" y="3078545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8676" y="4096942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420847" y="3028904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2912" y="3430444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Number of elements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080000">
            <a:off x="6911431" y="3030913"/>
            <a:ext cx="119526" cy="44617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51701" y="3480085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Type of elements in the array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7611527" y="2947740"/>
            <a:ext cx="91924" cy="101839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3916" y="3966137"/>
            <a:ext cx="119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Indicates a pointer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8434468" y="3061289"/>
            <a:ext cx="101600" cy="369155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06533" y="3462829"/>
            <a:ext cx="1196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FF0000"/>
                </a:solidFill>
              </a:rPr>
              <a:t>Identifier</a:t>
            </a:r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389570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21757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FF0000"/>
                </a:solidFill>
              </a:rPr>
              <a:t>12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3 integers)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16200000">
            <a:off x="7801868" y="3264888"/>
            <a:ext cx="360439" cy="27628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34055" y="5069172"/>
            <a:ext cx="30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4</a:t>
            </a:r>
            <a:r>
              <a:rPr lang="en-US" sz="1400" smtClean="0">
                <a:solidFill>
                  <a:srgbClr val="FF0000"/>
                </a:solidFill>
              </a:rPr>
              <a:t> bytes are allocated.</a:t>
            </a:r>
          </a:p>
          <a:p>
            <a:pPr algn="ctr"/>
            <a:r>
              <a:rPr lang="en-US" sz="1400" smtClean="0">
                <a:solidFill>
                  <a:srgbClr val="FF0000"/>
                </a:solidFill>
              </a:rPr>
              <a:t>(size of integer to store an address)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You MUST initialize an array to use the memory allocated to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84258"/>
              </p:ext>
            </p:extLst>
          </p:nvPr>
        </p:nvGraphicFramePr>
        <p:xfrm>
          <a:off x="838200" y="2877361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default</a:t>
                      </a:r>
                      <a:r>
                        <a:rPr lang="en-US" baseline="0" smtClean="0"/>
                        <a:t> values for each element.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0</a:t>
                </a:r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20848"/>
              </p:ext>
            </p:extLst>
          </p:nvPr>
        </p:nvGraphicFramePr>
        <p:xfrm>
          <a:off x="838198" y="3859445"/>
          <a:ext cx="10515600" cy="9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array3[3] = { 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2, 3 };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Initializes array3 with the values 1, 2, and</a:t>
                      </a:r>
                      <a:r>
                        <a:rPr lang="en-US" baseline="0" smtClean="0"/>
                        <a:t> 3 in the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353725" y="3945973"/>
            <a:ext cx="1686187" cy="737635"/>
            <a:chOff x="5813570" y="3263659"/>
            <a:chExt cx="1686187" cy="737635"/>
          </a:xfrm>
        </p:grpSpPr>
        <p:grpSp>
          <p:nvGrpSpPr>
            <p:cNvPr id="17" name="Group 16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53539"/>
              </p:ext>
            </p:extLst>
          </p:nvPr>
        </p:nvGraphicFramePr>
        <p:xfrm>
          <a:off x="838198" y="4841528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array3[3];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5" y="4928893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9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Arrays (cont’d)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You MUST initialize an array to use the memory allocated to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3878"/>
              </p:ext>
            </p:extLst>
          </p:nvPr>
        </p:nvGraphicFramePr>
        <p:xfrm>
          <a:off x="838198" y="2506521"/>
          <a:ext cx="1051560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921"/>
                <a:gridCol w="3741490"/>
                <a:gridCol w="2369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Initialization 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Array</a:t>
                      </a:r>
                      <a:r>
                        <a:rPr lang="en-US" baseline="0" smtClean="0"/>
                        <a:t> Values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4434"/>
              </p:ext>
            </p:extLst>
          </p:nvPr>
        </p:nvGraphicFramePr>
        <p:xfrm>
          <a:off x="838200" y="2877361"/>
          <a:ext cx="10515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973186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 array3 = new int[3];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This</a:t>
                      </a:r>
                      <a:r>
                        <a:rPr lang="en-US" baseline="0" smtClean="0"/>
                        <a:t> is not appropriate.  Though the memory is allocated, it is still not initialized.  Looping through, the values will be strange, like </a:t>
                      </a:r>
                    </a:p>
                    <a:p>
                      <a:r>
                        <a:rPr lang="en-US" baseline="0" smtClean="0"/>
                        <a:t>-842150451.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353725" y="2955559"/>
            <a:ext cx="1686187" cy="737635"/>
            <a:chOff x="5813570" y="3263659"/>
            <a:chExt cx="1686187" cy="737635"/>
          </a:xfrm>
        </p:grpSpPr>
        <p:grpSp>
          <p:nvGrpSpPr>
            <p:cNvPr id="10" name="Group 9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?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26682"/>
              </p:ext>
            </p:extLst>
          </p:nvPr>
        </p:nvGraphicFramePr>
        <p:xfrm>
          <a:off x="838200" y="4340401"/>
          <a:ext cx="10515600" cy="1470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919"/>
                <a:gridCol w="3741490"/>
                <a:gridCol w="2369191"/>
              </a:tblGrid>
              <a:tr h="1470371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array3 = new int[3];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idx</a:t>
                      </a:r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idx &lt; 3; idx++)</a:t>
                      </a:r>
                    </a:p>
                    <a:p>
                      <a:r>
                        <a:rPr lang="en-US" sz="160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array3[idx] = 10 * (idx + 1);</a:t>
                      </a:r>
                    </a:p>
                    <a:p>
                      <a:r>
                        <a:rPr lang="en-US" sz="16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Uses a for loop</a:t>
                      </a:r>
                      <a:r>
                        <a:rPr lang="en-US" baseline="0" smtClean="0"/>
                        <a:t> to initialize each element to 10 * (idx + 1).  The </a:t>
                      </a:r>
                      <a:r>
                        <a:rPr lang="en-US" i="1" baseline="0" smtClean="0"/>
                        <a:t>new</a:t>
                      </a:r>
                      <a:r>
                        <a:rPr lang="en-US" i="0" baseline="0" smtClean="0"/>
                        <a:t> operator indicates a block of memory is needed of size 4*3.</a:t>
                      </a:r>
                      <a:endParaRPr lang="en-US" baseline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9353727" y="4427766"/>
            <a:ext cx="1686187" cy="737635"/>
            <a:chOff x="5813570" y="3263659"/>
            <a:chExt cx="1686187" cy="737635"/>
          </a:xfrm>
        </p:grpSpPr>
        <p:grpSp>
          <p:nvGrpSpPr>
            <p:cNvPr id="34" name="Group 33"/>
            <p:cNvGrpSpPr/>
            <p:nvPr/>
          </p:nvGrpSpPr>
          <p:grpSpPr>
            <a:xfrm>
              <a:off x="5813571" y="3640567"/>
              <a:ext cx="1686186" cy="360727"/>
              <a:chOff x="5637402" y="3347207"/>
              <a:chExt cx="1686186" cy="36072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37402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10</a:t>
                </a: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199464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20</a:t>
                </a: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61526" y="3347207"/>
                <a:ext cx="562062" cy="360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30</a:t>
                </a:r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813570" y="3263659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75632" y="3264255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37695" y="3273393"/>
              <a:ext cx="562062" cy="367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2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Array Elements with []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60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Access elements with the </a:t>
            </a:r>
            <a:r>
              <a:rPr lang="en-US" i="1" smtClean="0"/>
              <a:t>offset operator – </a:t>
            </a:r>
            <a:r>
              <a:rPr lang="en-US" smtClean="0"/>
              <a:t>[ ]</a:t>
            </a:r>
          </a:p>
          <a:p>
            <a:r>
              <a:rPr lang="en-US" smtClean="0"/>
              <a:t>Makes looping and dynamic access quick and easy</a:t>
            </a:r>
          </a:p>
          <a:p>
            <a:r>
              <a:rPr lang="en-US" smtClean="0"/>
              <a:t>Array indexes are zero-based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9751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5680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11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16090" y="3415726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12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87522" y="3406495"/>
            <a:ext cx="1359290" cy="465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75379" y="3515476"/>
            <a:ext cx="51214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mtClean="0"/>
              <a:t>. . .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56799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intArray[1]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897511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intArray[0]</a:t>
            </a:r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616088" y="3037163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intArray[2]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487522" y="3061864"/>
            <a:ext cx="1359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intArray[n – 1]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256799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0018F708</a:t>
            </a:r>
            <a:endParaRPr 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1897511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16088" y="3894710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0018F70C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6487522" y="3885479"/>
            <a:ext cx="13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0018F704 + (n-1)*4</a:t>
            </a:r>
            <a:endParaRPr lang="en-US" sz="1100"/>
          </a:p>
        </p:txBody>
      </p:sp>
      <p:sp>
        <p:nvSpPr>
          <p:cNvPr id="39" name="TextBox 38"/>
          <p:cNvSpPr txBox="1"/>
          <p:nvPr/>
        </p:nvSpPr>
        <p:spPr>
          <a:xfrm>
            <a:off x="838200" y="3457910"/>
            <a:ext cx="9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intArray</a:t>
            </a:r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838200" y="4382926"/>
            <a:ext cx="10515600" cy="1471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intArray[x] is the same as saying, “Starting at the address of </a:t>
            </a:r>
            <a:r>
              <a:rPr lang="en-US" i="1" smtClean="0"/>
              <a:t>intArray</a:t>
            </a:r>
            <a:r>
              <a:rPr lang="en-US" smtClean="0"/>
              <a:t>, get me the value in memory location of (</a:t>
            </a:r>
            <a:r>
              <a:rPr lang="en-US" i="1" smtClean="0"/>
              <a:t>x * size of integer</a:t>
            </a:r>
            <a:r>
              <a:rPr lang="en-US" smtClean="0"/>
              <a:t>) bytes past </a:t>
            </a:r>
            <a:r>
              <a:rPr lang="en-US" i="1" smtClean="0"/>
              <a:t>intArray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If an integer is 4 bytes, the calculation is 0018F704 + x*4</a:t>
            </a:r>
          </a:p>
          <a:p>
            <a:pPr lvl="1"/>
            <a:r>
              <a:rPr lang="en-US" smtClean="0"/>
              <a:t>intArray[2] = 0018F704 + 4*2 = 0018F704 + 8 = 0018F70C</a:t>
            </a:r>
          </a:p>
          <a:p>
            <a:r>
              <a:rPr lang="en-US" smtClean="0"/>
              <a:t>Allows for quick, direct access to memory through mathematical addition</a:t>
            </a:r>
          </a:p>
        </p:txBody>
      </p:sp>
    </p:spTree>
    <p:extLst>
      <p:ext uri="{BB962C8B-B14F-4D97-AF65-F5344CB8AC3E}">
        <p14:creationId xmlns:p14="http://schemas.microsoft.com/office/powerpoint/2010/main" val="284568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1428</Words>
  <Application>Microsoft Office PowerPoint</Application>
  <PresentationFormat>Widescreen</PresentationFormat>
  <Paragraphs>321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C++ Arrays</vt:lpstr>
      <vt:lpstr>Topics</vt:lpstr>
      <vt:lpstr>Consider a Problem</vt:lpstr>
      <vt:lpstr>The Array Data Structure</vt:lpstr>
      <vt:lpstr>The Array Data Structure (continued)</vt:lpstr>
      <vt:lpstr>Declaring Arrays</vt:lpstr>
      <vt:lpstr>Initializing Arrays </vt:lpstr>
      <vt:lpstr>Initializing Arrays (cont’d) </vt:lpstr>
      <vt:lpstr>Accessing Array Elements with []</vt:lpstr>
      <vt:lpstr>Accessing Array Elements with [] (cont’d)</vt:lpstr>
      <vt:lpstr>Accessing Array Elements with *</vt:lpstr>
      <vt:lpstr>Multi-dimensional Arrays</vt:lpstr>
      <vt:lpstr>Character Arrays (C-Style Strings)</vt:lpstr>
      <vt:lpstr>Character Array Initializations</vt:lpstr>
      <vt:lpstr>Advanced Topics</vt:lpstr>
      <vt:lpstr>Advanced: Arrays as Function Paramters</vt:lpstr>
      <vt:lpstr>Advanced: Return Arrays From Functions</vt:lpstr>
      <vt:lpstr>Advanced: Range for 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Arrays</dc:title>
  <dc:creator>Donald Sawyer</dc:creator>
  <cp:lastModifiedBy>Donald Sawyer</cp:lastModifiedBy>
  <cp:revision>70</cp:revision>
  <dcterms:created xsi:type="dcterms:W3CDTF">2015-12-27T19:24:11Z</dcterms:created>
  <dcterms:modified xsi:type="dcterms:W3CDTF">2015-12-28T04:40:59Z</dcterms:modified>
</cp:coreProperties>
</file>