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90" r:id="rId5"/>
    <p:sldId id="291" r:id="rId6"/>
    <p:sldId id="259" r:id="rId7"/>
    <p:sldId id="262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8" autoAdjust="0"/>
    <p:restoredTop sz="68985" autoAdjust="0"/>
  </p:normalViewPr>
  <p:slideViewPr>
    <p:cSldViewPr snapToGrid="0">
      <p:cViewPr varScale="1">
        <p:scale>
          <a:sx n="79" d="100"/>
          <a:sy n="79" d="100"/>
        </p:scale>
        <p:origin x="84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19444-0EAC-46C4-8C7F-BECA04876C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96621-8783-4CB2-97DF-757AC60A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 “class” should have responsibility over</a:t>
            </a:r>
            <a:r>
              <a:rPr lang="en-US" baseline="0" dirty="0"/>
              <a:t> a single part of the functionality in software AND entirely encapsulated within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class should have one, and only one, reason to change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Classes with many responsibilities are tightly coupled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Making</a:t>
            </a:r>
            <a:r>
              <a:rPr lang="en-US" baseline="0" dirty="0"/>
              <a:t> one change shouldn’t break 10 other functions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https://drive.google.com/file/d/0ByOwmqah_nuGNHEtcU5OekdDMkk/view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Example from Martin: Rectangle that renders and computes area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Open/Closed Principle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Open for extension, closed for modification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Ideologically hard, in my experience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Idea: Design Patterns like</a:t>
            </a:r>
            <a:r>
              <a:rPr lang="en-US" baseline="0" dirty="0"/>
              <a:t> the strategy pattern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Example: 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https://drive.google.com/file/d/0BwhCYaYDn8EgN2M5MTkwM2EtNWFkZC00ZTI3LWFjZTUtNTFhZGZiYmUzODc1/view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You</a:t>
            </a:r>
            <a:r>
              <a:rPr lang="en-US" baseline="0" dirty="0"/>
              <a:t> should be able to substitute a subclass for a superclass without adverse change in behavior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Derived types should be suitable for their parent types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 subtype should never strengthen </a:t>
            </a:r>
            <a:r>
              <a:rPr lang="en-US" baseline="0" dirty="0"/>
              <a:t>the preconditions/contract of a supertype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A subtype should never weaken the postconditions of a supertype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http://www.ckode.dk/programming/solid-principles-part-3-liskovs-substitution-principle/#postconditions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https://drive.google.com/file/d/0BwhCYaYDn8EgNzAzZjA5ZmItNjU3NS00MzQ5LTkwYjMtMDJhNDU5ZTM0MTlh/view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Interface Segregation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Classes</a:t>
            </a:r>
            <a:r>
              <a:rPr lang="en-US" baseline="0" dirty="0"/>
              <a:t> should not be forced to depend on interfaces that they do not use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Think of utility classes and interfaces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Cohesion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Make fine-grained interfaces</a:t>
            </a:r>
            <a:r>
              <a:rPr lang="en-US" baseline="0" dirty="0"/>
              <a:t> that are client specific (role interfaces)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Heavily violated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Some studies of design patterns might help with</a:t>
            </a:r>
            <a:r>
              <a:rPr lang="en-US" baseline="0" dirty="0"/>
              <a:t> this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https://drive.google.com/file/d/0BwhCYaYDn8EgOTViYjJhYzMtMzYxMC00MzFjLWJjMzYtOGJiMDc5N2JkYmJi/view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Dependency Inversion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Principles: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</a:t>
            </a:r>
            <a:r>
              <a:rPr lang="en-US" baseline="0" dirty="0"/>
              <a:t> level modules should not depend on low-level modules, rather abstractions for both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Abstractions should not depend on details, </a:t>
            </a:r>
            <a:r>
              <a:rPr lang="en-US" baseline="0" dirty="0" err="1"/>
              <a:t>detals</a:t>
            </a:r>
            <a:r>
              <a:rPr lang="en-US" baseline="0" dirty="0"/>
              <a:t> should depend on abstractions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Reduce the coupling between classes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Depend on abstractions, not on concretions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This might be tougher</a:t>
            </a:r>
            <a:r>
              <a:rPr lang="en-US" baseline="0" dirty="0"/>
              <a:t> in BI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Where have you seen this one?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https://drive.google.com/file/d/0BwhCYaYDn8EgMjdlMWIzNGUtZTQ0NC00ZjQ5LTkwYzQtZjRhMDRlNTQ3ZGMz/view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6621-8783-4CB2-97DF-757AC60A4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Isn’t easy to start,</a:t>
            </a:r>
            <a:r>
              <a:rPr lang="en-US" baseline="0" dirty="0"/>
              <a:t> you have to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sawyer/Demos/tree/master/tcrug/unit_testing" TargetMode="External"/><Relationship Id="rId2" Type="http://schemas.openxmlformats.org/officeDocument/2006/relationships/hyperlink" Target="mailto:Donald.Sawy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ingle_responsibility_princip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/>
              <a:t>Coded Unit Testing with RUnit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2857"/>
            <a:ext cx="9144000" cy="235494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And A Little on [S]OLID &amp; TDD</a:t>
            </a:r>
          </a:p>
          <a:p>
            <a:endParaRPr lang="en-US"/>
          </a:p>
          <a:p>
            <a:r>
              <a:rPr lang="en-US" sz="2100"/>
              <a:t>Donald Sawyer (</a:t>
            </a:r>
            <a:r>
              <a:rPr lang="en-US" sz="2100">
                <a:hlinkClick r:id="rId2"/>
              </a:rPr>
              <a:t>Donald.Sawyer@gmail.com</a:t>
            </a:r>
            <a:r>
              <a:rPr lang="en-US" sz="2100"/>
              <a:t>)</a:t>
            </a:r>
          </a:p>
          <a:p>
            <a:endParaRPr lang="en-US"/>
          </a:p>
          <a:p>
            <a:r>
              <a:rPr lang="en-US" i="1"/>
              <a:t>Presentation &amp; Source Code on GitHub:</a:t>
            </a:r>
          </a:p>
          <a:p>
            <a:r>
              <a:rPr lang="en-US">
                <a:hlinkClick r:id="rId3"/>
              </a:rPr>
              <a:t>https://github.com/donaldsawyer/Demos/tree/master/tcrug/unit_testing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Refactor (the TDD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RUN the tests </a:t>
            </a:r>
            <a:r>
              <a:rPr lang="en-US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TDD</a:t>
            </a:r>
          </a:p>
          <a:p>
            <a:pPr lvl="1"/>
            <a:r>
              <a:rPr lang="en-US">
                <a:hlinkClick r:id="rId2"/>
              </a:rPr>
              <a:t>https://en.wikipedia.org/wiki/Test-driven_development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http://www.agiledata.org/essays/tdd.html</a:t>
            </a:r>
            <a:endParaRPr lang="en-US"/>
          </a:p>
          <a:p>
            <a:r>
              <a:rPr lang="en-US"/>
              <a:t>Refactoring</a:t>
            </a:r>
          </a:p>
          <a:p>
            <a:pPr lvl="1"/>
            <a:r>
              <a:rPr lang="en-US">
                <a:hlinkClick r:id="rId4"/>
              </a:rPr>
              <a:t>http://refactoring.com/</a:t>
            </a:r>
            <a:endParaRPr lang="en-US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https://en.wikipedia.org/wiki/Code_smell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Types of testing</a:t>
            </a:r>
          </a:p>
          <a:p>
            <a:pPr lvl="1"/>
            <a:r>
              <a:rPr lang="en-US"/>
              <a:t>Unit</a:t>
            </a:r>
          </a:p>
          <a:p>
            <a:pPr lvl="1"/>
            <a:r>
              <a:rPr lang="en-US"/>
              <a:t>Integration</a:t>
            </a:r>
          </a:p>
          <a:p>
            <a:pPr lvl="1"/>
            <a:r>
              <a:rPr lang="en-US"/>
              <a:t>System</a:t>
            </a:r>
          </a:p>
          <a:p>
            <a:r>
              <a:rPr lang="en-US"/>
              <a:t>Unit Testing</a:t>
            </a:r>
          </a:p>
          <a:p>
            <a:pPr lvl="1"/>
            <a:r>
              <a:rPr lang="en-US"/>
              <a:t>Testing of an individual code module, function, or “unit”</a:t>
            </a:r>
          </a:p>
          <a:p>
            <a:pPr lvl="1"/>
            <a:r>
              <a:rPr lang="en-US"/>
              <a:t>Done by a developer before deployment</a:t>
            </a:r>
          </a:p>
          <a:p>
            <a:pPr lvl="1"/>
            <a:r>
              <a:rPr lang="en-US"/>
              <a:t>Verifies input/output of a “unit”</a:t>
            </a:r>
          </a:p>
          <a:p>
            <a:r>
              <a:rPr lang="en-US"/>
              <a:t>Why?</a:t>
            </a:r>
          </a:p>
          <a:p>
            <a:pPr lvl="1"/>
            <a:r>
              <a:rPr lang="en-US"/>
              <a:t>Verify the individual components perform as expected</a:t>
            </a:r>
          </a:p>
          <a:p>
            <a:pPr lvl="1"/>
            <a:r>
              <a:rPr lang="en-US"/>
              <a:t>Gain confidence that “done” code is still working as the program changes</a:t>
            </a:r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Introduction to 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SOLID Principles of Object-Oriented Design</a:t>
            </a:r>
            <a:endParaRPr lang="en-US" dirty="0"/>
          </a:p>
          <a:p>
            <a:pPr lvl="1"/>
            <a:r>
              <a:rPr lang="en-US" dirty="0"/>
              <a:t>S – Single Responsibility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lvl="1"/>
            <a:r>
              <a:rPr lang="en-US" dirty="0"/>
              <a:t>I – Interface Segregation</a:t>
            </a:r>
          </a:p>
          <a:p>
            <a:pPr lvl="1"/>
            <a:r>
              <a:rPr lang="en-US" dirty="0"/>
              <a:t>D – Dependency Inversion</a:t>
            </a:r>
          </a:p>
          <a:p>
            <a:r>
              <a:rPr lang="en-US" dirty="0">
                <a:hlinkClick r:id="rId4"/>
              </a:rPr>
              <a:t>Single Responsibility</a:t>
            </a:r>
            <a:endParaRPr lang="en-US" dirty="0"/>
          </a:p>
          <a:p>
            <a:pPr lvl="1"/>
            <a:r>
              <a:rPr lang="en-US" dirty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dirty="0"/>
              <a:t>A module should have one, and only one, reason to change</a:t>
            </a:r>
          </a:p>
          <a:p>
            <a:pPr lvl="1"/>
            <a:r>
              <a:rPr lang="en-US" b="1" i="1" dirty="0"/>
              <a:t>THIS is what we’ll unit test in this talk</a:t>
            </a:r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(TDD)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449" y="1690688"/>
            <a:ext cx="225889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717" y="1690688"/>
            <a:ext cx="6890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Helps you understand your requirements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Forces you to test (YAY!)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If your test doesn’t fail first, it’s a bad test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Avoid false positives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Ensure better tests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When you have tests, you can CONFIDENTLY change your code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Incorporate SOLID to make it easier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It takes practice!</a:t>
            </a:r>
          </a:p>
        </p:txBody>
      </p:sp>
    </p:spTree>
    <p:extLst>
      <p:ext uri="{BB962C8B-B14F-4D97-AF65-F5344CB8AC3E}">
        <p14:creationId xmlns:p14="http://schemas.microsoft.com/office/powerpoint/2010/main" val="17524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E6D9D-8FB6-426E-92EE-E8F4A387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/>
              <a:t>App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13DED-C475-4BEC-82D2-AD6951936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Coded Unit Testing with RUnit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Why?</a:t>
            </a:r>
          </a:p>
          <a:p>
            <a:pPr lvl="1"/>
            <a:r>
              <a:rPr lang="en-US"/>
              <a:t>Every time you change your code, you want to re-test it, ENTIRELY</a:t>
            </a:r>
          </a:p>
          <a:p>
            <a:pPr lvl="1"/>
            <a:r>
              <a:rPr lang="en-US"/>
              <a:t>Without coded testing, we skip testing pieces we’ve already tested</a:t>
            </a:r>
          </a:p>
          <a:p>
            <a:pPr lvl="1"/>
            <a:r>
              <a:rPr lang="en-US"/>
              <a:t>Gain confidence in testing changes to large data sets</a:t>
            </a:r>
          </a:p>
          <a:p>
            <a:pPr lvl="1"/>
            <a:r>
              <a:rPr lang="en-US"/>
              <a:t>What if we broke something we previously built?</a:t>
            </a:r>
          </a:p>
          <a:p>
            <a:pPr lvl="2"/>
            <a:r>
              <a:rPr lang="en-US"/>
              <a:t>We won’t know until a defect is reported</a:t>
            </a:r>
          </a:p>
          <a:p>
            <a:pPr lvl="1"/>
            <a:r>
              <a:rPr lang="en-US"/>
              <a:t>Integrate testing within the deployment process</a:t>
            </a:r>
          </a:p>
          <a:p>
            <a:r>
              <a:rPr lang="en-US"/>
              <a:t>Package: </a:t>
            </a:r>
            <a:r>
              <a:rPr lang="en-US">
                <a:hlinkClick r:id="rId2"/>
              </a:rPr>
              <a:t>Runit</a:t>
            </a:r>
            <a:endParaRPr lang="en-US"/>
          </a:p>
          <a:p>
            <a:pPr lvl="1"/>
            <a:r>
              <a:rPr lang="en-US"/>
              <a:t>Allows automated verification of code units</a:t>
            </a:r>
          </a:p>
          <a:p>
            <a:pPr lvl="1"/>
            <a:r>
              <a:rPr lang="en-US"/>
              <a:t>Allows a test suites to be defined and tested together</a:t>
            </a:r>
          </a:p>
          <a:p>
            <a:pPr lvl="1"/>
            <a:r>
              <a:rPr lang="en-US"/>
              <a:t>Allows for test results to be reported</a:t>
            </a:r>
          </a:p>
          <a:p>
            <a:r>
              <a:rPr lang="en-US"/>
              <a:t>Steps</a:t>
            </a:r>
          </a:p>
          <a:p>
            <a:pPr lvl="1"/>
            <a:r>
              <a:rPr lang="en-US"/>
              <a:t>Create a test driver</a:t>
            </a:r>
          </a:p>
          <a:p>
            <a:pPr lvl="1"/>
            <a:r>
              <a:rPr lang="en-US"/>
              <a:t>Create test scripts</a:t>
            </a:r>
          </a:p>
          <a:p>
            <a:pPr lvl="1"/>
            <a:r>
              <a:rPr lang="en-US"/>
              <a:t>Add test scripts to test suites in driver</a:t>
            </a:r>
          </a:p>
          <a:p>
            <a:pPr lvl="1"/>
            <a:r>
              <a:rPr lang="en-US"/>
              <a:t>Run test driver</a:t>
            </a:r>
          </a:p>
          <a:p>
            <a:pPr lvl="1"/>
            <a:r>
              <a:rPr lang="en-US"/>
              <a:t>View results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Doorbuster Metric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Requirements</a:t>
            </a:r>
          </a:p>
          <a:p>
            <a:pPr marL="514350" indent="-514350">
              <a:buAutoNum type="arabicPeriod"/>
            </a:pPr>
            <a:r>
              <a:rPr lang="en-US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/>
              <a:t>Doorbuster1.csv</a:t>
            </a:r>
          </a:p>
          <a:p>
            <a:pPr marL="971550" lvl="1" indent="-514350">
              <a:buAutoNum type="arabicPeriod"/>
            </a:pPr>
            <a:r>
              <a:rPr lang="en-US"/>
              <a:t>Doorbuster2.csv</a:t>
            </a:r>
          </a:p>
          <a:p>
            <a:pPr marL="514350" indent="-514350">
              <a:buAutoNum type="arabicPeriod"/>
            </a:pPr>
            <a:r>
              <a:rPr lang="en-US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/>
              <a:t>Product id</a:t>
            </a:r>
          </a:p>
          <a:p>
            <a:pPr marL="971550" lvl="1" indent="-514350">
              <a:buAutoNum type="arabicPeriod"/>
            </a:pPr>
            <a:r>
              <a:rPr lang="en-US"/>
              <a:t>No price metric</a:t>
            </a:r>
          </a:p>
          <a:p>
            <a:pPr marL="971550" lvl="1" indent="-514350">
              <a:buAutoNum type="arabicPeriod"/>
            </a:pPr>
            <a:r>
              <a:rPr lang="en-US"/>
              <a:t>Online but out of stock metric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0_monolith.R</a:t>
            </a:r>
          </a:p>
          <a:p>
            <a:pPr lvl="1"/>
            <a:r>
              <a:rPr lang="en-US" dirty="0"/>
              <a:t>A typical R Script</a:t>
            </a:r>
          </a:p>
          <a:p>
            <a:pPr lvl="1"/>
            <a:r>
              <a:rPr lang="en-US" dirty="0"/>
              <a:t>Contains a lot of code that all runs in sequence</a:t>
            </a:r>
          </a:p>
          <a:p>
            <a:r>
              <a:rPr lang="en-US" dirty="0"/>
              <a:t>What the script does</a:t>
            </a:r>
          </a:p>
          <a:p>
            <a:pPr lvl="1"/>
            <a:r>
              <a:rPr lang="en-US" dirty="0"/>
              <a:t>Reads 2 data sets from csv (doorbuster data)</a:t>
            </a:r>
          </a:p>
          <a:p>
            <a:pPr lvl="2"/>
            <a:r>
              <a:rPr lang="en-US" dirty="0"/>
              <a:t>doorbuster1.csv &amp; doorbuster2.csv</a:t>
            </a:r>
          </a:p>
          <a:p>
            <a:pPr lvl="1"/>
            <a:r>
              <a:rPr lang="en-US" dirty="0"/>
              <a:t>Combines the datasets</a:t>
            </a:r>
          </a:p>
          <a:p>
            <a:pPr lvl="1"/>
            <a:r>
              <a:rPr lang="en-US" dirty="0"/>
              <a:t>Adds metrics for</a:t>
            </a:r>
          </a:p>
          <a:p>
            <a:pPr lvl="2"/>
            <a:r>
              <a:rPr lang="en-US" dirty="0"/>
              <a:t>Doorbuster items missing a price</a:t>
            </a:r>
          </a:p>
          <a:p>
            <a:pPr lvl="2"/>
            <a:r>
              <a:rPr lang="en-US" dirty="0"/>
              <a:t>Doorbuster items that are online, but out of stock</a:t>
            </a:r>
          </a:p>
          <a:p>
            <a:pPr lvl="1"/>
            <a:r>
              <a:rPr lang="en-US" dirty="0"/>
              <a:t>Writes metric data to csv called doorbuster_metrics.csv</a:t>
            </a:r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Refactor: Extract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Take a chunk of code and create a method/function so it can be tested.</a:t>
            </a:r>
          </a:p>
          <a:p>
            <a:pPr lvl="1"/>
            <a:r>
              <a:rPr lang="en-US"/>
              <a:t>Make a small function to follow the Single Responsibility principle</a:t>
            </a:r>
          </a:p>
          <a:p>
            <a:r>
              <a:rPr lang="en-US"/>
              <a:t>In 0_monolith.R</a:t>
            </a:r>
          </a:p>
          <a:p>
            <a:pPr lvl="1"/>
            <a:r>
              <a:rPr lang="en-US"/>
              <a:t>Create a method for reading a single doorbuster csv file</a:t>
            </a:r>
          </a:p>
          <a:p>
            <a:pPr lvl="1"/>
            <a:r>
              <a:rPr lang="en-US"/>
              <a:t>Create a method that reads both doorbuster csv files</a:t>
            </a:r>
          </a:p>
          <a:p>
            <a:pPr lvl="1"/>
            <a:r>
              <a:rPr lang="en-US"/>
              <a:t>Create a method that adds metric for doorbusters with no price</a:t>
            </a:r>
          </a:p>
          <a:p>
            <a:pPr lvl="1"/>
            <a:r>
              <a:rPr lang="en-US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6043</TotalTime>
  <Words>1044</Words>
  <Application>Microsoft Office PowerPoint</Application>
  <PresentationFormat>Widescreen</PresentationFormat>
  <Paragraphs>152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Coded Unit Testing with RUnit</vt:lpstr>
      <vt:lpstr>What is Unit Testing?</vt:lpstr>
      <vt:lpstr>An Introduction to SOLID</vt:lpstr>
      <vt:lpstr>Test-Driven Development (TDD)</vt:lpstr>
      <vt:lpstr>Demo App in R</vt:lpstr>
      <vt:lpstr>Coded Unit Testing with RUnit</vt:lpstr>
      <vt:lpstr>A Doorbuster Metric Program</vt:lpstr>
      <vt:lpstr>The R Example</vt:lpstr>
      <vt:lpstr>Refactor: Extract Method</vt:lpstr>
      <vt:lpstr>To Refactor (the TDD Way)</vt:lpstr>
      <vt:lpstr>Helpful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37</cp:revision>
  <dcterms:created xsi:type="dcterms:W3CDTF">2016-01-17T05:41:43Z</dcterms:created>
  <dcterms:modified xsi:type="dcterms:W3CDTF">2018-07-20T02:23:50Z</dcterms:modified>
</cp:coreProperties>
</file>