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Exo 2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9BF755-49AD-4A74-A622-BFD080005FF2}">
  <a:tblStyle styleId="{7D9BF755-49AD-4A74-A622-BFD080005F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995700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b995700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b9957003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1b38610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1b38610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361b386108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1b38610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1b38610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61b386108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1b38610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1b38610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61b38610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7f70135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7f70135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357f70135a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e6df6b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5e6df6b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35e6df6bf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1b38610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1b38610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361b386108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7f7013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7f7013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357f70135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1b38610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1b38610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361b386108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7f70135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7f70135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57f70135a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1b38610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1b38610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61b386108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1b38610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1b38610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61b38610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1b38610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1b38610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61b386108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4950-9744-4621-999F-E97823C7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5850D-B20C-4DD7-81C9-BEBEEFED5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7082-368A-4219-96FF-9D997E44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1F3-7DC2-4FC8-AA19-924AE245D90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03FF3-3E4A-46B2-9846-24390A94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2B9B-0082-4A6F-8F8F-853B3434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206A-AECB-41C1-95F6-6663A948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8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58DD-0B82-4E6E-ABB9-1499C54D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FFFAC-B4BD-4C45-BB06-EB274693E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D9F6-6C68-4887-8927-84DED97E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1F3-7DC2-4FC8-AA19-924AE245D90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892F8-2EFC-4EB2-8E69-AFE62838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8983-4BB9-4045-8BB7-04C32C92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206A-AECB-41C1-95F6-6663A948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51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C65B2-25EE-43FE-8A5A-580F06077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0B69F-F1E7-4A2C-86BD-DDCFBC717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EA6F-01BA-40C8-B7DE-781C6471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1F3-7DC2-4FC8-AA19-924AE245D90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38901-8D01-4BCE-B11B-907B56E5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4F1F0-096B-4545-8072-95826515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206A-AECB-41C1-95F6-6663A948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562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4012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81000" y="274638"/>
            <a:ext cx="84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14888" y="6319838"/>
            <a:ext cx="39672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 2"/>
              <a:buNone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81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D1CC-D744-4083-AFCE-65CABCAB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03DF-180F-4DCC-8DF2-D96A013A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D2A96-0A53-41B9-9AE0-343B9438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1F3-7DC2-4FC8-AA19-924AE245D90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4E3A-5878-458D-8B2E-58D10768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5A90-D81E-4485-978F-9F1EDECC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206A-AECB-41C1-95F6-6663A948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988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3902-4FE1-4CD6-92D2-662A8B7B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6EE53-2BF3-4C1F-8203-EEB52586F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0950-C87C-49F7-908F-3F7AFE58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1F3-7DC2-4FC8-AA19-924AE245D90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8BBA6-F0EF-4D0A-895D-F6174798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E6A3-7993-4690-99F8-98E72FCA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206A-AECB-41C1-95F6-6663A948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426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DC68-92A2-4F72-8A8F-83B10949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F26F-5AE2-4FCF-80CC-D8EBBB552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7558E-0B8A-4D70-9B68-CF7EC4B77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1513-09F2-4A8F-9237-123DF642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1F3-7DC2-4FC8-AA19-924AE245D90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949BD-50E8-430B-8DDF-6141CDD7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C83F-249E-4C1D-970D-2871A004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206A-AECB-41C1-95F6-6663A948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549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8F32-FE95-49DC-AAE8-307696CD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B7237-0FA5-4B28-A8A3-1AAE662A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33356-8569-41EC-B954-036F33879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AB848-D4C9-4157-8C57-ABA2D84E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BCA67-7F32-4226-B1B2-5B89981DE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C0006-6EE7-4DE5-A9D3-6F1BFE4B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1F3-7DC2-4FC8-AA19-924AE245D90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59977-6F73-4907-ACA7-543409DB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20CC5-FBB9-423F-8EE2-F333B30E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206A-AECB-41C1-95F6-6663A948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80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2943-683B-4972-A47D-8A4E8DFD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EE569-16B0-4E55-878A-584BCEB6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1F3-7DC2-4FC8-AA19-924AE245D90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E1531-7925-41AF-8907-42D90347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B2A9A-8093-44A2-A215-14E7AE22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206A-AECB-41C1-95F6-6663A948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648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D5708-D775-4477-BAD0-287B07F0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1F3-7DC2-4FC8-AA19-924AE245D90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D7C7C-739B-4FDC-A275-C815D6C0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2914-3FFF-41E4-AC55-59E650B6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206A-AECB-41C1-95F6-6663A948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4BCB-C0BB-4597-A490-23E88356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4B55-25D3-4AE5-A7A5-549FB0A7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AF60C-04C2-4635-AE9C-EE20FE01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5B3D-6395-4151-A56A-38E63D1C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1F3-7DC2-4FC8-AA19-924AE245D90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C29B6-6F0B-482A-9A93-25F78C16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5B532-28E4-430B-AF6A-EECB5BBF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206A-AECB-41C1-95F6-6663A948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53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AA54-851E-44F9-BDEC-3634A7CC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E6B67-98C5-436B-8925-A88F647E1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DA709-899F-4701-B9EF-7130D39B5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8C60D-F3FB-4059-A231-D17D24DC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1F3-7DC2-4FC8-AA19-924AE245D90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BCCD2-4E8B-414A-B7C1-CCBF6696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8DA41-53F3-4477-9901-5A4EDBBE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206A-AECB-41C1-95F6-6663A948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10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3003B-F844-4873-A213-A6B9A3C1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680EF-BF46-4587-A61E-1A3AA2E1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725B-D9DF-40DF-A3D4-37ED045AF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51F3-7DC2-4FC8-AA19-924AE245D90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6BF6-E0A3-46E8-9AE5-A4DA4319C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1EB2-F98D-41E8-BECF-F73DBC188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206A-AECB-41C1-95F6-6663A948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0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n2lYxI-kAl1tdJCRTGfvUhPGptR2YBwZOSDB5uMdww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naldsawyer.github.io/hive-unit-testing/" TargetMode="External"/><Relationship Id="rId4" Type="http://schemas.openxmlformats.org/officeDocument/2006/relationships/hyperlink" Target="https://github.com/donaldsawyer/hive-unit-test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/>
        </p:nvSpPr>
        <p:spPr>
          <a:xfrm>
            <a:off x="1184275" y="1587975"/>
            <a:ext cx="64881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TDD for Hive ETL</a:t>
            </a:r>
            <a:endParaRPr sz="360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(and a little testing 101)</a:t>
            </a:r>
            <a:endParaRPr sz="270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Donald Sawyer</a:t>
            </a:r>
            <a:endParaRPr sz="360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dsawyer@phdata.io</a:t>
            </a:r>
            <a:endParaRPr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@phdatainc</a:t>
            </a:r>
            <a:endParaRPr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phdata.io</a:t>
            </a:r>
            <a:endParaRPr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DROP TABLE IF EXISTS large_sales;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large_sales (</a:t>
            </a:r>
            <a:endParaRPr sz="15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tran_id INT, sell_chan STRING, total DOUBLE)</a:t>
            </a:r>
            <a:br>
              <a:rPr lang="en-US" sz="1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COMMENT 'Contains only large online transactions over $100 total.'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tran_id,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CASE chan_c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WHEN "S" THEN "Store"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WHEN "O" THEN "Online"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END sell_chan,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total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FROM sales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WHERE total &gt;= 100;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are the Input Partitions? (Part 2)</a:t>
            </a:r>
            <a:endParaRPr sz="2400"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DROP TABLE IF EXISTS large_sales;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CREATE TABLE large_sales (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tran_id INT, sell_chan STRING, total DOUBLE)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COMMENT 'Contains only large online transactions over $100 total.'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tran_id,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CASE chan_c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WHEN "S" THEN "Store"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WHEN "O" THEN "Online"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END sell_chan,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total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FROM sales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WHERE total &gt;= 100;</a:t>
            </a:r>
            <a:endParaRPr sz="16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are the Input Partitions? (Part 3)</a:t>
            </a:r>
            <a:endParaRPr sz="2400"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DROP TABLE IF EXISTS large_sales;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CREATE TABLE large_sales (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tran_id INT, sell_chan STRING, total DOUBLE)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COMMENT 'Contains only large online transactions over $100 total.'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tran_id,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CASE chan_c</a:t>
            </a:r>
            <a:br>
              <a:rPr lang="en-US" sz="1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WHEN "S" THEN "Store"</a:t>
            </a:r>
            <a:br>
              <a:rPr lang="en-US" sz="1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WHEN "O" THEN "Online"</a:t>
            </a:r>
            <a:br>
              <a:rPr lang="en-US" sz="1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END sell_chan,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total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FROM sales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WHERE total &gt;= 100;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are the Input Partitions? (Part 4)</a:t>
            </a:r>
            <a:endParaRPr sz="240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DEMO w/ HiveRunner!</a:t>
            </a:r>
            <a:endParaRPr sz="2400"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Location: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https://docs.google.com/presentation/d/1n2lYxI-kAl1tdJCRTGfvUhPGptR2YBwZOSDB5uMdwwU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Donald’s GitHub Repo: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https://github.com/donaldsawyer/hive-unit-testing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Javadocs for Code: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https://donaldsawyer.github.io/hive-unit-testing/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Resources for Presentation</a:t>
            </a:r>
            <a:endParaRPr sz="2600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#1 Reason I Test</a:t>
            </a:r>
            <a:endParaRPr sz="2200" dirty="0"/>
          </a:p>
        </p:txBody>
      </p:sp>
      <p:sp>
        <p:nvSpPr>
          <p:cNvPr id="61" name="Google Shape;61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trust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latin typeface="Calibri"/>
                <a:ea typeface="Calibri"/>
                <a:cs typeface="Calibri"/>
                <a:sym typeface="Calibri"/>
              </a:rPr>
              <a:t>noun</a:t>
            </a:r>
            <a:endParaRPr sz="1900" i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firm belief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in the </a:t>
            </a:r>
            <a:r>
              <a:rPr lang="en-US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, truth, </a:t>
            </a:r>
            <a:r>
              <a:rPr lang="en-US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ability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, or strength of someone or </a:t>
            </a:r>
            <a:r>
              <a:rPr lang="en-US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9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“relations have to be built on trust”</a:t>
            </a:r>
            <a:br>
              <a:rPr lang="en-US" sz="19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0" i="1">
                <a:latin typeface="Calibri"/>
                <a:ea typeface="Calibri"/>
                <a:cs typeface="Calibri"/>
                <a:sym typeface="Calibri"/>
              </a:rPr>
              <a:t>synonyms: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confidence, belief, faith, </a:t>
            </a:r>
            <a:r>
              <a:rPr lang="en-US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certainty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, assurance, conviction, credence; </a:t>
            </a:r>
            <a:r>
              <a:rPr lang="en-US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reliance</a:t>
            </a:r>
            <a:br>
              <a:rPr lang="en-US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0" i="1">
                <a:latin typeface="Calibri"/>
                <a:ea typeface="Calibri"/>
                <a:cs typeface="Calibri"/>
                <a:sym typeface="Calibri"/>
              </a:rPr>
              <a:t>antonyms: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distrust, mistrust, </a:t>
            </a:r>
            <a:r>
              <a:rPr lang="en-US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doubt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Cost of Engineering</a:t>
            </a:r>
            <a:endParaRPr sz="2400"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738" y="1816875"/>
            <a:ext cx="4022525" cy="381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415" y="1229375"/>
            <a:ext cx="3013018" cy="587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0746" y="2300160"/>
            <a:ext cx="1669554" cy="1963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1200" y="4178864"/>
            <a:ext cx="1669553" cy="58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3375" y="2786873"/>
            <a:ext cx="672201" cy="640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2"/>
          <p:cNvCxnSpPr>
            <a:stCxn id="73" idx="1"/>
          </p:cNvCxnSpPr>
          <p:nvPr/>
        </p:nvCxnSpPr>
        <p:spPr>
          <a:xfrm rot="10800000">
            <a:off x="6369946" y="3220342"/>
            <a:ext cx="910800" cy="61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2"/>
          <p:cNvCxnSpPr>
            <a:stCxn id="72" idx="1"/>
          </p:cNvCxnSpPr>
          <p:nvPr/>
        </p:nvCxnSpPr>
        <p:spPr>
          <a:xfrm flipH="1">
            <a:off x="4531415" y="1523119"/>
            <a:ext cx="516000" cy="1046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2"/>
          <p:cNvCxnSpPr/>
          <p:nvPr/>
        </p:nvCxnSpPr>
        <p:spPr>
          <a:xfrm rot="10800000" flipH="1">
            <a:off x="2560753" y="3922738"/>
            <a:ext cx="1247700" cy="54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2"/>
          <p:cNvCxnSpPr>
            <a:stCxn id="80" idx="3"/>
          </p:cNvCxnSpPr>
          <p:nvPr/>
        </p:nvCxnSpPr>
        <p:spPr>
          <a:xfrm rot="10800000" flipH="1">
            <a:off x="2434825" y="3302925"/>
            <a:ext cx="1363200" cy="18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2"/>
          <p:cNvSpPr txBox="1"/>
          <p:nvPr/>
        </p:nvSpPr>
        <p:spPr>
          <a:xfrm>
            <a:off x="534325" y="3287475"/>
            <a:ext cx="19005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Majority of Devs Here</a:t>
            </a:r>
            <a:endParaRPr sz="13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4012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Ability to execute your code &amp; tests [in an isolated environment]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Unit/Integration -- Ability to isolate modules/methods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Define/generate inputs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Define/generate expected output</a:t>
            </a:r>
            <a:endParaRPr sz="16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is Needed for Automated Testing?</a:t>
            </a:r>
            <a:endParaRPr sz="2400"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593970" y="3084475"/>
            <a:ext cx="7548483" cy="3152323"/>
            <a:chOff x="593970" y="3084475"/>
            <a:chExt cx="7548483" cy="3152323"/>
          </a:xfrm>
        </p:grpSpPr>
        <p:grpSp>
          <p:nvGrpSpPr>
            <p:cNvPr id="90" name="Google Shape;90;p13"/>
            <p:cNvGrpSpPr/>
            <p:nvPr/>
          </p:nvGrpSpPr>
          <p:grpSpPr>
            <a:xfrm>
              <a:off x="593970" y="3599172"/>
              <a:ext cx="7548483" cy="2637626"/>
              <a:chOff x="380882" y="3225388"/>
              <a:chExt cx="7647905" cy="2737263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1106728" y="3225388"/>
                <a:ext cx="773897" cy="857099"/>
              </a:xfrm>
              <a:prstGeom prst="ellipse">
                <a:avLst/>
              </a:prstGeom>
              <a:noFill/>
              <a:ln w="3810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980000"/>
                  </a:solidFill>
                </a:endParaRPr>
              </a:p>
            </p:txBody>
          </p:sp>
          <p:sp>
            <p:nvSpPr>
              <p:cNvPr id="92" name="Google Shape;92;p13"/>
              <p:cNvSpPr txBox="1"/>
              <p:nvPr/>
            </p:nvSpPr>
            <p:spPr>
              <a:xfrm>
                <a:off x="380885" y="4240372"/>
                <a:ext cx="2225590" cy="643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Setup Test State</a:t>
                </a:r>
                <a:endParaRPr sz="1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" name="Google Shape;93;p13"/>
              <p:cNvSpPr txBox="1"/>
              <p:nvPr/>
            </p:nvSpPr>
            <p:spPr>
              <a:xfrm>
                <a:off x="380882" y="4899172"/>
                <a:ext cx="2225590" cy="1063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1000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Set up the state as expected prior to the module running, for the given test case.</a:t>
                </a:r>
                <a:endParaRPr sz="1000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1209276" y="3457834"/>
                <a:ext cx="568801" cy="462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1200" b="1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given</a:t>
                </a:r>
                <a:endParaRPr sz="1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817889" y="3225388"/>
                <a:ext cx="773897" cy="857099"/>
              </a:xfrm>
              <a:prstGeom prst="ellipse">
                <a:avLst/>
              </a:prstGeom>
              <a:noFill/>
              <a:ln w="3810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980000"/>
                  </a:solidFill>
                </a:endParaRPr>
              </a:p>
            </p:txBody>
          </p:sp>
          <p:sp>
            <p:nvSpPr>
              <p:cNvPr id="96" name="Google Shape;96;p13"/>
              <p:cNvSpPr txBox="1"/>
              <p:nvPr/>
            </p:nvSpPr>
            <p:spPr>
              <a:xfrm>
                <a:off x="3092050" y="4240372"/>
                <a:ext cx="2225590" cy="643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Execute Module Being Tested (System Under Test)</a:t>
                </a:r>
                <a:endParaRPr sz="1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3092043" y="4899169"/>
                <a:ext cx="2225590" cy="1063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1000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With state setup, execute the module, method, or code that is being tested for this scenario.</a:t>
                </a:r>
                <a:endParaRPr sz="1000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" name="Google Shape;98;p13"/>
              <p:cNvSpPr txBox="1"/>
              <p:nvPr/>
            </p:nvSpPr>
            <p:spPr>
              <a:xfrm>
                <a:off x="3920437" y="3457834"/>
                <a:ext cx="568801" cy="462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1200" b="1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when</a:t>
                </a:r>
                <a:endParaRPr sz="1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6529041" y="3225388"/>
                <a:ext cx="773897" cy="857099"/>
              </a:xfrm>
              <a:prstGeom prst="ellipse">
                <a:avLst/>
              </a:prstGeom>
              <a:noFill/>
              <a:ln w="3810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980000"/>
                  </a:solidFill>
                </a:endParaRPr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5803197" y="4240372"/>
                <a:ext cx="2225590" cy="643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Verify Results</a:t>
                </a:r>
                <a:endParaRPr sz="1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" name="Google Shape;101;p13"/>
              <p:cNvSpPr txBox="1"/>
              <p:nvPr/>
            </p:nvSpPr>
            <p:spPr>
              <a:xfrm>
                <a:off x="5803194" y="4899172"/>
                <a:ext cx="2225590" cy="1063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1000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Verify the results and as many side effects of the module execution. Verify as much as possible to ensure the module operated as expected.</a:t>
                </a:r>
                <a:endParaRPr sz="1000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" name="Google Shape;102;p13"/>
              <p:cNvSpPr txBox="1"/>
              <p:nvPr/>
            </p:nvSpPr>
            <p:spPr>
              <a:xfrm>
                <a:off x="6631589" y="3457834"/>
                <a:ext cx="568801" cy="462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1200" b="1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then</a:t>
                </a:r>
                <a:endParaRPr sz="1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513763" y="3644912"/>
                <a:ext cx="773700" cy="53100"/>
              </a:xfrm>
              <a:prstGeom prst="roundRect">
                <a:avLst>
                  <a:gd name="adj" fmla="val 50000"/>
                </a:avLst>
              </a:prstGeom>
              <a:solidFill>
                <a:srgbClr val="980000"/>
              </a:solidFill>
              <a:ln w="952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80000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5225006" y="3644912"/>
                <a:ext cx="773700" cy="53100"/>
              </a:xfrm>
              <a:prstGeom prst="roundRect">
                <a:avLst>
                  <a:gd name="adj" fmla="val 50000"/>
                </a:avLst>
              </a:prstGeom>
              <a:solidFill>
                <a:srgbClr val="980000"/>
              </a:solidFill>
              <a:ln w="9525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80000"/>
                  </a:solidFill>
                </a:endParaRPr>
              </a:p>
            </p:txBody>
          </p:sp>
        </p:grpSp>
        <p:sp>
          <p:nvSpPr>
            <p:cNvPr id="105" name="Google Shape;105;p13"/>
            <p:cNvSpPr txBox="1"/>
            <p:nvPr/>
          </p:nvSpPr>
          <p:spPr>
            <a:xfrm>
              <a:off x="2692525" y="3084475"/>
              <a:ext cx="3278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80000"/>
                  </a:solidFill>
                </a:rPr>
                <a:t>Format of a Single Test</a:t>
              </a:r>
              <a:endParaRPr sz="1800">
                <a:solidFill>
                  <a:srgbClr val="98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381000" y="1417650"/>
            <a:ext cx="84012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b="1">
                <a:latin typeface="Calibri"/>
                <a:ea typeface="Calibri"/>
                <a:cs typeface="Calibri"/>
                <a:sym typeface="Calibri"/>
              </a:rPr>
              <a:t>Mathematical Definition</a:t>
            </a:r>
            <a:endParaRPr sz="1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The sets in a partition of the domain (input or output)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b="1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1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Gain a sense of complete testing without redundancy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b="1">
                <a:latin typeface="Calibri"/>
                <a:ea typeface="Calibri"/>
                <a:cs typeface="Calibri"/>
                <a:sym typeface="Calibri"/>
              </a:rPr>
              <a:t>Create Equivalence Classes</a:t>
            </a:r>
            <a:endParaRPr sz="19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Determine the boundaries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Determine the equivalencies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i="1">
                <a:latin typeface="Calibri"/>
                <a:ea typeface="Calibri"/>
                <a:cs typeface="Calibri"/>
                <a:sym typeface="Calibri"/>
              </a:rPr>
              <a:t>If a set of values all cause the program to behave in exactly the same way, then that might be a candidate for an Input Equivalence Class.</a:t>
            </a:r>
            <a:endParaRPr sz="19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Designing Your Inputs: Equivalence Classes</a:t>
            </a:r>
            <a:endParaRPr sz="240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4012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Goal: Create a table called “</a:t>
            </a:r>
            <a:r>
              <a:rPr lang="en-US" sz="1800" dirty="0" err="1"/>
              <a:t>large_sales</a:t>
            </a:r>
            <a:r>
              <a:rPr lang="en-US" sz="1800" dirty="0"/>
              <a:t>” that ingests from sales table, </a:t>
            </a:r>
            <a:endParaRPr sz="1800" dirty="0"/>
          </a:p>
          <a:p>
            <a:pPr marL="400050" indent="-285750">
              <a:lnSpc>
                <a:spcPct val="1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/>
              <a:t>Any </a:t>
            </a:r>
            <a:r>
              <a:rPr lang="en-US" sz="1800" dirty="0"/>
              <a:t>sales that are &gt; 100</a:t>
            </a:r>
            <a:endParaRPr sz="1800" dirty="0"/>
          </a:p>
          <a:p>
            <a:pPr marL="400050" indent="-285750">
              <a:lnSpc>
                <a:spcPct val="1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Convert </a:t>
            </a:r>
            <a:r>
              <a:rPr lang="en-US" sz="1800" dirty="0" err="1"/>
              <a:t>chan_c</a:t>
            </a:r>
            <a:r>
              <a:rPr lang="en-US" sz="1800" dirty="0"/>
              <a:t> from character to text (S </a:t>
            </a:r>
            <a:r>
              <a:rPr lang="en-US" sz="1800" dirty="0">
                <a:sym typeface="Wingdings" panose="05000000000000000000" pitchFamily="2" charset="2"/>
              </a:rPr>
              <a:t></a:t>
            </a:r>
            <a:r>
              <a:rPr lang="en-US" sz="1800" dirty="0"/>
              <a:t> Store, O </a:t>
            </a:r>
            <a:r>
              <a:rPr lang="en-US" sz="1800" dirty="0">
                <a:sym typeface="Wingdings" panose="05000000000000000000" pitchFamily="2" charset="2"/>
              </a:rPr>
              <a:t></a:t>
            </a:r>
            <a:r>
              <a:rPr lang="en-US" sz="1800" dirty="0"/>
              <a:t> Online)</a:t>
            </a:r>
            <a:endParaRPr sz="1800" dirty="0"/>
          </a:p>
          <a:p>
            <a:pPr marL="400050" indent="-285750">
              <a:lnSpc>
                <a:spcPct val="1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Need transaction id, channel, total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Hive ETL Example: Materialized View of Large Sales</a:t>
            </a:r>
            <a:endParaRPr sz="2400"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15"/>
          <p:cNvGraphicFramePr/>
          <p:nvPr/>
        </p:nvGraphicFramePr>
        <p:xfrm>
          <a:off x="381000" y="3238500"/>
          <a:ext cx="8401200" cy="2148690"/>
        </p:xfrm>
        <a:graphic>
          <a:graphicData uri="http://schemas.openxmlformats.org/drawingml/2006/table">
            <a:tbl>
              <a:tblPr>
                <a:noFill/>
                <a:tableStyleId>{7D9BF755-49AD-4A74-A622-BFD080005FF2}</a:tableStyleId>
              </a:tblPr>
              <a:tblGrid>
                <a:gridCol w="14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Column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tran_id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sale’s transaction id.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chan_c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 single character code that represents the selling channel. Possible values (S, O)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subtotal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DOUBLE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subtotal of all items before taxes and discounts are applied.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DOUBLE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total purchase, after taxes and discounts are applied.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DROP TABLE IF EXISTS large_sales;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CREATE TABLE large_sales (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tran_id INT, sell_chan STRING, total DOUBLE)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COMMENT 'Contains only large online transactions over $100 total.'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tran_id,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CASE chan_c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WHEN "S" THEN "Store"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WHEN "O" THEN "Online"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END sell_chan,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total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FROM sales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WHERE total &gt;= 100;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are the Input Partitions?</a:t>
            </a:r>
            <a:endParaRPr sz="2400"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DROP TABLE IF EXISTS large_sales;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CREATE TABLE large_sales (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tran_id INT, sell_chan STRING, total DOUBLE)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COMMENT 'Contains only large online transactions over $100 total.'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tran_id,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CASE chan_c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WHEN "S" THEN "Store"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WHEN "O" THEN "Online"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END sell_chan,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total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FROM sales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WHERE total &gt;= 100;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are the Input Partitions? (Part 1)</a:t>
            </a:r>
            <a:endParaRPr sz="2400"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514</Words>
  <Application>Microsoft Office PowerPoint</Application>
  <PresentationFormat>On-screen Show (4:3)</PresentationFormat>
  <Paragraphs>99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Courier New</vt:lpstr>
      <vt:lpstr>Arial</vt:lpstr>
      <vt:lpstr>Exo 2</vt:lpstr>
      <vt:lpstr>Calibri</vt:lpstr>
      <vt:lpstr>Calibri Light</vt:lpstr>
      <vt:lpstr>Roboto</vt:lpstr>
      <vt:lpstr>Office Theme</vt:lpstr>
      <vt:lpstr>PowerPoint Presentation</vt:lpstr>
      <vt:lpstr>Resources for Presentation</vt:lpstr>
      <vt:lpstr>#1 Reason I Test</vt:lpstr>
      <vt:lpstr>Cost of Engineering</vt:lpstr>
      <vt:lpstr>What is Needed for Automated Testing?</vt:lpstr>
      <vt:lpstr>Designing Your Inputs: Equivalence Classes</vt:lpstr>
      <vt:lpstr>Hive ETL Example: Materialized View of Large Sales</vt:lpstr>
      <vt:lpstr>What are the Input Partitions?</vt:lpstr>
      <vt:lpstr>What are the Input Partitions? (Part 1)</vt:lpstr>
      <vt:lpstr>What are the Input Partitions? (Part 2)</vt:lpstr>
      <vt:lpstr>What are the Input Partitions? (Part 3)</vt:lpstr>
      <vt:lpstr>What are the Input Partitions? (Part 4)</vt:lpstr>
      <vt:lpstr>DEMO w/ HiveRunner!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Donald Sawyer</cp:lastModifiedBy>
  <cp:revision>3</cp:revision>
  <dcterms:modified xsi:type="dcterms:W3CDTF">2018-12-03T04:02:49Z</dcterms:modified>
</cp:coreProperties>
</file>