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5" r:id="rId5"/>
    <p:sldId id="259" r:id="rId6"/>
    <p:sldId id="262" r:id="rId7"/>
    <p:sldId id="260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88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5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2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0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5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5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9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0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6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6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8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5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6D659-235A-4480-A52F-151100DCBC9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1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naldsawyer/Demos/tree/master/tcrug/unit_testing" TargetMode="External"/><Relationship Id="rId2" Type="http://schemas.openxmlformats.org/officeDocument/2006/relationships/hyperlink" Target="mailto:Donald.Sawyer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iledata.org/essays/tdd.html" TargetMode="External"/><Relationship Id="rId2" Type="http://schemas.openxmlformats.org/officeDocument/2006/relationships/hyperlink" Target="https://en.wikipedia.org/wiki/Test-driven_developm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Code_smell" TargetMode="External"/><Relationship Id="rId4" Type="http://schemas.openxmlformats.org/officeDocument/2006/relationships/hyperlink" Target="http://refactoring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ngle_responsibility_principle" TargetMode="External"/><Relationship Id="rId2" Type="http://schemas.openxmlformats.org/officeDocument/2006/relationships/hyperlink" Target="https://en.wikipedia.org/wiki/SOLID_(object-oriented_design)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RUnit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5400" smtClean="0"/>
              <a:t>Coded Unit Testing with RUnit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02857"/>
            <a:ext cx="9144000" cy="2354943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And A Little on [S]OLID &amp; </a:t>
            </a:r>
            <a:r>
              <a:rPr lang="en-US" smtClean="0"/>
              <a:t>TDD</a:t>
            </a:r>
          </a:p>
          <a:p>
            <a:endParaRPr lang="en-US" smtClean="0"/>
          </a:p>
          <a:p>
            <a:r>
              <a:rPr lang="en-US" sz="2100" smtClean="0"/>
              <a:t>Donald Sawyer (</a:t>
            </a:r>
            <a:r>
              <a:rPr lang="en-US" sz="2100" smtClean="0">
                <a:hlinkClick r:id="rId2"/>
              </a:rPr>
              <a:t>Donald.Sawyer@gmail.com</a:t>
            </a:r>
            <a:r>
              <a:rPr lang="en-US" sz="2100" smtClean="0"/>
              <a:t>)</a:t>
            </a:r>
          </a:p>
          <a:p>
            <a:endParaRPr lang="en-US"/>
          </a:p>
          <a:p>
            <a:r>
              <a:rPr lang="en-US" i="1" smtClean="0"/>
              <a:t>Presentation &amp; Source Code on </a:t>
            </a:r>
            <a:r>
              <a:rPr lang="en-US" i="1" smtClean="0"/>
              <a:t>GitHub:</a:t>
            </a:r>
            <a:endParaRPr lang="en-US" i="1" smtClean="0"/>
          </a:p>
          <a:p>
            <a:r>
              <a:rPr lang="en-US">
                <a:hlinkClick r:id="rId3"/>
              </a:rPr>
              <a:t>https://</a:t>
            </a:r>
            <a:r>
              <a:rPr lang="en-US" smtClean="0">
                <a:hlinkClick r:id="rId3"/>
              </a:rPr>
              <a:t>github.com/donaldsawyer/Demos/tree/master/tcrug/unit_testing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5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Helpful Resources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TDD</a:t>
            </a:r>
          </a:p>
          <a:p>
            <a:pPr lvl="1"/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en.wikipedia.org/wiki/Test-driven_development</a:t>
            </a:r>
            <a:endParaRPr lang="en-US" smtClean="0"/>
          </a:p>
          <a:p>
            <a:pPr lvl="1"/>
            <a:r>
              <a:rPr lang="en-US">
                <a:hlinkClick r:id="rId3"/>
              </a:rPr>
              <a:t>http://</a:t>
            </a:r>
            <a:r>
              <a:rPr lang="en-US" smtClean="0">
                <a:hlinkClick r:id="rId3"/>
              </a:rPr>
              <a:t>www.agiledata.org/essays/tdd.html</a:t>
            </a:r>
            <a:endParaRPr lang="en-US" smtClean="0"/>
          </a:p>
          <a:p>
            <a:r>
              <a:rPr lang="en-US" smtClean="0"/>
              <a:t>Refactoring</a:t>
            </a:r>
          </a:p>
          <a:p>
            <a:pPr lvl="1"/>
            <a:r>
              <a:rPr lang="en-US">
                <a:hlinkClick r:id="rId4"/>
              </a:rPr>
              <a:t>http://refactoring.com</a:t>
            </a:r>
            <a:r>
              <a:rPr lang="en-US" smtClean="0">
                <a:hlinkClick r:id="rId4"/>
              </a:rPr>
              <a:t>/</a:t>
            </a:r>
            <a:endParaRPr lang="en-US" smtClean="0"/>
          </a:p>
          <a:p>
            <a:pPr lvl="1"/>
            <a:r>
              <a:rPr lang="en-US"/>
              <a:t>Code Smells: </a:t>
            </a:r>
            <a:r>
              <a:rPr lang="en-US">
                <a:hlinkClick r:id="rId5"/>
              </a:rPr>
              <a:t>https://</a:t>
            </a:r>
            <a:r>
              <a:rPr lang="en-US" smtClean="0">
                <a:hlinkClick r:id="rId5"/>
              </a:rPr>
              <a:t>en.wikipedia.org/wiki/Code_smell</a:t>
            </a:r>
            <a:endParaRPr lang="en-US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4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Unit Testing?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Types of testing</a:t>
            </a:r>
          </a:p>
          <a:p>
            <a:pPr lvl="1"/>
            <a:r>
              <a:rPr lang="en-US" smtClean="0"/>
              <a:t>Unit</a:t>
            </a:r>
          </a:p>
          <a:p>
            <a:pPr lvl="1"/>
            <a:r>
              <a:rPr lang="en-US" smtClean="0"/>
              <a:t>Integration</a:t>
            </a:r>
          </a:p>
          <a:p>
            <a:pPr lvl="1"/>
            <a:r>
              <a:rPr lang="en-US" smtClean="0"/>
              <a:t>System</a:t>
            </a:r>
          </a:p>
          <a:p>
            <a:r>
              <a:rPr lang="en-US" smtClean="0"/>
              <a:t>Unit Testing</a:t>
            </a:r>
          </a:p>
          <a:p>
            <a:pPr lvl="1"/>
            <a:r>
              <a:rPr lang="en-US" smtClean="0"/>
              <a:t>Testing of an individual code module, function, or “unit”</a:t>
            </a:r>
          </a:p>
          <a:p>
            <a:pPr lvl="1"/>
            <a:r>
              <a:rPr lang="en-US" smtClean="0"/>
              <a:t>Done by a developer before deployment</a:t>
            </a:r>
          </a:p>
          <a:p>
            <a:pPr lvl="1"/>
            <a:r>
              <a:rPr lang="en-US" smtClean="0"/>
              <a:t>Verifies input/output of a “unit”</a:t>
            </a:r>
          </a:p>
          <a:p>
            <a:r>
              <a:rPr lang="en-US" smtClean="0"/>
              <a:t>Why?</a:t>
            </a:r>
          </a:p>
          <a:p>
            <a:pPr lvl="1"/>
            <a:r>
              <a:rPr lang="en-US" smtClean="0"/>
              <a:t>Verify the individual components perform as expected</a:t>
            </a:r>
          </a:p>
          <a:p>
            <a:pPr lvl="1"/>
            <a:r>
              <a:rPr lang="en-US" smtClean="0"/>
              <a:t>Gain confidence that “done” code is still working as the program changes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5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Introduction to SOLID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>
                <a:hlinkClick r:id="rId2"/>
              </a:rPr>
              <a:t>SOLID Principles of Object-Oriented Design</a:t>
            </a:r>
            <a:endParaRPr lang="en-US" smtClean="0"/>
          </a:p>
          <a:p>
            <a:pPr lvl="1"/>
            <a:r>
              <a:rPr lang="en-US" smtClean="0"/>
              <a:t>S – Single Responsibility</a:t>
            </a:r>
          </a:p>
          <a:p>
            <a:pPr lvl="1"/>
            <a:r>
              <a:rPr lang="en-US" smtClean="0"/>
              <a:t>O – Open/Closed Principle</a:t>
            </a:r>
          </a:p>
          <a:p>
            <a:pPr lvl="1"/>
            <a:r>
              <a:rPr lang="en-US" smtClean="0"/>
              <a:t>L – Liskov Substitution</a:t>
            </a:r>
          </a:p>
          <a:p>
            <a:pPr lvl="1"/>
            <a:r>
              <a:rPr lang="en-US" smtClean="0"/>
              <a:t>I – Interface Segregation</a:t>
            </a:r>
          </a:p>
          <a:p>
            <a:pPr lvl="1"/>
            <a:r>
              <a:rPr lang="en-US" smtClean="0"/>
              <a:t>D – Dependency Inversion</a:t>
            </a:r>
          </a:p>
          <a:p>
            <a:r>
              <a:rPr lang="en-US" smtClean="0">
                <a:hlinkClick r:id="rId3"/>
              </a:rPr>
              <a:t>Single Responsibility</a:t>
            </a:r>
            <a:endParaRPr lang="en-US" smtClean="0"/>
          </a:p>
          <a:p>
            <a:pPr lvl="1"/>
            <a:r>
              <a:rPr lang="en-US" smtClean="0"/>
              <a:t>A module should have a single responsibility and that responsibility should be entirely encapsulated in the module</a:t>
            </a:r>
          </a:p>
          <a:p>
            <a:pPr lvl="1"/>
            <a:r>
              <a:rPr lang="en-US" smtClean="0"/>
              <a:t>A module should have one, and only one, reason to change</a:t>
            </a:r>
          </a:p>
          <a:p>
            <a:pPr lvl="1"/>
            <a:r>
              <a:rPr lang="en-US" b="1" i="1" smtClean="0"/>
              <a:t>THIS is what we’ll unit test tonight</a:t>
            </a:r>
            <a:endParaRPr lang="en-US" b="1" i="1"/>
          </a:p>
        </p:txBody>
      </p:sp>
    </p:spTree>
    <p:extLst>
      <p:ext uri="{BB962C8B-B14F-4D97-AF65-F5344CB8AC3E}">
        <p14:creationId xmlns:p14="http://schemas.microsoft.com/office/powerpoint/2010/main" val="229513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Introduction to TDD</a:t>
            </a:r>
            <a:endParaRPr lang="en-US"/>
          </a:p>
        </p:txBody>
      </p:sp>
      <p:pic>
        <p:nvPicPr>
          <p:cNvPr id="1026" name="Picture 2" descr="http://www.agiledata.org/images/tddStep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554" y="1825625"/>
            <a:ext cx="22588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17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Coded Unit Testing with RUnit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mtClean="0"/>
              <a:t>Why?</a:t>
            </a:r>
          </a:p>
          <a:p>
            <a:pPr lvl="1"/>
            <a:r>
              <a:rPr lang="en-US" smtClean="0"/>
              <a:t>Every time you change your code, you want to re-test it, ENTIRELY</a:t>
            </a:r>
          </a:p>
          <a:p>
            <a:pPr lvl="1"/>
            <a:r>
              <a:rPr lang="en-US" smtClean="0"/>
              <a:t>Without coded testing, we skip testing pieces we’ve already tested</a:t>
            </a:r>
          </a:p>
          <a:p>
            <a:pPr lvl="1"/>
            <a:r>
              <a:rPr lang="en-US" smtClean="0"/>
              <a:t>Gain confidence in testing changes to large data sets</a:t>
            </a:r>
          </a:p>
          <a:p>
            <a:pPr lvl="1"/>
            <a:r>
              <a:rPr lang="en-US" smtClean="0"/>
              <a:t>What if we broke something we previously built?</a:t>
            </a:r>
          </a:p>
          <a:p>
            <a:pPr lvl="2"/>
            <a:r>
              <a:rPr lang="en-US" smtClean="0"/>
              <a:t>We won’t know until a defect is reported</a:t>
            </a:r>
          </a:p>
          <a:p>
            <a:pPr lvl="1"/>
            <a:r>
              <a:rPr lang="en-US" smtClean="0"/>
              <a:t>Integrate testing within the deployment process</a:t>
            </a:r>
          </a:p>
          <a:p>
            <a:r>
              <a:rPr lang="en-US" smtClean="0"/>
              <a:t>Package: </a:t>
            </a:r>
            <a:r>
              <a:rPr lang="en-US" smtClean="0">
                <a:hlinkClick r:id="rId2"/>
              </a:rPr>
              <a:t>Runit</a:t>
            </a:r>
            <a:endParaRPr lang="en-US" smtClean="0"/>
          </a:p>
          <a:p>
            <a:pPr lvl="1"/>
            <a:r>
              <a:rPr lang="en-US" smtClean="0"/>
              <a:t>Allows automated verification of code units</a:t>
            </a:r>
          </a:p>
          <a:p>
            <a:pPr lvl="1"/>
            <a:r>
              <a:rPr lang="en-US" smtClean="0"/>
              <a:t>Allows a test suites to be defined and tested together</a:t>
            </a:r>
          </a:p>
          <a:p>
            <a:pPr lvl="1"/>
            <a:r>
              <a:rPr lang="en-US" smtClean="0"/>
              <a:t>Allows for test results to be reported</a:t>
            </a:r>
          </a:p>
          <a:p>
            <a:r>
              <a:rPr lang="en-US" smtClean="0"/>
              <a:t>Steps</a:t>
            </a:r>
          </a:p>
          <a:p>
            <a:pPr lvl="1"/>
            <a:r>
              <a:rPr lang="en-US" smtClean="0"/>
              <a:t>Create a test driver</a:t>
            </a:r>
          </a:p>
          <a:p>
            <a:pPr lvl="1"/>
            <a:r>
              <a:rPr lang="en-US" smtClean="0"/>
              <a:t>Create test scripts</a:t>
            </a:r>
          </a:p>
          <a:p>
            <a:pPr lvl="1"/>
            <a:r>
              <a:rPr lang="en-US" smtClean="0"/>
              <a:t>Add test scripts to test suites in driver</a:t>
            </a:r>
          </a:p>
          <a:p>
            <a:pPr lvl="1"/>
            <a:r>
              <a:rPr lang="en-US" smtClean="0"/>
              <a:t>Run test driver</a:t>
            </a:r>
          </a:p>
          <a:p>
            <a:pPr lvl="1"/>
            <a:r>
              <a:rPr lang="en-US" smtClean="0"/>
              <a:t>View results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9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Doorbuster Metric Program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mtClean="0"/>
              <a:t>Requirements</a:t>
            </a:r>
          </a:p>
          <a:p>
            <a:pPr marL="514350" indent="-514350">
              <a:buAutoNum type="arabicPeriod"/>
            </a:pPr>
            <a:r>
              <a:rPr lang="en-US" smtClean="0"/>
              <a:t>Shall read two product csv files</a:t>
            </a:r>
          </a:p>
          <a:p>
            <a:pPr marL="971550" lvl="1" indent="-514350">
              <a:buAutoNum type="arabicPeriod"/>
            </a:pPr>
            <a:r>
              <a:rPr lang="en-US" smtClean="0"/>
              <a:t>Doorbuster1.csv</a:t>
            </a:r>
          </a:p>
          <a:p>
            <a:pPr marL="971550" lvl="1" indent="-514350">
              <a:buAutoNum type="arabicPeriod"/>
            </a:pPr>
            <a:r>
              <a:rPr lang="en-US" smtClean="0"/>
              <a:t>Doorbuster2.csv</a:t>
            </a:r>
          </a:p>
          <a:p>
            <a:pPr marL="514350" indent="-514350">
              <a:buAutoNum type="arabicPeriod"/>
            </a:pPr>
            <a:r>
              <a:rPr lang="en-US" smtClean="0"/>
              <a:t>Shall add two metrics to the product data</a:t>
            </a:r>
          </a:p>
          <a:p>
            <a:pPr marL="971550" lvl="1" indent="-514350">
              <a:buAutoNum type="arabicPeriod"/>
            </a:pPr>
            <a:r>
              <a:rPr lang="en-US" smtClean="0"/>
              <a:t>Products that are doorbusters but have no price assigned</a:t>
            </a:r>
          </a:p>
          <a:p>
            <a:pPr marL="971550" lvl="1" indent="-514350">
              <a:buAutoNum type="arabicPeriod"/>
            </a:pPr>
            <a:r>
              <a:rPr lang="en-US" smtClean="0"/>
              <a:t>Products that are doorbusters and online, but are out of stock</a:t>
            </a:r>
          </a:p>
          <a:p>
            <a:pPr marL="514350" indent="-514350">
              <a:buAutoNum type="arabicPeriod"/>
            </a:pPr>
            <a:r>
              <a:rPr lang="en-US" smtClean="0"/>
              <a:t>Shall write out a csv with the following:</a:t>
            </a:r>
          </a:p>
          <a:p>
            <a:pPr marL="971550" lvl="1" indent="-514350">
              <a:buAutoNum type="arabicPeriod"/>
            </a:pPr>
            <a:r>
              <a:rPr lang="en-US" smtClean="0"/>
              <a:t>Product id</a:t>
            </a:r>
          </a:p>
          <a:p>
            <a:pPr marL="971550" lvl="1" indent="-514350">
              <a:buAutoNum type="arabicPeriod"/>
            </a:pPr>
            <a:r>
              <a:rPr lang="en-US" smtClean="0"/>
              <a:t>No price metric</a:t>
            </a:r>
          </a:p>
          <a:p>
            <a:pPr marL="971550" lvl="1" indent="-514350">
              <a:buAutoNum type="arabicPeriod"/>
            </a:pPr>
            <a:r>
              <a:rPr lang="en-US" smtClean="0"/>
              <a:t>Online but out of stock metric</a:t>
            </a:r>
          </a:p>
          <a:p>
            <a:pPr marL="971550" lvl="1" indent="-514350"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R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0_monolith.R</a:t>
            </a:r>
          </a:p>
          <a:p>
            <a:pPr lvl="1"/>
            <a:r>
              <a:rPr lang="en-US" smtClean="0"/>
              <a:t>A typical R Script</a:t>
            </a:r>
          </a:p>
          <a:p>
            <a:pPr lvl="1"/>
            <a:r>
              <a:rPr lang="en-US" smtClean="0"/>
              <a:t>Contains a lot of code that all runs in sequence</a:t>
            </a:r>
          </a:p>
          <a:p>
            <a:r>
              <a:rPr lang="en-US" smtClean="0"/>
              <a:t>What the script does</a:t>
            </a:r>
          </a:p>
          <a:p>
            <a:pPr lvl="1"/>
            <a:r>
              <a:rPr lang="en-US" smtClean="0"/>
              <a:t>Reads 2 data sets from csv (doorbuster data)</a:t>
            </a:r>
          </a:p>
          <a:p>
            <a:pPr lvl="2"/>
            <a:r>
              <a:rPr lang="en-US" smtClean="0"/>
              <a:t>Doorbuster1.csv &amp; doorbuster2.csv</a:t>
            </a:r>
          </a:p>
          <a:p>
            <a:pPr lvl="1"/>
            <a:r>
              <a:rPr lang="en-US" smtClean="0"/>
              <a:t>Combines the datasets</a:t>
            </a:r>
          </a:p>
          <a:p>
            <a:pPr lvl="1"/>
            <a:r>
              <a:rPr lang="en-US" smtClean="0"/>
              <a:t>Adds metrics for</a:t>
            </a:r>
          </a:p>
          <a:p>
            <a:pPr lvl="2"/>
            <a:r>
              <a:rPr lang="en-US" smtClean="0"/>
              <a:t>Doorbuster items missing a price</a:t>
            </a:r>
          </a:p>
          <a:p>
            <a:pPr lvl="2"/>
            <a:r>
              <a:rPr lang="en-US" smtClean="0"/>
              <a:t>Doorbuster items that are online, but out of stock</a:t>
            </a:r>
          </a:p>
          <a:p>
            <a:pPr lvl="1"/>
            <a:r>
              <a:rPr lang="en-US" smtClean="0"/>
              <a:t>Writes metric data to csv called doorbuster_metrics.csv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7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Refactor: Extract Method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Purpose</a:t>
            </a:r>
          </a:p>
          <a:p>
            <a:pPr lvl="1"/>
            <a:r>
              <a:rPr lang="en-US" smtClean="0"/>
              <a:t>Take a chunk of code and create a method/function so it can be tested.</a:t>
            </a:r>
          </a:p>
          <a:p>
            <a:pPr lvl="1"/>
            <a:r>
              <a:rPr lang="en-US" smtClean="0"/>
              <a:t>Make a small function to follow the Single Responsibility principle</a:t>
            </a:r>
          </a:p>
          <a:p>
            <a:r>
              <a:rPr lang="en-US" smtClean="0"/>
              <a:t>In 0_monolith.R</a:t>
            </a:r>
          </a:p>
          <a:p>
            <a:pPr lvl="1"/>
            <a:r>
              <a:rPr lang="en-US" smtClean="0"/>
              <a:t>Create a method for reading a single doorbuster csv file</a:t>
            </a:r>
          </a:p>
          <a:p>
            <a:pPr lvl="1"/>
            <a:r>
              <a:rPr lang="en-US" smtClean="0"/>
              <a:t>Create a method that reads both doorbuster csv files</a:t>
            </a:r>
          </a:p>
          <a:p>
            <a:pPr lvl="1"/>
            <a:r>
              <a:rPr lang="en-US" smtClean="0"/>
              <a:t>Create a method that adds metric for doorbusters with no price</a:t>
            </a:r>
          </a:p>
          <a:p>
            <a:pPr lvl="1"/>
            <a:r>
              <a:rPr lang="en-US" smtClean="0"/>
              <a:t>Create a method that adds metric for doorbusters that are online but out of stock</a:t>
            </a:r>
          </a:p>
        </p:txBody>
      </p:sp>
    </p:spTree>
    <p:extLst>
      <p:ext uri="{BB962C8B-B14F-4D97-AF65-F5344CB8AC3E}">
        <p14:creationId xmlns:p14="http://schemas.microsoft.com/office/powerpoint/2010/main" val="36733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 Refactor (the TDD Way)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Stub out a function for the code being refactored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Write the appropriate unit 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RUN the tests </a:t>
            </a:r>
            <a:r>
              <a:rPr lang="en-US" smtClean="0">
                <a:sym typeface="Wingdings" panose="05000000000000000000" pitchFamily="2" charset="2"/>
              </a:rPr>
              <a:t> They BETTER fail!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sym typeface="Wingdings" panose="05000000000000000000" pitchFamily="2" charset="2"/>
              </a:rPr>
              <a:t>Fill the code into the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sym typeface="Wingdings" panose="05000000000000000000" pitchFamily="2" charset="2"/>
              </a:rPr>
              <a:t>RUN the tests &amp; fix function until the tests pass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sym typeface="Wingdings" panose="05000000000000000000" pitchFamily="2" charset="2"/>
              </a:rPr>
              <a:t>Move on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sym typeface="Wingdings" panose="05000000000000000000" pitchFamily="2" charset="2"/>
              </a:rPr>
              <a:t>Every change to the program you make, RUN ALL THE 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sym typeface="Wingdings" panose="05000000000000000000" pitchFamily="2" charset="2"/>
              </a:rPr>
              <a:t>Every defect that gets reported  CREATE NEW TESTS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5938</TotalTime>
  <Words>563</Words>
  <Application>Microsoft Office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Coded Unit Testing with RUnit</vt:lpstr>
      <vt:lpstr>What is Unit Testing?</vt:lpstr>
      <vt:lpstr>An Introduction to SOLID</vt:lpstr>
      <vt:lpstr>An Introduction to TDD</vt:lpstr>
      <vt:lpstr>Coded Unit Testing with RUnit</vt:lpstr>
      <vt:lpstr>A Doorbuster Metric Program</vt:lpstr>
      <vt:lpstr>The R Example</vt:lpstr>
      <vt:lpstr>Refactor: Extract Method</vt:lpstr>
      <vt:lpstr>To Refactor (the TDD Way)</vt:lpstr>
      <vt:lpstr>Helpful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with RUnit</dc:title>
  <dc:creator>Donald Sawyer</dc:creator>
  <cp:lastModifiedBy>Donald Sawyer</cp:lastModifiedBy>
  <cp:revision>34</cp:revision>
  <dcterms:created xsi:type="dcterms:W3CDTF">2016-01-17T05:41:43Z</dcterms:created>
  <dcterms:modified xsi:type="dcterms:W3CDTF">2016-01-22T01:44:12Z</dcterms:modified>
</cp:coreProperties>
</file>