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5" r:id="rId3"/>
    <p:sldId id="266" r:id="rId4"/>
    <p:sldId id="258" r:id="rId5"/>
    <p:sldId id="323" r:id="rId6"/>
    <p:sldId id="292" r:id="rId7"/>
    <p:sldId id="296" r:id="rId8"/>
    <p:sldId id="298" r:id="rId9"/>
    <p:sldId id="300" r:id="rId10"/>
    <p:sldId id="301" r:id="rId11"/>
    <p:sldId id="297" r:id="rId12"/>
    <p:sldId id="304" r:id="rId13"/>
    <p:sldId id="257" r:id="rId14"/>
    <p:sldId id="290" r:id="rId15"/>
    <p:sldId id="303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1" r:id="rId26"/>
    <p:sldId id="291" r:id="rId27"/>
    <p:sldId id="259" r:id="rId28"/>
    <p:sldId id="262" r:id="rId29"/>
    <p:sldId id="260" r:id="rId30"/>
    <p:sldId id="261" r:id="rId31"/>
    <p:sldId id="263" r:id="rId32"/>
    <p:sldId id="264" r:id="rId33"/>
    <p:sldId id="305" r:id="rId34"/>
    <p:sldId id="306" r:id="rId35"/>
    <p:sldId id="307" r:id="rId36"/>
    <p:sldId id="308" r:id="rId37"/>
    <p:sldId id="309" r:id="rId38"/>
    <p:sldId id="310" r:id="rId39"/>
    <p:sldId id="293" r:id="rId40"/>
    <p:sldId id="268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285" r:id="rId54"/>
    <p:sldId id="286" r:id="rId55"/>
    <p:sldId id="287" r:id="rId56"/>
    <p:sldId id="302" r:id="rId57"/>
    <p:sldId id="28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8" autoAdjust="0"/>
    <p:restoredTop sz="68985" autoAdjust="0"/>
  </p:normalViewPr>
  <p:slideViewPr>
    <p:cSldViewPr snapToGrid="0">
      <p:cViewPr varScale="1">
        <p:scale>
          <a:sx n="90" d="100"/>
          <a:sy n="90" d="100"/>
        </p:scale>
        <p:origin x="3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9444-0EAC-46C4-8C7F-BECA04876C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6621-8783-4CB2-97DF-757AC60A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find the last bug, you’ll never know it.</a:t>
            </a:r>
          </a:p>
          <a:p>
            <a:endParaRPr lang="en-US" dirty="0"/>
          </a:p>
          <a:p>
            <a:r>
              <a:rPr lang="en-US" dirty="0"/>
              <a:t>Exhaustive</a:t>
            </a:r>
            <a:r>
              <a:rPr lang="en-US" baseline="0" dirty="0"/>
              <a:t> testing is impossible</a:t>
            </a:r>
          </a:p>
          <a:p>
            <a:endParaRPr lang="en-US" baseline="0" dirty="0"/>
          </a:p>
          <a:p>
            <a:r>
              <a:rPr lang="en-US" baseline="0" dirty="0"/>
              <a:t>You’ll run out of time before you run out of cases</a:t>
            </a:r>
          </a:p>
          <a:p>
            <a:endParaRPr lang="en-US" baseline="0" dirty="0"/>
          </a:p>
          <a:p>
            <a:r>
              <a:rPr lang="en-US" baseline="0" dirty="0"/>
              <a:t>Determine a confidence of when “testing is complete.”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Tester task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Find failures with as few test cases as possible.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Don’t have many cases cause the same failure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  <a:r>
              <a:rPr lang="en-US" baseline="0" dirty="0"/>
              <a:t> of White Box Testing: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Coverage metrics and requirements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58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Done by developer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Attempt to execute all code in a “unit”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See TDD &amp; SOLID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Verify no surprises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Verify functionality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Measure unit test coverage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Integration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Integration between</a:t>
            </a:r>
            <a:r>
              <a:rPr lang="en-US" baseline="0" dirty="0"/>
              <a:t> 2 or more software components (API, GUI, DB, Hardware)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Often by programmer or automated</a:t>
            </a:r>
            <a:r>
              <a:rPr lang="en-US" baseline="0" dirty="0"/>
              <a:t> system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White box because you need to know expected input output after two components communicate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Must assume that components work correctly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System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Used to be done by QA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Preferred</a:t>
            </a:r>
            <a:r>
              <a:rPr lang="en-US" baseline="0" dirty="0"/>
              <a:t> not by programmer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Execute system based on input/output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Black box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Validation of customer requirements, quality, satisfaction</a:t>
            </a:r>
          </a:p>
          <a:p>
            <a:pPr marL="171450" lvl="0" indent="-171450">
              <a:buFontTx/>
              <a:buChar char="-"/>
            </a:pPr>
            <a:endParaRPr lang="en-US" baseline="0" dirty="0"/>
          </a:p>
          <a:p>
            <a:pPr marL="0" lvl="0" indent="0">
              <a:buFontTx/>
              <a:buNone/>
            </a:pPr>
            <a:r>
              <a:rPr lang="en-US" baseline="0" dirty="0"/>
              <a:t>Regression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Retest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Partial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0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9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0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acceptable responses for invalid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Me: </a:t>
            </a:r>
            <a:br>
              <a:rPr lang="en-US" b="1" dirty="0"/>
            </a:br>
            <a:r>
              <a:rPr lang="en-US" dirty="0"/>
              <a:t>So?  Be creative.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Me: </a:t>
            </a:r>
            <a:br>
              <a:rPr lang="en-US" b="1" dirty="0"/>
            </a:br>
            <a:r>
              <a:rPr lang="en-US" dirty="0"/>
              <a:t>You’re a developer, build what you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 “class” should have responsibility over</a:t>
            </a:r>
            <a:r>
              <a:rPr lang="en-US" baseline="0" dirty="0"/>
              <a:t> a single part of the functionality in software AND entirely encapsulated within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Making</a:t>
            </a:r>
            <a:r>
              <a:rPr lang="en-US" baseline="0" dirty="0"/>
              <a:t> one change shouldn’t break 10 other functions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Idea: Design Patterns like</a:t>
            </a:r>
            <a:r>
              <a:rPr lang="en-US" baseline="0" dirty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Example: 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You</a:t>
            </a:r>
            <a:r>
              <a:rPr lang="en-US" baseline="0" dirty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 subtype should never strengthen </a:t>
            </a:r>
            <a:r>
              <a:rPr lang="en-US" baseline="0" dirty="0"/>
              <a:t>the preconditions/contract of a supertype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A subtype should never weaken the postconditions of a supertype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Classes</a:t>
            </a:r>
            <a:r>
              <a:rPr lang="en-US" baseline="0" dirty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Cohesion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Make fine-grained interfaces</a:t>
            </a:r>
            <a:r>
              <a:rPr lang="en-US" baseline="0" dirty="0"/>
              <a:t> that are client specific (role interfaces)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Some studies of design patterns might help with</a:t>
            </a:r>
            <a:r>
              <a:rPr lang="en-US" baseline="0" dirty="0"/>
              <a:t> this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</a:t>
            </a:r>
            <a:r>
              <a:rPr lang="en-US" baseline="0" dirty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Abstractions should not depend on details, </a:t>
            </a:r>
            <a:r>
              <a:rPr lang="en-US" baseline="0" dirty="0" err="1"/>
              <a:t>detals</a:t>
            </a:r>
            <a:r>
              <a:rPr lang="en-US" baseline="0" dirty="0"/>
              <a:t> should depend on abstractions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This might be tougher</a:t>
            </a:r>
            <a:r>
              <a:rPr lang="en-US" baseline="0" dirty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6621-8783-4CB2-97DF-757AC60A4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Isn’t easy to start,</a:t>
            </a:r>
            <a:r>
              <a:rPr lang="en-US" baseline="0" dirty="0"/>
              <a:t> you have to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acceptable responses for invalid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Evaluating the products of a development</a:t>
            </a:r>
            <a:r>
              <a:rPr lang="en-US" baseline="0" dirty="0"/>
              <a:t> phase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do you verify your programs?  (PR)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Validation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requires DOMAIN KNOWLEDGE.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Evaluate software to ensure</a:t>
            </a:r>
            <a:r>
              <a:rPr lang="en-US" baseline="0" dirty="0"/>
              <a:t> it meets expectations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=v9FKB5nqsDI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http://</a:t>
            </a:r>
            <a:r>
              <a:rPr lang="en-US" dirty="0" err="1"/>
              <a:t>www.softwaretestinghelp.com</a:t>
            </a:r>
            <a:r>
              <a:rPr lang="en-US" dirty="0"/>
              <a:t>/difference-between-verification-vs-validation/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4FF16-7B10-6442-88D4-BB51B4285F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phdata-tdd-r" TargetMode="External"/><Relationship Id="rId2" Type="http://schemas.openxmlformats.org/officeDocument/2006/relationships/hyperlink" Target="mailto:dsawyer@phdata.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ingle_responsibility_princip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difference-between-verification-vs-valida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ified_condition/decision_coverag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uru99.com/big-data-testing-functional-performance.html" TargetMode="External"/><Relationship Id="rId3" Type="http://schemas.openxmlformats.org/officeDocument/2006/relationships/hyperlink" Target="https://en.wikipedia.org/wiki/List_of_tools_for_static_code_analysis" TargetMode="External"/><Relationship Id="rId7" Type="http://schemas.openxmlformats.org/officeDocument/2006/relationships/hyperlink" Target="http://wiki.target.com/tgtwiki/index.php/BI_System_Automation" TargetMode="External"/><Relationship Id="rId2" Type="http://schemas.openxmlformats.org/officeDocument/2006/relationships/hyperlink" Target="https://en.wikipedia.org/wiki/List_of_unit_testing_frame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g.apache.org/docs/r0.8.1/pigunit.html" TargetMode="External"/><Relationship Id="rId5" Type="http://schemas.openxmlformats.org/officeDocument/2006/relationships/hyperlink" Target="https://en.wikipedia.org/wiki/List_of_GUI_testing_tools" TargetMode="External"/><Relationship Id="rId4" Type="http://schemas.openxmlformats.org/officeDocument/2006/relationships/hyperlink" Target="https://www.sitepoint.com/10-javascript-testing-tools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Testing, TDD, and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916696"/>
          </a:xfrm>
        </p:spPr>
        <p:txBody>
          <a:bodyPr>
            <a:normAutofit/>
          </a:bodyPr>
          <a:lstStyle/>
          <a:p>
            <a:r>
              <a:rPr lang="en-US" dirty="0"/>
              <a:t>And A Little on [S</a:t>
            </a:r>
            <a:r>
              <a:rPr lang="en-US"/>
              <a:t>]OLID</a:t>
            </a:r>
            <a:endParaRPr lang="en-US" dirty="0"/>
          </a:p>
          <a:p>
            <a:endParaRPr lang="en-US" dirty="0"/>
          </a:p>
          <a:p>
            <a:r>
              <a:rPr lang="en-US" sz="2100" dirty="0"/>
              <a:t>Donald Sawyer (</a:t>
            </a:r>
            <a:r>
              <a:rPr lang="en-US" sz="2100" dirty="0">
                <a:hlinkClick r:id="rId2"/>
              </a:rPr>
              <a:t>dsawyer@phdata.io</a:t>
            </a:r>
            <a:r>
              <a:rPr lang="en-US" sz="2100" dirty="0"/>
              <a:t>)</a:t>
            </a:r>
          </a:p>
          <a:p>
            <a:endParaRPr lang="en-US" dirty="0"/>
          </a:p>
          <a:p>
            <a:r>
              <a:rPr lang="en-US" i="1" dirty="0"/>
              <a:t>Presentation &amp; Source Code on GitHub:</a:t>
            </a:r>
          </a:p>
          <a:p>
            <a:r>
              <a:rPr lang="en-US" i="1" dirty="0">
                <a:hlinkClick r:id="rId3"/>
              </a:rPr>
              <a:t>https://github.com/donaldsawyer/phdata-tdd-r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/>
              <a:t>You’ll need to learn a lot of new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If you can “find time” to support defects and product issues, you can make time to start testing.</a:t>
            </a:r>
          </a:p>
        </p:txBody>
      </p:sp>
    </p:spTree>
    <p:extLst>
      <p:ext uri="{BB962C8B-B14F-4D97-AF65-F5344CB8AC3E}">
        <p14:creationId xmlns:p14="http://schemas.microsoft.com/office/powerpoint/2010/main" val="327614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B9E06-D203-4755-A9F9-F71E9EAA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3E8E-9D97-4766-AC5B-74584DBDB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Introduction to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SOLID Principles of Object-Oriented Design</a:t>
            </a:r>
            <a:endParaRPr lang="en-US" dirty="0"/>
          </a:p>
          <a:p>
            <a:pPr lvl="1"/>
            <a:r>
              <a:rPr lang="en-US" dirty="0"/>
              <a:t>S – Single Responsibility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lvl="1"/>
            <a:r>
              <a:rPr lang="en-US" dirty="0"/>
              <a:t>I – Interface Segregation</a:t>
            </a:r>
          </a:p>
          <a:p>
            <a:pPr lvl="1"/>
            <a:r>
              <a:rPr lang="en-US" dirty="0"/>
              <a:t>D – Dependency Inversion</a:t>
            </a:r>
          </a:p>
          <a:p>
            <a:r>
              <a:rPr lang="en-US" dirty="0">
                <a:hlinkClick r:id="rId4"/>
              </a:rPr>
              <a:t>Single Responsibility</a:t>
            </a:r>
            <a:endParaRPr lang="en-US" dirty="0"/>
          </a:p>
          <a:p>
            <a:pPr lvl="1"/>
            <a:r>
              <a:rPr lang="en-US" dirty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dirty="0"/>
              <a:t>A module should have one, and only one, reason to change</a:t>
            </a:r>
          </a:p>
          <a:p>
            <a:pPr lvl="1"/>
            <a:r>
              <a:rPr lang="en-US" b="1" i="1" dirty="0"/>
              <a:t>THIS is what we’ll unit test in this talk</a:t>
            </a:r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(TDD)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449" y="1690688"/>
            <a:ext cx="225889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717" y="1690688"/>
            <a:ext cx="6890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Helps you understand your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Forces you to test (YAY!)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If your test doesn’t fail first, it’s a bad test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Avoid false positives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Ensure better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When you have tests, you can CONFIDENTLY change your code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Incorporate SOLID to make it easier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It takes practice!</a:t>
            </a:r>
          </a:p>
        </p:txBody>
      </p:sp>
    </p:spTree>
    <p:extLst>
      <p:ext uri="{BB962C8B-B14F-4D97-AF65-F5344CB8AC3E}">
        <p14:creationId xmlns:p14="http://schemas.microsoft.com/office/powerpoint/2010/main" val="17524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Whole </a:t>
            </a:r>
            <a:r>
              <a:rPr lang="en-US" dirty="0" err="1"/>
              <a:t>Lotta</a:t>
            </a:r>
            <a:r>
              <a:rPr lang="en-US" dirty="0"/>
              <a:t> Definitions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first need to know what testing is.</a:t>
            </a:r>
          </a:p>
        </p:txBody>
      </p:sp>
    </p:spTree>
    <p:extLst>
      <p:ext uri="{BB962C8B-B14F-4D97-AF65-F5344CB8AC3E}">
        <p14:creationId xmlns:p14="http://schemas.microsoft.com/office/powerpoint/2010/main" val="73447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statement executed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Snippet </a:t>
            </a:r>
            <a:r>
              <a:rPr lang="en-US" dirty="0">
                <a:sym typeface="Wingdings"/>
              </a:rPr>
              <a:t></a:t>
            </a:r>
          </a:p>
          <a:p>
            <a:r>
              <a:rPr lang="en-US" dirty="0">
                <a:sym typeface="Wingdings"/>
              </a:rPr>
              <a:t>Only one test needed to get 100% statement coverage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r>
              <a:rPr lang="en-US" sz="2400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are_both_positive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(1, 1)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effectLst/>
                <a:latin typeface="Courier New" charset="0"/>
                <a:ea typeface="Courier New" charset="0"/>
                <a:cs typeface="Courier New" charset="0"/>
              </a:rPr>
              <a:t>are_both_positive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(x, y):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false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x &gt; 0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 &gt; 0: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true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35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possible Boolean expression outcomes are tested (all combinations)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Snippet </a:t>
            </a:r>
            <a:r>
              <a:rPr lang="en-US" dirty="0">
                <a:sym typeface="Wingdings"/>
              </a:rPr>
              <a:t></a:t>
            </a:r>
          </a:p>
          <a:p>
            <a:r>
              <a:rPr lang="en-US" dirty="0">
                <a:sym typeface="Wingdings"/>
              </a:rPr>
              <a:t>If x is positive, the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condition is never tested</a:t>
            </a:r>
          </a:p>
          <a:p>
            <a:r>
              <a:rPr lang="en-US" dirty="0">
                <a:sym typeface="Wingdings"/>
              </a:rPr>
              <a:t>Need 4 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(-1, -1)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(-1,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(1, -1)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(1, 1)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02378" y="1825625"/>
            <a:ext cx="4351421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effectLst/>
                <a:latin typeface="Courier New" charset="0"/>
                <a:ea typeface="Courier New" charset="0"/>
                <a:cs typeface="Courier New" charset="0"/>
              </a:rPr>
              <a:t>are_any_positive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(x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False</a:t>
            </a: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x &gt; </a:t>
            </a:r>
            <a:r>
              <a:rPr lang="en-US" sz="2000" dirty="0">
                <a:solidFill>
                  <a:srgbClr val="6897BB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or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 &gt; </a:t>
            </a:r>
            <a:r>
              <a:rPr lang="en-US" sz="2000" dirty="0">
                <a:solidFill>
                  <a:srgbClr val="6897BB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True</a:t>
            </a: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values near design limits</a:t>
            </a:r>
          </a:p>
          <a:p>
            <a:pPr lvl="1"/>
            <a:r>
              <a:rPr lang="en-US" dirty="0"/>
              <a:t>Value limits</a:t>
            </a:r>
          </a:p>
          <a:p>
            <a:pPr lvl="1"/>
            <a:r>
              <a:rPr lang="en-US" dirty="0"/>
              <a:t>First/last rows in a table or data frame</a:t>
            </a:r>
          </a:p>
          <a:p>
            <a:pPr lvl="1"/>
            <a:r>
              <a:rPr lang="en-US" dirty="0"/>
              <a:t>Null, empty, single-character strings</a:t>
            </a:r>
          </a:p>
          <a:p>
            <a:r>
              <a:rPr lang="en-US" dirty="0"/>
              <a:t>Errors tend to occur near extremes</a:t>
            </a:r>
          </a:p>
          <a:p>
            <a:r>
              <a:rPr lang="en-US" dirty="0"/>
              <a:t>Robustness: reaction when boundaries are exceeded</a:t>
            </a:r>
          </a:p>
        </p:txBody>
      </p:sp>
    </p:spTree>
    <p:extLst>
      <p:ext uri="{BB962C8B-B14F-4D97-AF65-F5344CB8AC3E}">
        <p14:creationId xmlns:p14="http://schemas.microsoft.com/office/powerpoint/2010/main" val="19815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Quality of process </a:t>
            </a:r>
            <a:r>
              <a:rPr lang="en-US" dirty="0">
                <a:sym typeface="Wingdings"/>
              </a:rPr>
              <a:t>determines success of test effort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Use techniques to test early in lifecycle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Use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Somebody MUST take responsibility for improving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Testing requires trained, skilled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Embrace a creative destruction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240"/>
            <a:ext cx="10515600" cy="881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Single Fault Assumption (SFA):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Assume that a failure is NOT the result of 2+ simultaneous faults.</a:t>
            </a:r>
          </a:p>
        </p:txBody>
      </p:sp>
      <p:sp>
        <p:nvSpPr>
          <p:cNvPr id="7" name="Freeform 6"/>
          <p:cNvSpPr/>
          <p:nvPr/>
        </p:nvSpPr>
        <p:spPr>
          <a:xfrm>
            <a:off x="4625526" y="2930961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Stay within the design limits</a:t>
            </a:r>
            <a:endParaRPr lang="en-US" sz="1300" kern="1200" dirty="0"/>
          </a:p>
        </p:txBody>
      </p:sp>
      <p:sp>
        <p:nvSpPr>
          <p:cNvPr id="8" name="Freeform 7"/>
          <p:cNvSpPr/>
          <p:nvPr/>
        </p:nvSpPr>
        <p:spPr>
          <a:xfrm>
            <a:off x="840874" y="2838203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SFA Boundary Value Testing</a:t>
            </a:r>
          </a:p>
        </p:txBody>
      </p:sp>
      <p:sp>
        <p:nvSpPr>
          <p:cNvPr id="9" name="Freeform 8"/>
          <p:cNvSpPr/>
          <p:nvPr/>
        </p:nvSpPr>
        <p:spPr>
          <a:xfrm>
            <a:off x="4625526" y="3904911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lnRef>
          <a:fillRef idx="1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fillRef>
          <a:effectRef idx="0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Exceed the limits, if possible</a:t>
            </a:r>
            <a:endParaRPr lang="en-US" sz="1300" kern="1200" dirty="0"/>
          </a:p>
        </p:txBody>
      </p:sp>
      <p:sp>
        <p:nvSpPr>
          <p:cNvPr id="10" name="Freeform 9"/>
          <p:cNvSpPr/>
          <p:nvPr/>
        </p:nvSpPr>
        <p:spPr>
          <a:xfrm>
            <a:off x="840874" y="3812154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903533"/>
              <a:satOff val="33333"/>
              <a:lumOff val="-4902"/>
              <a:alphaOff val="0"/>
            </a:schemeClr>
          </a:fillRef>
          <a:effectRef idx="2">
            <a:schemeClr val="accent3">
              <a:hueOff val="903533"/>
              <a:satOff val="33333"/>
              <a:lumOff val="-490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/>
              <a:t>SFA Robustness Boundary Value Testing</a:t>
            </a:r>
            <a:endParaRPr lang="en-US" sz="2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625526" y="4878862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lnRef>
          <a:fillRef idx="1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fillRef>
          <a:effectRef idx="0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Two or more variables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Discard SFA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Stay within limits</a:t>
            </a:r>
          </a:p>
        </p:txBody>
      </p:sp>
      <p:sp>
        <p:nvSpPr>
          <p:cNvPr id="12" name="Freeform 11"/>
          <p:cNvSpPr/>
          <p:nvPr/>
        </p:nvSpPr>
        <p:spPr>
          <a:xfrm>
            <a:off x="840874" y="4786104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807066"/>
              <a:satOff val="66667"/>
              <a:lumOff val="-9804"/>
              <a:alphaOff val="0"/>
            </a:schemeClr>
          </a:fillRef>
          <a:effectRef idx="2">
            <a:schemeClr val="accent3">
              <a:hueOff val="1807066"/>
              <a:satOff val="66667"/>
              <a:lumOff val="-9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Worst-case Boundary Value Testing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4625526" y="5852812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lnRef>
          <a:fill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fillRef>
          <a:effectRef idx="0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Two or more variables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Discard SFA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Exceed the limits</a:t>
            </a:r>
          </a:p>
        </p:txBody>
      </p:sp>
      <p:sp>
        <p:nvSpPr>
          <p:cNvPr id="14" name="Freeform 13"/>
          <p:cNvSpPr/>
          <p:nvPr/>
        </p:nvSpPr>
        <p:spPr>
          <a:xfrm>
            <a:off x="840874" y="5760055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710599"/>
              <a:satOff val="100000"/>
              <a:lumOff val="-14706"/>
              <a:alphaOff val="0"/>
            </a:schemeClr>
          </a:fillRef>
          <a:effectRef idx="2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Worst-case Robustness Boundary Value Testing</a:t>
            </a:r>
          </a:p>
        </p:txBody>
      </p:sp>
    </p:spTree>
    <p:extLst>
      <p:ext uri="{BB962C8B-B14F-4D97-AF65-F5344CB8AC3E}">
        <p14:creationId xmlns:p14="http://schemas.microsoft.com/office/powerpoint/2010/main" val="10988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2957"/>
            <a:ext cx="4177365" cy="128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82" b="770"/>
          <a:stretch/>
        </p:blipFill>
        <p:spPr>
          <a:xfrm>
            <a:off x="6523081" y="2602957"/>
            <a:ext cx="4830717" cy="3561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777490"/>
            <a:ext cx="41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Input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9758" y="1777490"/>
            <a:ext cx="41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Input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240979"/>
            <a:ext cx="487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Practice:</a:t>
            </a:r>
          </a:p>
          <a:p>
            <a:r>
              <a:rPr lang="en-US" dirty="0"/>
              <a:t>Use input variables at and just above minimum, and at and just below maximum.</a:t>
            </a:r>
          </a:p>
        </p:txBody>
      </p:sp>
    </p:spTree>
    <p:extLst>
      <p:ext uri="{BB962C8B-B14F-4D97-AF65-F5344CB8AC3E}">
        <p14:creationId xmlns:p14="http://schemas.microsoft.com/office/powerpoint/2010/main" val="8475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Boundary Value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values below the minimum and above the maximum.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5973"/>
            <a:ext cx="4106779" cy="80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035973"/>
            <a:ext cx="5486400" cy="3401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600718"/>
            <a:ext cx="410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Input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600718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262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BV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 both variables to approach (and maybe exceed) boundaries.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2431"/>
            <a:ext cx="4832549" cy="3309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529" y="3212431"/>
            <a:ext cx="4463271" cy="3309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2682610"/>
            <a:ext cx="48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Worst-Case Boundary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0528" y="2600718"/>
            <a:ext cx="44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Worst-Case Robustness BV (paranoid)</a:t>
            </a:r>
          </a:p>
        </p:txBody>
      </p:sp>
    </p:spTree>
    <p:extLst>
      <p:ext uri="{BB962C8B-B14F-4D97-AF65-F5344CB8AC3E}">
        <p14:creationId xmlns:p14="http://schemas.microsoft.com/office/powerpoint/2010/main" val="189395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Your Inputs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equivalence classes to choose inputs</a:t>
            </a:r>
          </a:p>
        </p:txBody>
      </p:sp>
    </p:spTree>
    <p:extLst>
      <p:ext uri="{BB962C8B-B14F-4D97-AF65-F5344CB8AC3E}">
        <p14:creationId xmlns:p14="http://schemas.microsoft.com/office/powerpoint/2010/main" val="127474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Mathematical Definition</a:t>
            </a:r>
          </a:p>
          <a:p>
            <a:pPr marL="457200" lvl="1" indent="0">
              <a:buNone/>
            </a:pPr>
            <a:r>
              <a:rPr lang="en-US" dirty="0"/>
              <a:t>The sets in a partition of the domain (input or output)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Motivation</a:t>
            </a:r>
          </a:p>
          <a:p>
            <a:pPr marL="457200" lvl="1" indent="0">
              <a:buNone/>
            </a:pPr>
            <a:r>
              <a:rPr lang="en-US" dirty="0"/>
              <a:t>Gain a sense of complete testing without redundancy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Equivalence Classes</a:t>
            </a:r>
          </a:p>
          <a:p>
            <a:pPr marL="457200" lvl="1" indent="0">
              <a:buNone/>
            </a:pPr>
            <a:r>
              <a:rPr lang="en-US" dirty="0"/>
              <a:t>Determine the boundaries </a:t>
            </a:r>
            <a:r>
              <a:rPr lang="en-US" dirty="0">
                <a:sym typeface="Wingdings"/>
              </a:rPr>
              <a:t> Determine the equivalencies</a:t>
            </a:r>
          </a:p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i="1" dirty="0">
                <a:sym typeface="Wingdings"/>
              </a:rPr>
              <a:t>If a set of values all cause the program to behave in exactly the same way, then that might be a candidate for an Input Equivalence Class.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15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E6D9D-8FB6-426E-92EE-E8F4A38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13DED-C475-4BEC-82D2-AD695193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6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Coded Unit Testing with RUnit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Why?</a:t>
            </a:r>
          </a:p>
          <a:p>
            <a:pPr lvl="1"/>
            <a:r>
              <a:rPr lang="en-US"/>
              <a:t>Every time you change your code, you want to re-test it, ENTIRELY</a:t>
            </a:r>
          </a:p>
          <a:p>
            <a:pPr lvl="1"/>
            <a:r>
              <a:rPr lang="en-US"/>
              <a:t>Without coded testing, we skip testing pieces we’ve already tested</a:t>
            </a:r>
          </a:p>
          <a:p>
            <a:pPr lvl="1"/>
            <a:r>
              <a:rPr lang="en-US"/>
              <a:t>Gain confidence in testing changes to large data sets</a:t>
            </a:r>
          </a:p>
          <a:p>
            <a:pPr lvl="1"/>
            <a:r>
              <a:rPr lang="en-US"/>
              <a:t>What if we broke something we previously built?</a:t>
            </a:r>
          </a:p>
          <a:p>
            <a:pPr lvl="2"/>
            <a:r>
              <a:rPr lang="en-US"/>
              <a:t>We won’t know until a defect is reported</a:t>
            </a:r>
          </a:p>
          <a:p>
            <a:pPr lvl="1"/>
            <a:r>
              <a:rPr lang="en-US"/>
              <a:t>Integrate testing within the deployment process</a:t>
            </a:r>
          </a:p>
          <a:p>
            <a:r>
              <a:rPr lang="en-US"/>
              <a:t>Package: </a:t>
            </a:r>
            <a:r>
              <a:rPr lang="en-US">
                <a:hlinkClick r:id="rId2"/>
              </a:rPr>
              <a:t>Runit</a:t>
            </a:r>
            <a:endParaRPr lang="en-US"/>
          </a:p>
          <a:p>
            <a:pPr lvl="1"/>
            <a:r>
              <a:rPr lang="en-US"/>
              <a:t>Allows automated verification of code units</a:t>
            </a:r>
          </a:p>
          <a:p>
            <a:pPr lvl="1"/>
            <a:r>
              <a:rPr lang="en-US"/>
              <a:t>Allows a test suites to be defined and tested together</a:t>
            </a:r>
          </a:p>
          <a:p>
            <a:pPr lvl="1"/>
            <a:r>
              <a:rPr lang="en-US"/>
              <a:t>Allows for test results to be reported</a:t>
            </a:r>
          </a:p>
          <a:p>
            <a:r>
              <a:rPr lang="en-US"/>
              <a:t>Steps</a:t>
            </a:r>
          </a:p>
          <a:p>
            <a:pPr lvl="1"/>
            <a:r>
              <a:rPr lang="en-US"/>
              <a:t>Create a test driver</a:t>
            </a:r>
          </a:p>
          <a:p>
            <a:pPr lvl="1"/>
            <a:r>
              <a:rPr lang="en-US"/>
              <a:t>Create test scripts</a:t>
            </a:r>
          </a:p>
          <a:p>
            <a:pPr lvl="1"/>
            <a:r>
              <a:rPr lang="en-US"/>
              <a:t>Add test scripts to test suites in driver</a:t>
            </a:r>
          </a:p>
          <a:p>
            <a:pPr lvl="1"/>
            <a:r>
              <a:rPr lang="en-US"/>
              <a:t>Run test driver</a:t>
            </a:r>
          </a:p>
          <a:p>
            <a:pPr lvl="1"/>
            <a:r>
              <a:rPr lang="en-US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Doorbuster Metric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Requirements</a:t>
            </a:r>
          </a:p>
          <a:p>
            <a:pPr marL="514350" indent="-514350">
              <a:buAutoNum type="arabicPeriod"/>
            </a:pPr>
            <a:r>
              <a:rPr lang="en-US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/>
              <a:t>Doorbuster1.csv</a:t>
            </a:r>
          </a:p>
          <a:p>
            <a:pPr marL="971550" lvl="1" indent="-514350">
              <a:buAutoNum type="arabicPeriod"/>
            </a:pPr>
            <a:r>
              <a:rPr lang="en-US"/>
              <a:t>Doorbuster2.csv</a:t>
            </a:r>
          </a:p>
          <a:p>
            <a:pPr marL="514350" indent="-514350">
              <a:buAutoNum type="arabicPeriod"/>
            </a:pPr>
            <a:r>
              <a:rPr lang="en-US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/>
              <a:t>Product id</a:t>
            </a:r>
          </a:p>
          <a:p>
            <a:pPr marL="971550" lvl="1" indent="-514350">
              <a:buAutoNum type="arabicPeriod"/>
            </a:pPr>
            <a:r>
              <a:rPr lang="en-US"/>
              <a:t>No price metric</a:t>
            </a:r>
          </a:p>
          <a:p>
            <a:pPr marL="971550" lvl="1" indent="-514350">
              <a:buAutoNum type="arabicPeriod"/>
            </a:pPr>
            <a:r>
              <a:rPr lang="en-US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0_monolith.R</a:t>
            </a:r>
          </a:p>
          <a:p>
            <a:pPr lvl="1"/>
            <a:r>
              <a:rPr lang="en-US" dirty="0"/>
              <a:t>A typical R Script</a:t>
            </a:r>
          </a:p>
          <a:p>
            <a:pPr lvl="1"/>
            <a:r>
              <a:rPr lang="en-US" dirty="0"/>
              <a:t>Contains a lot of code that all runs in sequence</a:t>
            </a:r>
          </a:p>
          <a:p>
            <a:r>
              <a:rPr lang="en-US" dirty="0"/>
              <a:t>What the script does</a:t>
            </a:r>
          </a:p>
          <a:p>
            <a:pPr lvl="1"/>
            <a:r>
              <a:rPr lang="en-US" dirty="0"/>
              <a:t>Reads 2 data sets from csv (doorbuster data)</a:t>
            </a:r>
          </a:p>
          <a:p>
            <a:pPr lvl="2"/>
            <a:r>
              <a:rPr lang="en-US" dirty="0"/>
              <a:t>doorbuster1.csv &amp; doorbuster2.csv</a:t>
            </a:r>
          </a:p>
          <a:p>
            <a:pPr lvl="1"/>
            <a:r>
              <a:rPr lang="en-US" dirty="0"/>
              <a:t>Combines the datasets</a:t>
            </a:r>
          </a:p>
          <a:p>
            <a:pPr lvl="1"/>
            <a:r>
              <a:rPr lang="en-US" dirty="0"/>
              <a:t>Adds metrics for</a:t>
            </a:r>
          </a:p>
          <a:p>
            <a:pPr lvl="2"/>
            <a:r>
              <a:rPr lang="en-US" dirty="0"/>
              <a:t>Doorbuster items missing a price</a:t>
            </a:r>
          </a:p>
          <a:p>
            <a:pPr lvl="2"/>
            <a:r>
              <a:rPr lang="en-US" dirty="0"/>
              <a:t>Doorbuster items that are online, but out of stock</a:t>
            </a:r>
          </a:p>
          <a:p>
            <a:pPr lvl="1"/>
            <a:r>
              <a:rPr lang="en-US" dirty="0"/>
              <a:t>Writes metric data to csv called doorbuster_metrics.csv</a:t>
            </a:r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Shows presence of bugs, never their absence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 to know when to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Impossible to test your own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there’s smoke, there’s fire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Creative and intellectually challenging</a:t>
            </a:r>
          </a:p>
        </p:txBody>
      </p:sp>
    </p:spTree>
    <p:extLst>
      <p:ext uri="{BB962C8B-B14F-4D97-AF65-F5344CB8AC3E}">
        <p14:creationId xmlns:p14="http://schemas.microsoft.com/office/powerpoint/2010/main" val="2070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Refactor: 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Take a chunk of code and create a method/function so it can be tested.</a:t>
            </a:r>
          </a:p>
          <a:p>
            <a:pPr lvl="1"/>
            <a:r>
              <a:rPr lang="en-US"/>
              <a:t>Make a small function to follow the Single Responsibility principle</a:t>
            </a:r>
          </a:p>
          <a:p>
            <a:r>
              <a:rPr lang="en-US"/>
              <a:t>In 0_monolith.R</a:t>
            </a:r>
          </a:p>
          <a:p>
            <a:pPr lvl="1"/>
            <a:r>
              <a:rPr lang="en-US"/>
              <a:t>Create a method for reading a single doorbuster csv file</a:t>
            </a:r>
          </a:p>
          <a:p>
            <a:pPr lvl="1"/>
            <a:r>
              <a:rPr lang="en-US"/>
              <a:t>Create a method that reads both doorbuster csv files</a:t>
            </a:r>
          </a:p>
          <a:p>
            <a:pPr lvl="1"/>
            <a:r>
              <a:rPr lang="en-US"/>
              <a:t>Create a method that adds metric for doorbusters with no price</a:t>
            </a:r>
          </a:p>
          <a:p>
            <a:pPr lvl="1"/>
            <a:r>
              <a:rPr lang="en-US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Refactor (the TDD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the tests </a:t>
            </a:r>
            <a:r>
              <a:rPr lang="en-US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TDD</a:t>
            </a:r>
          </a:p>
          <a:p>
            <a:pPr lvl="1"/>
            <a:r>
              <a:rPr lang="en-US">
                <a:hlinkClick r:id="rId2"/>
              </a:rPr>
              <a:t>https://en.wikipedia.org/wiki/Test-driven_development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http://www.agiledata.org/essays/tdd.html</a:t>
            </a:r>
            <a:endParaRPr lang="en-US"/>
          </a:p>
          <a:p>
            <a:r>
              <a:rPr lang="en-US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http://refactoring.com/</a:t>
            </a:r>
            <a:endParaRPr lang="en-US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https://en.wikipedia.org/wiki/Code_smell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04D99-2EF0-4052-B9CB-BEAFCE3F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ADD2C-53E7-4A17-AAED-50BD9D4CC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that were removed from the main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75509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Verification or Validation</a:t>
            </a:r>
            <a:r>
              <a:rPr lang="en-US" dirty="0"/>
              <a:t>?</a:t>
            </a:r>
          </a:p>
        </p:txBody>
      </p:sp>
      <p:sp>
        <p:nvSpPr>
          <p:cNvPr id="5" name="Freeform 4"/>
          <p:cNvSpPr/>
          <p:nvPr/>
        </p:nvSpPr>
        <p:spPr>
          <a:xfrm>
            <a:off x="843462" y="1825625"/>
            <a:ext cx="5062686" cy="4351338"/>
          </a:xfrm>
          <a:custGeom>
            <a:avLst/>
            <a:gdLst>
              <a:gd name="connsiteX0" fmla="*/ 0 w 5062686"/>
              <a:gd name="connsiteY0" fmla="*/ 435134 h 4351338"/>
              <a:gd name="connsiteX1" fmla="*/ 435134 w 5062686"/>
              <a:gd name="connsiteY1" fmla="*/ 0 h 4351338"/>
              <a:gd name="connsiteX2" fmla="*/ 4627552 w 5062686"/>
              <a:gd name="connsiteY2" fmla="*/ 0 h 4351338"/>
              <a:gd name="connsiteX3" fmla="*/ 5062686 w 5062686"/>
              <a:gd name="connsiteY3" fmla="*/ 435134 h 4351338"/>
              <a:gd name="connsiteX4" fmla="*/ 5062686 w 5062686"/>
              <a:gd name="connsiteY4" fmla="*/ 3916204 h 4351338"/>
              <a:gd name="connsiteX5" fmla="*/ 4627552 w 5062686"/>
              <a:gd name="connsiteY5" fmla="*/ 4351338 h 4351338"/>
              <a:gd name="connsiteX6" fmla="*/ 435134 w 5062686"/>
              <a:gd name="connsiteY6" fmla="*/ 4351338 h 4351338"/>
              <a:gd name="connsiteX7" fmla="*/ 0 w 5062686"/>
              <a:gd name="connsiteY7" fmla="*/ 3916204 h 4351338"/>
              <a:gd name="connsiteX8" fmla="*/ 0 w 5062686"/>
              <a:gd name="connsiteY8" fmla="*/ 435134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62686" h="4351338">
                <a:moveTo>
                  <a:pt x="0" y="435134"/>
                </a:moveTo>
                <a:cubicBezTo>
                  <a:pt x="0" y="194816"/>
                  <a:pt x="194816" y="0"/>
                  <a:pt x="435134" y="0"/>
                </a:cubicBezTo>
                <a:lnTo>
                  <a:pt x="4627552" y="0"/>
                </a:lnTo>
                <a:cubicBezTo>
                  <a:pt x="4867870" y="0"/>
                  <a:pt x="5062686" y="194816"/>
                  <a:pt x="5062686" y="435134"/>
                </a:cubicBezTo>
                <a:lnTo>
                  <a:pt x="5062686" y="3916204"/>
                </a:lnTo>
                <a:cubicBezTo>
                  <a:pt x="5062686" y="4156522"/>
                  <a:pt x="4867870" y="4351338"/>
                  <a:pt x="4627552" y="4351338"/>
                </a:cubicBezTo>
                <a:lnTo>
                  <a:pt x="435134" y="4351338"/>
                </a:lnTo>
                <a:cubicBezTo>
                  <a:pt x="194816" y="4351338"/>
                  <a:pt x="0" y="4156522"/>
                  <a:pt x="0" y="3916204"/>
                </a:cubicBezTo>
                <a:lnTo>
                  <a:pt x="0" y="435134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0" tIns="228600" rIns="228600" bIns="3274537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0" kern="1200" dirty="0"/>
              <a:t>Verification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1349731" y="3131398"/>
            <a:ext cx="4050149" cy="854863"/>
          </a:xfrm>
          <a:custGeom>
            <a:avLst/>
            <a:gdLst>
              <a:gd name="connsiteX0" fmla="*/ 0 w 4050149"/>
              <a:gd name="connsiteY0" fmla="*/ 85486 h 854863"/>
              <a:gd name="connsiteX1" fmla="*/ 85486 w 4050149"/>
              <a:gd name="connsiteY1" fmla="*/ 0 h 854863"/>
              <a:gd name="connsiteX2" fmla="*/ 3964663 w 4050149"/>
              <a:gd name="connsiteY2" fmla="*/ 0 h 854863"/>
              <a:gd name="connsiteX3" fmla="*/ 4050149 w 4050149"/>
              <a:gd name="connsiteY3" fmla="*/ 85486 h 854863"/>
              <a:gd name="connsiteX4" fmla="*/ 4050149 w 4050149"/>
              <a:gd name="connsiteY4" fmla="*/ 769377 h 854863"/>
              <a:gd name="connsiteX5" fmla="*/ 3964663 w 4050149"/>
              <a:gd name="connsiteY5" fmla="*/ 854863 h 854863"/>
              <a:gd name="connsiteX6" fmla="*/ 85486 w 4050149"/>
              <a:gd name="connsiteY6" fmla="*/ 854863 h 854863"/>
              <a:gd name="connsiteX7" fmla="*/ 0 w 4050149"/>
              <a:gd name="connsiteY7" fmla="*/ 769377 h 854863"/>
              <a:gd name="connsiteX8" fmla="*/ 0 w 4050149"/>
              <a:gd name="connsiteY8" fmla="*/ 85486 h 8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0149" h="854863">
                <a:moveTo>
                  <a:pt x="0" y="85486"/>
                </a:moveTo>
                <a:cubicBezTo>
                  <a:pt x="0" y="38273"/>
                  <a:pt x="38273" y="0"/>
                  <a:pt x="85486" y="0"/>
                </a:cubicBezTo>
                <a:lnTo>
                  <a:pt x="3964663" y="0"/>
                </a:lnTo>
                <a:cubicBezTo>
                  <a:pt x="4011876" y="0"/>
                  <a:pt x="4050149" y="38273"/>
                  <a:pt x="4050149" y="85486"/>
                </a:cubicBezTo>
                <a:lnTo>
                  <a:pt x="4050149" y="769377"/>
                </a:lnTo>
                <a:cubicBezTo>
                  <a:pt x="4050149" y="816590"/>
                  <a:pt x="4011876" y="854863"/>
                  <a:pt x="3964663" y="854863"/>
                </a:cubicBezTo>
                <a:lnTo>
                  <a:pt x="85486" y="854863"/>
                </a:lnTo>
                <a:cubicBezTo>
                  <a:pt x="38273" y="854863"/>
                  <a:pt x="0" y="816590"/>
                  <a:pt x="0" y="769377"/>
                </a:cubicBezTo>
                <a:lnTo>
                  <a:pt x="0" y="8548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18" tIns="66948" rIns="80918" bIns="6694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Check a program against a “design” or specification</a:t>
            </a:r>
            <a:r>
              <a:rPr lang="en-US" sz="2200" kern="1200" baseline="0" dirty="0"/>
              <a:t>.</a:t>
            </a:r>
            <a:endParaRPr lang="en-US" sz="2200" kern="1200" dirty="0"/>
          </a:p>
        </p:txBody>
      </p:sp>
      <p:sp>
        <p:nvSpPr>
          <p:cNvPr id="7" name="Freeform 6"/>
          <p:cNvSpPr/>
          <p:nvPr/>
        </p:nvSpPr>
        <p:spPr>
          <a:xfrm>
            <a:off x="1349731" y="4117779"/>
            <a:ext cx="4050149" cy="854863"/>
          </a:xfrm>
          <a:custGeom>
            <a:avLst/>
            <a:gdLst>
              <a:gd name="connsiteX0" fmla="*/ 0 w 4050149"/>
              <a:gd name="connsiteY0" fmla="*/ 85486 h 854863"/>
              <a:gd name="connsiteX1" fmla="*/ 85486 w 4050149"/>
              <a:gd name="connsiteY1" fmla="*/ 0 h 854863"/>
              <a:gd name="connsiteX2" fmla="*/ 3964663 w 4050149"/>
              <a:gd name="connsiteY2" fmla="*/ 0 h 854863"/>
              <a:gd name="connsiteX3" fmla="*/ 4050149 w 4050149"/>
              <a:gd name="connsiteY3" fmla="*/ 85486 h 854863"/>
              <a:gd name="connsiteX4" fmla="*/ 4050149 w 4050149"/>
              <a:gd name="connsiteY4" fmla="*/ 769377 h 854863"/>
              <a:gd name="connsiteX5" fmla="*/ 3964663 w 4050149"/>
              <a:gd name="connsiteY5" fmla="*/ 854863 h 854863"/>
              <a:gd name="connsiteX6" fmla="*/ 85486 w 4050149"/>
              <a:gd name="connsiteY6" fmla="*/ 854863 h 854863"/>
              <a:gd name="connsiteX7" fmla="*/ 0 w 4050149"/>
              <a:gd name="connsiteY7" fmla="*/ 769377 h 854863"/>
              <a:gd name="connsiteX8" fmla="*/ 0 w 4050149"/>
              <a:gd name="connsiteY8" fmla="*/ 85486 h 8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0149" h="854863">
                <a:moveTo>
                  <a:pt x="0" y="85486"/>
                </a:moveTo>
                <a:cubicBezTo>
                  <a:pt x="0" y="38273"/>
                  <a:pt x="38273" y="0"/>
                  <a:pt x="85486" y="0"/>
                </a:cubicBezTo>
                <a:lnTo>
                  <a:pt x="3964663" y="0"/>
                </a:lnTo>
                <a:cubicBezTo>
                  <a:pt x="4011876" y="0"/>
                  <a:pt x="4050149" y="38273"/>
                  <a:pt x="4050149" y="85486"/>
                </a:cubicBezTo>
                <a:lnTo>
                  <a:pt x="4050149" y="769377"/>
                </a:lnTo>
                <a:cubicBezTo>
                  <a:pt x="4050149" y="816590"/>
                  <a:pt x="4011876" y="854863"/>
                  <a:pt x="3964663" y="854863"/>
                </a:cubicBezTo>
                <a:lnTo>
                  <a:pt x="85486" y="854863"/>
                </a:lnTo>
                <a:cubicBezTo>
                  <a:pt x="38273" y="854863"/>
                  <a:pt x="0" y="816590"/>
                  <a:pt x="0" y="769377"/>
                </a:cubicBezTo>
                <a:lnTo>
                  <a:pt x="0" y="8548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542120"/>
              <a:satOff val="20000"/>
              <a:lumOff val="-2941"/>
              <a:alphaOff val="0"/>
            </a:schemeClr>
          </a:fillRef>
          <a:effectRef idx="2">
            <a:schemeClr val="accent3">
              <a:hueOff val="542120"/>
              <a:satOff val="20000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18" tIns="66948" rIns="80918" bIns="6694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Evaluate artifacts to ensure their correctness.</a:t>
            </a:r>
          </a:p>
        </p:txBody>
      </p:sp>
      <p:sp>
        <p:nvSpPr>
          <p:cNvPr id="8" name="Freeform 7"/>
          <p:cNvSpPr/>
          <p:nvPr/>
        </p:nvSpPr>
        <p:spPr>
          <a:xfrm>
            <a:off x="1349731" y="5104160"/>
            <a:ext cx="4050149" cy="854863"/>
          </a:xfrm>
          <a:custGeom>
            <a:avLst/>
            <a:gdLst>
              <a:gd name="connsiteX0" fmla="*/ 0 w 4050149"/>
              <a:gd name="connsiteY0" fmla="*/ 85486 h 854863"/>
              <a:gd name="connsiteX1" fmla="*/ 85486 w 4050149"/>
              <a:gd name="connsiteY1" fmla="*/ 0 h 854863"/>
              <a:gd name="connsiteX2" fmla="*/ 3964663 w 4050149"/>
              <a:gd name="connsiteY2" fmla="*/ 0 h 854863"/>
              <a:gd name="connsiteX3" fmla="*/ 4050149 w 4050149"/>
              <a:gd name="connsiteY3" fmla="*/ 85486 h 854863"/>
              <a:gd name="connsiteX4" fmla="*/ 4050149 w 4050149"/>
              <a:gd name="connsiteY4" fmla="*/ 769377 h 854863"/>
              <a:gd name="connsiteX5" fmla="*/ 3964663 w 4050149"/>
              <a:gd name="connsiteY5" fmla="*/ 854863 h 854863"/>
              <a:gd name="connsiteX6" fmla="*/ 85486 w 4050149"/>
              <a:gd name="connsiteY6" fmla="*/ 854863 h 854863"/>
              <a:gd name="connsiteX7" fmla="*/ 0 w 4050149"/>
              <a:gd name="connsiteY7" fmla="*/ 769377 h 854863"/>
              <a:gd name="connsiteX8" fmla="*/ 0 w 4050149"/>
              <a:gd name="connsiteY8" fmla="*/ 85486 h 8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0149" h="854863">
                <a:moveTo>
                  <a:pt x="0" y="85486"/>
                </a:moveTo>
                <a:cubicBezTo>
                  <a:pt x="0" y="38273"/>
                  <a:pt x="38273" y="0"/>
                  <a:pt x="85486" y="0"/>
                </a:cubicBezTo>
                <a:lnTo>
                  <a:pt x="3964663" y="0"/>
                </a:lnTo>
                <a:cubicBezTo>
                  <a:pt x="4011876" y="0"/>
                  <a:pt x="4050149" y="38273"/>
                  <a:pt x="4050149" y="85486"/>
                </a:cubicBezTo>
                <a:lnTo>
                  <a:pt x="4050149" y="769377"/>
                </a:lnTo>
                <a:cubicBezTo>
                  <a:pt x="4050149" y="816590"/>
                  <a:pt x="4011876" y="854863"/>
                  <a:pt x="3964663" y="854863"/>
                </a:cubicBezTo>
                <a:lnTo>
                  <a:pt x="85486" y="854863"/>
                </a:lnTo>
                <a:cubicBezTo>
                  <a:pt x="38273" y="854863"/>
                  <a:pt x="0" y="816590"/>
                  <a:pt x="0" y="769377"/>
                </a:cubicBezTo>
                <a:lnTo>
                  <a:pt x="0" y="8548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084240"/>
              <a:satOff val="40000"/>
              <a:lumOff val="-5882"/>
              <a:alphaOff val="0"/>
            </a:schemeClr>
          </a:fillRef>
          <a:effectRef idx="2">
            <a:schemeClr val="accent3">
              <a:hueOff val="1084240"/>
              <a:satOff val="40000"/>
              <a:lumOff val="-5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18" tIns="66948" rIns="80918" bIns="6694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Did you build the </a:t>
            </a:r>
            <a:r>
              <a:rPr lang="en-US" sz="2200" kern="1200" baseline="0" dirty="0"/>
              <a:t>THING RIGHT</a:t>
            </a:r>
            <a:r>
              <a:rPr lang="en-US" sz="2200" kern="1200" dirty="0"/>
              <a:t>?</a:t>
            </a:r>
          </a:p>
        </p:txBody>
      </p:sp>
      <p:sp>
        <p:nvSpPr>
          <p:cNvPr id="9" name="Freeform 8"/>
          <p:cNvSpPr/>
          <p:nvPr/>
        </p:nvSpPr>
        <p:spPr>
          <a:xfrm>
            <a:off x="6285850" y="1825625"/>
            <a:ext cx="5062686" cy="4351338"/>
          </a:xfrm>
          <a:custGeom>
            <a:avLst/>
            <a:gdLst>
              <a:gd name="connsiteX0" fmla="*/ 0 w 5062686"/>
              <a:gd name="connsiteY0" fmla="*/ 435134 h 4351338"/>
              <a:gd name="connsiteX1" fmla="*/ 435134 w 5062686"/>
              <a:gd name="connsiteY1" fmla="*/ 0 h 4351338"/>
              <a:gd name="connsiteX2" fmla="*/ 4627552 w 5062686"/>
              <a:gd name="connsiteY2" fmla="*/ 0 h 4351338"/>
              <a:gd name="connsiteX3" fmla="*/ 5062686 w 5062686"/>
              <a:gd name="connsiteY3" fmla="*/ 435134 h 4351338"/>
              <a:gd name="connsiteX4" fmla="*/ 5062686 w 5062686"/>
              <a:gd name="connsiteY4" fmla="*/ 3916204 h 4351338"/>
              <a:gd name="connsiteX5" fmla="*/ 4627552 w 5062686"/>
              <a:gd name="connsiteY5" fmla="*/ 4351338 h 4351338"/>
              <a:gd name="connsiteX6" fmla="*/ 435134 w 5062686"/>
              <a:gd name="connsiteY6" fmla="*/ 4351338 h 4351338"/>
              <a:gd name="connsiteX7" fmla="*/ 0 w 5062686"/>
              <a:gd name="connsiteY7" fmla="*/ 3916204 h 4351338"/>
              <a:gd name="connsiteX8" fmla="*/ 0 w 5062686"/>
              <a:gd name="connsiteY8" fmla="*/ 435134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62686" h="4351338">
                <a:moveTo>
                  <a:pt x="0" y="435134"/>
                </a:moveTo>
                <a:cubicBezTo>
                  <a:pt x="0" y="194816"/>
                  <a:pt x="194816" y="0"/>
                  <a:pt x="435134" y="0"/>
                </a:cubicBezTo>
                <a:lnTo>
                  <a:pt x="4627552" y="0"/>
                </a:lnTo>
                <a:cubicBezTo>
                  <a:pt x="4867870" y="0"/>
                  <a:pt x="5062686" y="194816"/>
                  <a:pt x="5062686" y="435134"/>
                </a:cubicBezTo>
                <a:lnTo>
                  <a:pt x="5062686" y="3916204"/>
                </a:lnTo>
                <a:cubicBezTo>
                  <a:pt x="5062686" y="4156522"/>
                  <a:pt x="4867870" y="4351338"/>
                  <a:pt x="4627552" y="4351338"/>
                </a:cubicBezTo>
                <a:lnTo>
                  <a:pt x="435134" y="4351338"/>
                </a:lnTo>
                <a:cubicBezTo>
                  <a:pt x="194816" y="4351338"/>
                  <a:pt x="0" y="4156522"/>
                  <a:pt x="0" y="3916204"/>
                </a:cubicBezTo>
                <a:lnTo>
                  <a:pt x="0" y="435134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0" tIns="228600" rIns="228600" bIns="3274537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0" kern="1200" dirty="0"/>
              <a:t>Validation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6792119" y="3131398"/>
            <a:ext cx="4050149" cy="854863"/>
          </a:xfrm>
          <a:custGeom>
            <a:avLst/>
            <a:gdLst>
              <a:gd name="connsiteX0" fmla="*/ 0 w 4050149"/>
              <a:gd name="connsiteY0" fmla="*/ 85486 h 854863"/>
              <a:gd name="connsiteX1" fmla="*/ 85486 w 4050149"/>
              <a:gd name="connsiteY1" fmla="*/ 0 h 854863"/>
              <a:gd name="connsiteX2" fmla="*/ 3964663 w 4050149"/>
              <a:gd name="connsiteY2" fmla="*/ 0 h 854863"/>
              <a:gd name="connsiteX3" fmla="*/ 4050149 w 4050149"/>
              <a:gd name="connsiteY3" fmla="*/ 85486 h 854863"/>
              <a:gd name="connsiteX4" fmla="*/ 4050149 w 4050149"/>
              <a:gd name="connsiteY4" fmla="*/ 769377 h 854863"/>
              <a:gd name="connsiteX5" fmla="*/ 3964663 w 4050149"/>
              <a:gd name="connsiteY5" fmla="*/ 854863 h 854863"/>
              <a:gd name="connsiteX6" fmla="*/ 85486 w 4050149"/>
              <a:gd name="connsiteY6" fmla="*/ 854863 h 854863"/>
              <a:gd name="connsiteX7" fmla="*/ 0 w 4050149"/>
              <a:gd name="connsiteY7" fmla="*/ 769377 h 854863"/>
              <a:gd name="connsiteX8" fmla="*/ 0 w 4050149"/>
              <a:gd name="connsiteY8" fmla="*/ 85486 h 8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0149" h="854863">
                <a:moveTo>
                  <a:pt x="0" y="85486"/>
                </a:moveTo>
                <a:cubicBezTo>
                  <a:pt x="0" y="38273"/>
                  <a:pt x="38273" y="0"/>
                  <a:pt x="85486" y="0"/>
                </a:cubicBezTo>
                <a:lnTo>
                  <a:pt x="3964663" y="0"/>
                </a:lnTo>
                <a:cubicBezTo>
                  <a:pt x="4011876" y="0"/>
                  <a:pt x="4050149" y="38273"/>
                  <a:pt x="4050149" y="85486"/>
                </a:cubicBezTo>
                <a:lnTo>
                  <a:pt x="4050149" y="769377"/>
                </a:lnTo>
                <a:cubicBezTo>
                  <a:pt x="4050149" y="816590"/>
                  <a:pt x="4011876" y="854863"/>
                  <a:pt x="3964663" y="854863"/>
                </a:cubicBezTo>
                <a:lnTo>
                  <a:pt x="85486" y="854863"/>
                </a:lnTo>
                <a:cubicBezTo>
                  <a:pt x="38273" y="854863"/>
                  <a:pt x="0" y="816590"/>
                  <a:pt x="0" y="769377"/>
                </a:cubicBezTo>
                <a:lnTo>
                  <a:pt x="0" y="8548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626359"/>
              <a:satOff val="60000"/>
              <a:lumOff val="-8824"/>
              <a:alphaOff val="0"/>
            </a:schemeClr>
          </a:fillRef>
          <a:effectRef idx="2">
            <a:schemeClr val="accent3">
              <a:hueOff val="1626359"/>
              <a:satOff val="60000"/>
              <a:lumOff val="-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18" tIns="66948" rIns="80918" bIns="6694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Check a</a:t>
            </a:r>
            <a:r>
              <a:rPr lang="en-US" sz="2200" kern="1200" baseline="0" dirty="0"/>
              <a:t> system against an expectation/requirement.</a:t>
            </a:r>
            <a:endParaRPr lang="en-US" sz="2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6792119" y="4117779"/>
            <a:ext cx="4050149" cy="854863"/>
          </a:xfrm>
          <a:custGeom>
            <a:avLst/>
            <a:gdLst>
              <a:gd name="connsiteX0" fmla="*/ 0 w 4050149"/>
              <a:gd name="connsiteY0" fmla="*/ 85486 h 854863"/>
              <a:gd name="connsiteX1" fmla="*/ 85486 w 4050149"/>
              <a:gd name="connsiteY1" fmla="*/ 0 h 854863"/>
              <a:gd name="connsiteX2" fmla="*/ 3964663 w 4050149"/>
              <a:gd name="connsiteY2" fmla="*/ 0 h 854863"/>
              <a:gd name="connsiteX3" fmla="*/ 4050149 w 4050149"/>
              <a:gd name="connsiteY3" fmla="*/ 85486 h 854863"/>
              <a:gd name="connsiteX4" fmla="*/ 4050149 w 4050149"/>
              <a:gd name="connsiteY4" fmla="*/ 769377 h 854863"/>
              <a:gd name="connsiteX5" fmla="*/ 3964663 w 4050149"/>
              <a:gd name="connsiteY5" fmla="*/ 854863 h 854863"/>
              <a:gd name="connsiteX6" fmla="*/ 85486 w 4050149"/>
              <a:gd name="connsiteY6" fmla="*/ 854863 h 854863"/>
              <a:gd name="connsiteX7" fmla="*/ 0 w 4050149"/>
              <a:gd name="connsiteY7" fmla="*/ 769377 h 854863"/>
              <a:gd name="connsiteX8" fmla="*/ 0 w 4050149"/>
              <a:gd name="connsiteY8" fmla="*/ 85486 h 8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0149" h="854863">
                <a:moveTo>
                  <a:pt x="0" y="85486"/>
                </a:moveTo>
                <a:cubicBezTo>
                  <a:pt x="0" y="38273"/>
                  <a:pt x="38273" y="0"/>
                  <a:pt x="85486" y="0"/>
                </a:cubicBezTo>
                <a:lnTo>
                  <a:pt x="3964663" y="0"/>
                </a:lnTo>
                <a:cubicBezTo>
                  <a:pt x="4011876" y="0"/>
                  <a:pt x="4050149" y="38273"/>
                  <a:pt x="4050149" y="85486"/>
                </a:cubicBezTo>
                <a:lnTo>
                  <a:pt x="4050149" y="769377"/>
                </a:lnTo>
                <a:cubicBezTo>
                  <a:pt x="4050149" y="816590"/>
                  <a:pt x="4011876" y="854863"/>
                  <a:pt x="3964663" y="854863"/>
                </a:cubicBezTo>
                <a:lnTo>
                  <a:pt x="85486" y="854863"/>
                </a:lnTo>
                <a:cubicBezTo>
                  <a:pt x="38273" y="854863"/>
                  <a:pt x="0" y="816590"/>
                  <a:pt x="0" y="769377"/>
                </a:cubicBezTo>
                <a:lnTo>
                  <a:pt x="0" y="8548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168479"/>
              <a:satOff val="80000"/>
              <a:lumOff val="-11765"/>
              <a:alphaOff val="0"/>
            </a:schemeClr>
          </a:fillRef>
          <a:effectRef idx="2">
            <a:schemeClr val="accent3">
              <a:hueOff val="2168479"/>
              <a:satOff val="80000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18" tIns="66948" rIns="80918" bIns="6694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Focus on product –related activities by executing something!</a:t>
            </a:r>
          </a:p>
        </p:txBody>
      </p:sp>
      <p:sp>
        <p:nvSpPr>
          <p:cNvPr id="12" name="Freeform 11"/>
          <p:cNvSpPr/>
          <p:nvPr/>
        </p:nvSpPr>
        <p:spPr>
          <a:xfrm>
            <a:off x="6792119" y="5104160"/>
            <a:ext cx="4050149" cy="854863"/>
          </a:xfrm>
          <a:custGeom>
            <a:avLst/>
            <a:gdLst>
              <a:gd name="connsiteX0" fmla="*/ 0 w 4050149"/>
              <a:gd name="connsiteY0" fmla="*/ 85486 h 854863"/>
              <a:gd name="connsiteX1" fmla="*/ 85486 w 4050149"/>
              <a:gd name="connsiteY1" fmla="*/ 0 h 854863"/>
              <a:gd name="connsiteX2" fmla="*/ 3964663 w 4050149"/>
              <a:gd name="connsiteY2" fmla="*/ 0 h 854863"/>
              <a:gd name="connsiteX3" fmla="*/ 4050149 w 4050149"/>
              <a:gd name="connsiteY3" fmla="*/ 85486 h 854863"/>
              <a:gd name="connsiteX4" fmla="*/ 4050149 w 4050149"/>
              <a:gd name="connsiteY4" fmla="*/ 769377 h 854863"/>
              <a:gd name="connsiteX5" fmla="*/ 3964663 w 4050149"/>
              <a:gd name="connsiteY5" fmla="*/ 854863 h 854863"/>
              <a:gd name="connsiteX6" fmla="*/ 85486 w 4050149"/>
              <a:gd name="connsiteY6" fmla="*/ 854863 h 854863"/>
              <a:gd name="connsiteX7" fmla="*/ 0 w 4050149"/>
              <a:gd name="connsiteY7" fmla="*/ 769377 h 854863"/>
              <a:gd name="connsiteX8" fmla="*/ 0 w 4050149"/>
              <a:gd name="connsiteY8" fmla="*/ 85486 h 85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0149" h="854863">
                <a:moveTo>
                  <a:pt x="0" y="85486"/>
                </a:moveTo>
                <a:cubicBezTo>
                  <a:pt x="0" y="38273"/>
                  <a:pt x="38273" y="0"/>
                  <a:pt x="85486" y="0"/>
                </a:cubicBezTo>
                <a:lnTo>
                  <a:pt x="3964663" y="0"/>
                </a:lnTo>
                <a:cubicBezTo>
                  <a:pt x="4011876" y="0"/>
                  <a:pt x="4050149" y="38273"/>
                  <a:pt x="4050149" y="85486"/>
                </a:cubicBezTo>
                <a:lnTo>
                  <a:pt x="4050149" y="769377"/>
                </a:lnTo>
                <a:cubicBezTo>
                  <a:pt x="4050149" y="816590"/>
                  <a:pt x="4011876" y="854863"/>
                  <a:pt x="3964663" y="854863"/>
                </a:cubicBezTo>
                <a:lnTo>
                  <a:pt x="85486" y="854863"/>
                </a:lnTo>
                <a:cubicBezTo>
                  <a:pt x="38273" y="854863"/>
                  <a:pt x="0" y="816590"/>
                  <a:pt x="0" y="769377"/>
                </a:cubicBezTo>
                <a:lnTo>
                  <a:pt x="0" y="8548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710599"/>
              <a:satOff val="100000"/>
              <a:lumOff val="-14706"/>
              <a:alphaOff val="0"/>
            </a:schemeClr>
          </a:fillRef>
          <a:effectRef idx="2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18" tIns="66948" rIns="80918" bIns="6694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Did you build the</a:t>
            </a:r>
            <a:r>
              <a:rPr lang="en-US" sz="2200" kern="1200" baseline="0" dirty="0"/>
              <a:t> RIGHT THING</a:t>
            </a:r>
            <a:r>
              <a:rPr lang="en-US" sz="2200" kern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69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Error, Fault, and Failure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2652500" y="2828400"/>
            <a:ext cx="886868" cy="100966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2417533" y="1845289"/>
            <a:ext cx="1492964" cy="1045026"/>
          </a:xfrm>
          <a:custGeom>
            <a:avLst/>
            <a:gdLst>
              <a:gd name="connsiteX0" fmla="*/ 0 w 1492964"/>
              <a:gd name="connsiteY0" fmla="*/ 174206 h 1045026"/>
              <a:gd name="connsiteX1" fmla="*/ 174206 w 1492964"/>
              <a:gd name="connsiteY1" fmla="*/ 0 h 1045026"/>
              <a:gd name="connsiteX2" fmla="*/ 1318758 w 1492964"/>
              <a:gd name="connsiteY2" fmla="*/ 0 h 1045026"/>
              <a:gd name="connsiteX3" fmla="*/ 1492964 w 1492964"/>
              <a:gd name="connsiteY3" fmla="*/ 174206 h 1045026"/>
              <a:gd name="connsiteX4" fmla="*/ 1492964 w 1492964"/>
              <a:gd name="connsiteY4" fmla="*/ 870820 h 1045026"/>
              <a:gd name="connsiteX5" fmla="*/ 1318758 w 1492964"/>
              <a:gd name="connsiteY5" fmla="*/ 1045026 h 1045026"/>
              <a:gd name="connsiteX6" fmla="*/ 174206 w 1492964"/>
              <a:gd name="connsiteY6" fmla="*/ 1045026 h 1045026"/>
              <a:gd name="connsiteX7" fmla="*/ 0 w 1492964"/>
              <a:gd name="connsiteY7" fmla="*/ 870820 h 1045026"/>
              <a:gd name="connsiteX8" fmla="*/ 0 w 1492964"/>
              <a:gd name="connsiteY8" fmla="*/ 174206 h 10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964" h="1045026">
                <a:moveTo>
                  <a:pt x="0" y="174206"/>
                </a:moveTo>
                <a:cubicBezTo>
                  <a:pt x="0" y="77995"/>
                  <a:pt x="77995" y="0"/>
                  <a:pt x="174206" y="0"/>
                </a:cubicBezTo>
                <a:lnTo>
                  <a:pt x="1318758" y="0"/>
                </a:lnTo>
                <a:cubicBezTo>
                  <a:pt x="1414969" y="0"/>
                  <a:pt x="1492964" y="77995"/>
                  <a:pt x="1492964" y="174206"/>
                </a:cubicBezTo>
                <a:lnTo>
                  <a:pt x="1492964" y="870820"/>
                </a:lnTo>
                <a:cubicBezTo>
                  <a:pt x="1492964" y="967031"/>
                  <a:pt x="1414969" y="1045026"/>
                  <a:pt x="1318758" y="1045026"/>
                </a:cubicBezTo>
                <a:lnTo>
                  <a:pt x="174206" y="1045026"/>
                </a:lnTo>
                <a:cubicBezTo>
                  <a:pt x="77995" y="1045026"/>
                  <a:pt x="0" y="967031"/>
                  <a:pt x="0" y="870820"/>
                </a:cubicBezTo>
                <a:lnTo>
                  <a:pt x="0" y="17420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943" tIns="172943" rIns="172943" bIns="17294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/>
              <a:t>Error</a:t>
            </a:r>
          </a:p>
        </p:txBody>
      </p:sp>
      <p:sp>
        <p:nvSpPr>
          <p:cNvPr id="10" name="Freeform 9"/>
          <p:cNvSpPr/>
          <p:nvPr/>
        </p:nvSpPr>
        <p:spPr>
          <a:xfrm>
            <a:off x="3931080" y="1973428"/>
            <a:ext cx="3174269" cy="844636"/>
          </a:xfrm>
          <a:custGeom>
            <a:avLst/>
            <a:gdLst>
              <a:gd name="connsiteX0" fmla="*/ 0 w 3174269"/>
              <a:gd name="connsiteY0" fmla="*/ 0 h 844636"/>
              <a:gd name="connsiteX1" fmla="*/ 3174269 w 3174269"/>
              <a:gd name="connsiteY1" fmla="*/ 0 h 844636"/>
              <a:gd name="connsiteX2" fmla="*/ 3174269 w 3174269"/>
              <a:gd name="connsiteY2" fmla="*/ 844636 h 844636"/>
              <a:gd name="connsiteX3" fmla="*/ 0 w 3174269"/>
              <a:gd name="connsiteY3" fmla="*/ 844636 h 844636"/>
              <a:gd name="connsiteX4" fmla="*/ 0 w 3174269"/>
              <a:gd name="connsiteY4" fmla="*/ 0 h 8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4269" h="844636">
                <a:moveTo>
                  <a:pt x="0" y="0"/>
                </a:moveTo>
                <a:lnTo>
                  <a:pt x="3174269" y="0"/>
                </a:lnTo>
                <a:lnTo>
                  <a:pt x="3174269" y="844636"/>
                </a:lnTo>
                <a:lnTo>
                  <a:pt x="0" y="8446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A mistake made in coding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Ex: use wrong database name</a:t>
            </a:r>
          </a:p>
        </p:txBody>
      </p:sp>
      <p:sp>
        <p:nvSpPr>
          <p:cNvPr id="11" name="Bent-Up Arrow 10"/>
          <p:cNvSpPr/>
          <p:nvPr/>
        </p:nvSpPr>
        <p:spPr>
          <a:xfrm rot="5400000">
            <a:off x="4391549" y="4002310"/>
            <a:ext cx="886868" cy="100966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1955671"/>
              <a:satOff val="100000"/>
              <a:lumOff val="10532"/>
              <a:alphaOff val="0"/>
            </a:schemeClr>
          </a:fillRef>
          <a:effectRef idx="1">
            <a:schemeClr val="accent3">
              <a:tint val="50000"/>
              <a:hueOff val="1955671"/>
              <a:satOff val="100000"/>
              <a:lumOff val="1053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4147087" y="3019199"/>
            <a:ext cx="1492964" cy="1045026"/>
          </a:xfrm>
          <a:custGeom>
            <a:avLst/>
            <a:gdLst>
              <a:gd name="connsiteX0" fmla="*/ 0 w 1492964"/>
              <a:gd name="connsiteY0" fmla="*/ 174206 h 1045026"/>
              <a:gd name="connsiteX1" fmla="*/ 174206 w 1492964"/>
              <a:gd name="connsiteY1" fmla="*/ 0 h 1045026"/>
              <a:gd name="connsiteX2" fmla="*/ 1318758 w 1492964"/>
              <a:gd name="connsiteY2" fmla="*/ 0 h 1045026"/>
              <a:gd name="connsiteX3" fmla="*/ 1492964 w 1492964"/>
              <a:gd name="connsiteY3" fmla="*/ 174206 h 1045026"/>
              <a:gd name="connsiteX4" fmla="*/ 1492964 w 1492964"/>
              <a:gd name="connsiteY4" fmla="*/ 870820 h 1045026"/>
              <a:gd name="connsiteX5" fmla="*/ 1318758 w 1492964"/>
              <a:gd name="connsiteY5" fmla="*/ 1045026 h 1045026"/>
              <a:gd name="connsiteX6" fmla="*/ 174206 w 1492964"/>
              <a:gd name="connsiteY6" fmla="*/ 1045026 h 1045026"/>
              <a:gd name="connsiteX7" fmla="*/ 0 w 1492964"/>
              <a:gd name="connsiteY7" fmla="*/ 870820 h 1045026"/>
              <a:gd name="connsiteX8" fmla="*/ 0 w 1492964"/>
              <a:gd name="connsiteY8" fmla="*/ 174206 h 10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964" h="1045026">
                <a:moveTo>
                  <a:pt x="0" y="174206"/>
                </a:moveTo>
                <a:cubicBezTo>
                  <a:pt x="0" y="77995"/>
                  <a:pt x="77995" y="0"/>
                  <a:pt x="174206" y="0"/>
                </a:cubicBezTo>
                <a:lnTo>
                  <a:pt x="1318758" y="0"/>
                </a:lnTo>
                <a:cubicBezTo>
                  <a:pt x="1414969" y="0"/>
                  <a:pt x="1492964" y="77995"/>
                  <a:pt x="1492964" y="174206"/>
                </a:cubicBezTo>
                <a:lnTo>
                  <a:pt x="1492964" y="870820"/>
                </a:lnTo>
                <a:cubicBezTo>
                  <a:pt x="1492964" y="967031"/>
                  <a:pt x="1414969" y="1045026"/>
                  <a:pt x="1318758" y="1045026"/>
                </a:cubicBezTo>
                <a:lnTo>
                  <a:pt x="174206" y="1045026"/>
                </a:lnTo>
                <a:cubicBezTo>
                  <a:pt x="77995" y="1045026"/>
                  <a:pt x="0" y="967031"/>
                  <a:pt x="0" y="870820"/>
                </a:cubicBezTo>
                <a:lnTo>
                  <a:pt x="0" y="17420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355300"/>
              <a:satOff val="50000"/>
              <a:lumOff val="-7353"/>
              <a:alphaOff val="0"/>
            </a:schemeClr>
          </a:fillRef>
          <a:effectRef idx="1">
            <a:schemeClr val="accent3">
              <a:hueOff val="1355300"/>
              <a:satOff val="50000"/>
              <a:lumOff val="-7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943" tIns="172943" rIns="172943" bIns="17294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/>
              <a:t>Fault</a:t>
            </a:r>
          </a:p>
        </p:txBody>
      </p:sp>
      <p:sp>
        <p:nvSpPr>
          <p:cNvPr id="13" name="Freeform 12"/>
          <p:cNvSpPr/>
          <p:nvPr/>
        </p:nvSpPr>
        <p:spPr>
          <a:xfrm>
            <a:off x="5623764" y="3095038"/>
            <a:ext cx="3289455" cy="844636"/>
          </a:xfrm>
          <a:custGeom>
            <a:avLst/>
            <a:gdLst>
              <a:gd name="connsiteX0" fmla="*/ 0 w 3289455"/>
              <a:gd name="connsiteY0" fmla="*/ 0 h 844636"/>
              <a:gd name="connsiteX1" fmla="*/ 3289455 w 3289455"/>
              <a:gd name="connsiteY1" fmla="*/ 0 h 844636"/>
              <a:gd name="connsiteX2" fmla="*/ 3289455 w 3289455"/>
              <a:gd name="connsiteY2" fmla="*/ 844636 h 844636"/>
              <a:gd name="connsiteX3" fmla="*/ 0 w 3289455"/>
              <a:gd name="connsiteY3" fmla="*/ 844636 h 844636"/>
              <a:gd name="connsiteX4" fmla="*/ 0 w 3289455"/>
              <a:gd name="connsiteY4" fmla="*/ 0 h 8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9455" h="844636">
                <a:moveTo>
                  <a:pt x="0" y="0"/>
                </a:moveTo>
                <a:lnTo>
                  <a:pt x="3289455" y="0"/>
                </a:lnTo>
                <a:lnTo>
                  <a:pt x="3289455" y="844636"/>
                </a:lnTo>
                <a:lnTo>
                  <a:pt x="0" y="8446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Representation of the error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Ex: Data written to wrong database</a:t>
            </a:r>
          </a:p>
        </p:txBody>
      </p:sp>
      <p:sp>
        <p:nvSpPr>
          <p:cNvPr id="14" name="Freeform 13"/>
          <p:cNvSpPr/>
          <p:nvPr/>
        </p:nvSpPr>
        <p:spPr>
          <a:xfrm>
            <a:off x="5895632" y="4193109"/>
            <a:ext cx="1492964" cy="1045026"/>
          </a:xfrm>
          <a:custGeom>
            <a:avLst/>
            <a:gdLst>
              <a:gd name="connsiteX0" fmla="*/ 0 w 1492964"/>
              <a:gd name="connsiteY0" fmla="*/ 174206 h 1045026"/>
              <a:gd name="connsiteX1" fmla="*/ 174206 w 1492964"/>
              <a:gd name="connsiteY1" fmla="*/ 0 h 1045026"/>
              <a:gd name="connsiteX2" fmla="*/ 1318758 w 1492964"/>
              <a:gd name="connsiteY2" fmla="*/ 0 h 1045026"/>
              <a:gd name="connsiteX3" fmla="*/ 1492964 w 1492964"/>
              <a:gd name="connsiteY3" fmla="*/ 174206 h 1045026"/>
              <a:gd name="connsiteX4" fmla="*/ 1492964 w 1492964"/>
              <a:gd name="connsiteY4" fmla="*/ 870820 h 1045026"/>
              <a:gd name="connsiteX5" fmla="*/ 1318758 w 1492964"/>
              <a:gd name="connsiteY5" fmla="*/ 1045026 h 1045026"/>
              <a:gd name="connsiteX6" fmla="*/ 174206 w 1492964"/>
              <a:gd name="connsiteY6" fmla="*/ 1045026 h 1045026"/>
              <a:gd name="connsiteX7" fmla="*/ 0 w 1492964"/>
              <a:gd name="connsiteY7" fmla="*/ 870820 h 1045026"/>
              <a:gd name="connsiteX8" fmla="*/ 0 w 1492964"/>
              <a:gd name="connsiteY8" fmla="*/ 174206 h 10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964" h="1045026">
                <a:moveTo>
                  <a:pt x="0" y="174206"/>
                </a:moveTo>
                <a:cubicBezTo>
                  <a:pt x="0" y="77995"/>
                  <a:pt x="77995" y="0"/>
                  <a:pt x="174206" y="0"/>
                </a:cubicBezTo>
                <a:lnTo>
                  <a:pt x="1318758" y="0"/>
                </a:lnTo>
                <a:cubicBezTo>
                  <a:pt x="1414969" y="0"/>
                  <a:pt x="1492964" y="77995"/>
                  <a:pt x="1492964" y="174206"/>
                </a:cubicBezTo>
                <a:lnTo>
                  <a:pt x="1492964" y="870820"/>
                </a:lnTo>
                <a:cubicBezTo>
                  <a:pt x="1492964" y="967031"/>
                  <a:pt x="1414969" y="1045026"/>
                  <a:pt x="1318758" y="1045026"/>
                </a:cubicBezTo>
                <a:lnTo>
                  <a:pt x="174206" y="1045026"/>
                </a:lnTo>
                <a:cubicBezTo>
                  <a:pt x="77995" y="1045026"/>
                  <a:pt x="0" y="967031"/>
                  <a:pt x="0" y="870820"/>
                </a:cubicBezTo>
                <a:lnTo>
                  <a:pt x="0" y="17420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710599"/>
              <a:satOff val="100000"/>
              <a:lumOff val="-14706"/>
              <a:alphaOff val="0"/>
            </a:schemeClr>
          </a:fillRef>
          <a:effectRef idx="1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943" tIns="172943" rIns="172943" bIns="17294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/>
              <a:t>Failure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7387956" y="4339754"/>
            <a:ext cx="3485373" cy="844636"/>
          </a:xfrm>
          <a:custGeom>
            <a:avLst/>
            <a:gdLst>
              <a:gd name="connsiteX0" fmla="*/ 0 w 3485373"/>
              <a:gd name="connsiteY0" fmla="*/ 0 h 844636"/>
              <a:gd name="connsiteX1" fmla="*/ 3485373 w 3485373"/>
              <a:gd name="connsiteY1" fmla="*/ 0 h 844636"/>
              <a:gd name="connsiteX2" fmla="*/ 3485373 w 3485373"/>
              <a:gd name="connsiteY2" fmla="*/ 844636 h 844636"/>
              <a:gd name="connsiteX3" fmla="*/ 0 w 3485373"/>
              <a:gd name="connsiteY3" fmla="*/ 844636 h 844636"/>
              <a:gd name="connsiteX4" fmla="*/ 0 w 3485373"/>
              <a:gd name="connsiteY4" fmla="*/ 0 h 8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5373" h="844636">
                <a:moveTo>
                  <a:pt x="0" y="0"/>
                </a:moveTo>
                <a:lnTo>
                  <a:pt x="3485373" y="0"/>
                </a:lnTo>
                <a:lnTo>
                  <a:pt x="3485373" y="844636"/>
                </a:lnTo>
                <a:lnTo>
                  <a:pt x="0" y="8446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500" kern="1200" dirty="0"/>
              <a:t>User-visible manifestation of the failure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500" kern="1200" dirty="0"/>
              <a:t>Ex: User doesn't see new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4779" y="3970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075" y="5835316"/>
            <a:ext cx="1094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The tester is tasked with writing cases to cause failures!</a:t>
            </a:r>
          </a:p>
          <a:p>
            <a:pPr algn="ctr"/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5667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 animBg="1"/>
      <p:bldP spid="1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 vs. Fault vs. Failure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effectLst/>
                <a:latin typeface="Courier New" charset="0"/>
                <a:ea typeface="Courier New" charset="0"/>
                <a:cs typeface="Courier New" charset="0"/>
              </a:rPr>
              <a:t>count_postive_transactions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transList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positive_tran_count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0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transList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t.saleAmount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&gt;= 0: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positive_tran_count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+= 1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positive_tran_count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0372"/>
          </a:xfr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What is the error made?</a:t>
            </a:r>
          </a:p>
          <a:p>
            <a:r>
              <a:rPr lang="en-US" dirty="0"/>
              <a:t>What is the fault?</a:t>
            </a:r>
          </a:p>
          <a:p>
            <a:r>
              <a:rPr lang="en-US" dirty="0"/>
              <a:t>Give a test case that will cause a failure.</a:t>
            </a:r>
          </a:p>
          <a:p>
            <a:r>
              <a:rPr lang="en-US" dirty="0"/>
              <a:t>Give a test case that will </a:t>
            </a:r>
            <a:r>
              <a:rPr lang="en-US" i="1" dirty="0"/>
              <a:t>not</a:t>
            </a:r>
            <a:r>
              <a:rPr lang="en-US" dirty="0"/>
              <a:t> cause a failure (fault still there).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32547" y="2827418"/>
            <a:ext cx="2334127" cy="240631"/>
          </a:xfrm>
          <a:prstGeom prst="rect">
            <a:avLst/>
          </a:prstGeom>
          <a:solidFill>
            <a:srgbClr val="FFBAB9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>
            <a:off x="810126" y="2827418"/>
            <a:ext cx="830179" cy="1010656"/>
          </a:xfrm>
          <a:prstGeom prst="bentArrow">
            <a:avLst>
              <a:gd name="adj1" fmla="val 13406"/>
              <a:gd name="adj2" fmla="val 16304"/>
              <a:gd name="adj3" fmla="val 22101"/>
              <a:gd name="adj4" fmla="val 43750"/>
            </a:avLst>
          </a:prstGeom>
          <a:solidFill>
            <a:srgbClr val="FFBA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831" y="3801968"/>
            <a:ext cx="4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saleAmount</a:t>
            </a:r>
            <a:r>
              <a:rPr lang="en-US" dirty="0">
                <a:solidFill>
                  <a:srgbClr val="FF0000"/>
                </a:solidFill>
              </a:rPr>
              <a:t> is 0, it’s not a positive transaction.  The logical operator is wrong.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831" y="4529141"/>
            <a:ext cx="4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Fault:</a:t>
            </a:r>
            <a:r>
              <a:rPr lang="en-US" dirty="0"/>
              <a:t> sales transactions are counted incorrectly if their </a:t>
            </a:r>
            <a:r>
              <a:rPr lang="en-US" dirty="0" err="1"/>
              <a:t>saleAmount</a:t>
            </a:r>
            <a:r>
              <a:rPr lang="en-US" dirty="0"/>
              <a:t> is 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4914160"/>
            <a:ext cx="4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Failed Test Case:</a:t>
            </a:r>
            <a:r>
              <a:rPr lang="en-US" dirty="0"/>
              <a:t> call function with at least one transaction where </a:t>
            </a:r>
            <a:r>
              <a:rPr lang="en-US" dirty="0" err="1"/>
              <a:t>saleAmount</a:t>
            </a:r>
            <a:r>
              <a:rPr lang="en-US" dirty="0"/>
              <a:t> =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5704456"/>
            <a:ext cx="4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Failure Case:</a:t>
            </a:r>
            <a:r>
              <a:rPr lang="en-US" dirty="0"/>
              <a:t> call function where all transactions have </a:t>
            </a:r>
            <a:r>
              <a:rPr lang="en-US" dirty="0" err="1"/>
              <a:t>saleAmount</a:t>
            </a:r>
            <a:r>
              <a:rPr lang="en-US" dirty="0"/>
              <a:t> greater than 0.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752474" y="5887333"/>
            <a:ext cx="1391653" cy="460663"/>
          </a:xfrm>
          <a:prstGeom prst="rightArrow">
            <a:avLst/>
          </a:prstGeom>
          <a:solidFill>
            <a:srgbClr val="FFBA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Happy 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126" y="5794498"/>
            <a:ext cx="416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how most people test, at BEST</a:t>
            </a:r>
            <a:r>
              <a:rPr lang="is-IS" b="1" dirty="0">
                <a:solidFill>
                  <a:srgbClr val="FF0000"/>
                </a:solidFill>
              </a:rPr>
              <a:t>… </a:t>
            </a:r>
            <a:r>
              <a:rPr lang="en-US" b="1" dirty="0">
                <a:solidFill>
                  <a:srgbClr val="FF0000"/>
                </a:solidFill>
              </a:rPr>
              <a:t>and why our [automated] tests stink.</a:t>
            </a:r>
          </a:p>
        </p:txBody>
      </p:sp>
    </p:spTree>
    <p:extLst>
      <p:ext uri="{BB962C8B-B14F-4D97-AF65-F5344CB8AC3E}">
        <p14:creationId xmlns:p14="http://schemas.microsoft.com/office/powerpoint/2010/main" val="5096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vs. White Box Testing</a:t>
            </a:r>
          </a:p>
        </p:txBody>
      </p:sp>
      <p:sp>
        <p:nvSpPr>
          <p:cNvPr id="8" name="Freeform 7"/>
          <p:cNvSpPr/>
          <p:nvPr/>
        </p:nvSpPr>
        <p:spPr>
          <a:xfrm>
            <a:off x="938513" y="1836322"/>
            <a:ext cx="4866932" cy="1296000"/>
          </a:xfrm>
          <a:custGeom>
            <a:avLst/>
            <a:gdLst>
              <a:gd name="connsiteX0" fmla="*/ 0 w 4866932"/>
              <a:gd name="connsiteY0" fmla="*/ 0 h 1296000"/>
              <a:gd name="connsiteX1" fmla="*/ 4866932 w 4866932"/>
              <a:gd name="connsiteY1" fmla="*/ 0 h 1296000"/>
              <a:gd name="connsiteX2" fmla="*/ 4866932 w 4866932"/>
              <a:gd name="connsiteY2" fmla="*/ 1296000 h 1296000"/>
              <a:gd name="connsiteX3" fmla="*/ 0 w 4866932"/>
              <a:gd name="connsiteY3" fmla="*/ 1296000 h 1296000"/>
              <a:gd name="connsiteX4" fmla="*/ 0 w 4866932"/>
              <a:gd name="connsiteY4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1296000">
                <a:moveTo>
                  <a:pt x="0" y="0"/>
                </a:moveTo>
                <a:lnTo>
                  <a:pt x="4866932" y="0"/>
                </a:lnTo>
                <a:lnTo>
                  <a:pt x="4866932" y="1296000"/>
                </a:lnTo>
                <a:lnTo>
                  <a:pt x="0" y="1296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040" tIns="182880" rIns="320040" bIns="182880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500" kern="1200" dirty="0"/>
              <a:t>Black Box Testing</a:t>
            </a:r>
          </a:p>
        </p:txBody>
      </p:sp>
      <p:sp>
        <p:nvSpPr>
          <p:cNvPr id="9" name="Freeform 8"/>
          <p:cNvSpPr/>
          <p:nvPr/>
        </p:nvSpPr>
        <p:spPr>
          <a:xfrm>
            <a:off x="938513" y="3132322"/>
            <a:ext cx="4866932" cy="2860375"/>
          </a:xfrm>
          <a:custGeom>
            <a:avLst/>
            <a:gdLst>
              <a:gd name="connsiteX0" fmla="*/ 0 w 4866932"/>
              <a:gd name="connsiteY0" fmla="*/ 0 h 2860375"/>
              <a:gd name="connsiteX1" fmla="*/ 4866932 w 4866932"/>
              <a:gd name="connsiteY1" fmla="*/ 0 h 2860375"/>
              <a:gd name="connsiteX2" fmla="*/ 4866932 w 4866932"/>
              <a:gd name="connsiteY2" fmla="*/ 2860375 h 2860375"/>
              <a:gd name="connsiteX3" fmla="*/ 0 w 4866932"/>
              <a:gd name="connsiteY3" fmla="*/ 2860375 h 2860375"/>
              <a:gd name="connsiteX4" fmla="*/ 0 w 4866932"/>
              <a:gd name="connsiteY4" fmla="*/ 0 h 28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2860375">
                <a:moveTo>
                  <a:pt x="0" y="0"/>
                </a:moveTo>
                <a:lnTo>
                  <a:pt x="4866932" y="0"/>
                </a:lnTo>
                <a:lnTo>
                  <a:pt x="4866932" y="2860375"/>
                </a:lnTo>
                <a:lnTo>
                  <a:pt x="0" y="2860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No knowledge of internal structure/design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Based on functional spec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AKA Functional Testing</a:t>
            </a:r>
          </a:p>
        </p:txBody>
      </p:sp>
      <p:sp>
        <p:nvSpPr>
          <p:cNvPr id="10" name="Freeform 9"/>
          <p:cNvSpPr/>
          <p:nvPr/>
        </p:nvSpPr>
        <p:spPr>
          <a:xfrm>
            <a:off x="6486816" y="1836322"/>
            <a:ext cx="4866932" cy="1296000"/>
          </a:xfrm>
          <a:custGeom>
            <a:avLst/>
            <a:gdLst>
              <a:gd name="connsiteX0" fmla="*/ 0 w 4866932"/>
              <a:gd name="connsiteY0" fmla="*/ 0 h 1296000"/>
              <a:gd name="connsiteX1" fmla="*/ 4866932 w 4866932"/>
              <a:gd name="connsiteY1" fmla="*/ 0 h 1296000"/>
              <a:gd name="connsiteX2" fmla="*/ 4866932 w 4866932"/>
              <a:gd name="connsiteY2" fmla="*/ 1296000 h 1296000"/>
              <a:gd name="connsiteX3" fmla="*/ 0 w 4866932"/>
              <a:gd name="connsiteY3" fmla="*/ 1296000 h 1296000"/>
              <a:gd name="connsiteX4" fmla="*/ 0 w 4866932"/>
              <a:gd name="connsiteY4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1296000">
                <a:moveTo>
                  <a:pt x="0" y="0"/>
                </a:moveTo>
                <a:lnTo>
                  <a:pt x="4866932" y="0"/>
                </a:lnTo>
                <a:lnTo>
                  <a:pt x="4866932" y="1296000"/>
                </a:lnTo>
                <a:lnTo>
                  <a:pt x="0" y="1296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hueOff val="2710599"/>
              <a:satOff val="100000"/>
              <a:lumOff val="-14706"/>
              <a:alphaOff val="0"/>
            </a:schemeClr>
          </a:lnRef>
          <a:fillRef idx="3">
            <a:schemeClr val="accent3">
              <a:hueOff val="2710599"/>
              <a:satOff val="100000"/>
              <a:lumOff val="-14706"/>
              <a:alphaOff val="0"/>
            </a:schemeClr>
          </a:fillRef>
          <a:effectRef idx="2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040" tIns="182880" rIns="320040" bIns="182880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500" kern="1200" dirty="0"/>
              <a:t>White Box Testing</a:t>
            </a:r>
          </a:p>
        </p:txBody>
      </p:sp>
      <p:sp>
        <p:nvSpPr>
          <p:cNvPr id="11" name="Freeform 10"/>
          <p:cNvSpPr/>
          <p:nvPr/>
        </p:nvSpPr>
        <p:spPr>
          <a:xfrm>
            <a:off x="6486816" y="3132322"/>
            <a:ext cx="4866932" cy="2860375"/>
          </a:xfrm>
          <a:custGeom>
            <a:avLst/>
            <a:gdLst>
              <a:gd name="connsiteX0" fmla="*/ 0 w 4866932"/>
              <a:gd name="connsiteY0" fmla="*/ 0 h 2860375"/>
              <a:gd name="connsiteX1" fmla="*/ 4866932 w 4866932"/>
              <a:gd name="connsiteY1" fmla="*/ 0 h 2860375"/>
              <a:gd name="connsiteX2" fmla="*/ 4866932 w 4866932"/>
              <a:gd name="connsiteY2" fmla="*/ 2860375 h 2860375"/>
              <a:gd name="connsiteX3" fmla="*/ 0 w 4866932"/>
              <a:gd name="connsiteY3" fmla="*/ 2860375 h 2860375"/>
              <a:gd name="connsiteX4" fmla="*/ 0 w 4866932"/>
              <a:gd name="connsiteY4" fmla="*/ 0 h 28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2860375">
                <a:moveTo>
                  <a:pt x="0" y="0"/>
                </a:moveTo>
                <a:lnTo>
                  <a:pt x="4866932" y="0"/>
                </a:lnTo>
                <a:lnTo>
                  <a:pt x="4866932" y="2860375"/>
                </a:lnTo>
                <a:lnTo>
                  <a:pt x="0" y="2860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lnRef>
          <a:fill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fillRef>
          <a:effectRef idx="0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Examine internal design of program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Requires knowledge of program structure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AKA Structural Testing</a:t>
            </a:r>
          </a:p>
        </p:txBody>
      </p:sp>
    </p:spTree>
    <p:extLst>
      <p:ext uri="{BB962C8B-B14F-4D97-AF65-F5344CB8AC3E}">
        <p14:creationId xmlns:p14="http://schemas.microsoft.com/office/powerpoint/2010/main" val="20251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Testing</a:t>
            </a:r>
          </a:p>
        </p:txBody>
      </p:sp>
      <p:sp>
        <p:nvSpPr>
          <p:cNvPr id="4" name="Freeform 3"/>
          <p:cNvSpPr/>
          <p:nvPr/>
        </p:nvSpPr>
        <p:spPr>
          <a:xfrm>
            <a:off x="938513" y="1796608"/>
            <a:ext cx="4866932" cy="1411200"/>
          </a:xfrm>
          <a:custGeom>
            <a:avLst/>
            <a:gdLst>
              <a:gd name="connsiteX0" fmla="*/ 0 w 4866932"/>
              <a:gd name="connsiteY0" fmla="*/ 0 h 1411200"/>
              <a:gd name="connsiteX1" fmla="*/ 4866932 w 4866932"/>
              <a:gd name="connsiteY1" fmla="*/ 0 h 1411200"/>
              <a:gd name="connsiteX2" fmla="*/ 4866932 w 4866932"/>
              <a:gd name="connsiteY2" fmla="*/ 1411200 h 1411200"/>
              <a:gd name="connsiteX3" fmla="*/ 0 w 4866932"/>
              <a:gd name="connsiteY3" fmla="*/ 1411200 h 1411200"/>
              <a:gd name="connsiteX4" fmla="*/ 0 w 4866932"/>
              <a:gd name="connsiteY4" fmla="*/ 0 h 14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1411200">
                <a:moveTo>
                  <a:pt x="0" y="0"/>
                </a:moveTo>
                <a:lnTo>
                  <a:pt x="4866932" y="0"/>
                </a:lnTo>
                <a:lnTo>
                  <a:pt x="4866932" y="1411200"/>
                </a:lnTo>
                <a:lnTo>
                  <a:pt x="0" y="141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900" kern="1200" dirty="0"/>
              <a:t>Static Testing</a:t>
            </a:r>
          </a:p>
        </p:txBody>
      </p:sp>
      <p:sp>
        <p:nvSpPr>
          <p:cNvPr id="5" name="Freeform 4"/>
          <p:cNvSpPr/>
          <p:nvPr/>
        </p:nvSpPr>
        <p:spPr>
          <a:xfrm>
            <a:off x="938513" y="3207808"/>
            <a:ext cx="4866932" cy="2824604"/>
          </a:xfrm>
          <a:custGeom>
            <a:avLst/>
            <a:gdLst>
              <a:gd name="connsiteX0" fmla="*/ 0 w 4866932"/>
              <a:gd name="connsiteY0" fmla="*/ 0 h 2824604"/>
              <a:gd name="connsiteX1" fmla="*/ 4866932 w 4866932"/>
              <a:gd name="connsiteY1" fmla="*/ 0 h 2824604"/>
              <a:gd name="connsiteX2" fmla="*/ 4866932 w 4866932"/>
              <a:gd name="connsiteY2" fmla="*/ 2824604 h 2824604"/>
              <a:gd name="connsiteX3" fmla="*/ 0 w 4866932"/>
              <a:gd name="connsiteY3" fmla="*/ 2824604 h 2824604"/>
              <a:gd name="connsiteX4" fmla="*/ 0 w 4866932"/>
              <a:gd name="connsiteY4" fmla="*/ 0 h 282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2824604">
                <a:moveTo>
                  <a:pt x="0" y="0"/>
                </a:moveTo>
                <a:lnTo>
                  <a:pt x="4866932" y="0"/>
                </a:lnTo>
                <a:lnTo>
                  <a:pt x="4866932" y="2824604"/>
                </a:lnTo>
                <a:lnTo>
                  <a:pt x="0" y="28246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Test w/o executing software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Structural testing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Walkthroughs, reviews, compiling</a:t>
            </a:r>
          </a:p>
        </p:txBody>
      </p:sp>
      <p:sp>
        <p:nvSpPr>
          <p:cNvPr id="7" name="Freeform 6"/>
          <p:cNvSpPr/>
          <p:nvPr/>
        </p:nvSpPr>
        <p:spPr>
          <a:xfrm>
            <a:off x="6486816" y="1796608"/>
            <a:ext cx="4866932" cy="1411200"/>
          </a:xfrm>
          <a:custGeom>
            <a:avLst/>
            <a:gdLst>
              <a:gd name="connsiteX0" fmla="*/ 0 w 4866932"/>
              <a:gd name="connsiteY0" fmla="*/ 0 h 1411200"/>
              <a:gd name="connsiteX1" fmla="*/ 4866932 w 4866932"/>
              <a:gd name="connsiteY1" fmla="*/ 0 h 1411200"/>
              <a:gd name="connsiteX2" fmla="*/ 4866932 w 4866932"/>
              <a:gd name="connsiteY2" fmla="*/ 1411200 h 1411200"/>
              <a:gd name="connsiteX3" fmla="*/ 0 w 4866932"/>
              <a:gd name="connsiteY3" fmla="*/ 1411200 h 1411200"/>
              <a:gd name="connsiteX4" fmla="*/ 0 w 4866932"/>
              <a:gd name="connsiteY4" fmla="*/ 0 h 14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1411200">
                <a:moveTo>
                  <a:pt x="0" y="0"/>
                </a:moveTo>
                <a:lnTo>
                  <a:pt x="4866932" y="0"/>
                </a:lnTo>
                <a:lnTo>
                  <a:pt x="4866932" y="1411200"/>
                </a:lnTo>
                <a:lnTo>
                  <a:pt x="0" y="141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hueOff val="2710599"/>
              <a:satOff val="100000"/>
              <a:lumOff val="-14706"/>
              <a:alphaOff val="0"/>
            </a:schemeClr>
          </a:lnRef>
          <a:fillRef idx="3">
            <a:schemeClr val="accent3">
              <a:hueOff val="2710599"/>
              <a:satOff val="100000"/>
              <a:lumOff val="-14706"/>
              <a:alphaOff val="0"/>
            </a:schemeClr>
          </a:fillRef>
          <a:effectRef idx="2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900" kern="1200" dirty="0"/>
              <a:t>Dynamic Testing</a:t>
            </a:r>
          </a:p>
        </p:txBody>
      </p:sp>
      <p:sp>
        <p:nvSpPr>
          <p:cNvPr id="8" name="Freeform 7"/>
          <p:cNvSpPr/>
          <p:nvPr/>
        </p:nvSpPr>
        <p:spPr>
          <a:xfrm>
            <a:off x="6486816" y="3207808"/>
            <a:ext cx="4866932" cy="2824604"/>
          </a:xfrm>
          <a:custGeom>
            <a:avLst/>
            <a:gdLst>
              <a:gd name="connsiteX0" fmla="*/ 0 w 4866932"/>
              <a:gd name="connsiteY0" fmla="*/ 0 h 2824604"/>
              <a:gd name="connsiteX1" fmla="*/ 4866932 w 4866932"/>
              <a:gd name="connsiteY1" fmla="*/ 0 h 2824604"/>
              <a:gd name="connsiteX2" fmla="*/ 4866932 w 4866932"/>
              <a:gd name="connsiteY2" fmla="*/ 2824604 h 2824604"/>
              <a:gd name="connsiteX3" fmla="*/ 0 w 4866932"/>
              <a:gd name="connsiteY3" fmla="*/ 2824604 h 2824604"/>
              <a:gd name="connsiteX4" fmla="*/ 0 w 4866932"/>
              <a:gd name="connsiteY4" fmla="*/ 0 h 282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932" h="2824604">
                <a:moveTo>
                  <a:pt x="0" y="0"/>
                </a:moveTo>
                <a:lnTo>
                  <a:pt x="4866932" y="0"/>
                </a:lnTo>
                <a:lnTo>
                  <a:pt x="4866932" y="2824604"/>
                </a:lnTo>
                <a:lnTo>
                  <a:pt x="0" y="28246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lnRef>
          <a:fill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fillRef>
          <a:effectRef idx="0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Test by executing software</a:t>
            </a:r>
          </a:p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3200" kern="1200" dirty="0"/>
              <a:t>Structural &amp; 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15533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Types of Testing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Typically</a:t>
                      </a:r>
                      <a:r>
                        <a:rPr lang="en-US" baseline="0" dirty="0"/>
                        <a:t> by </a:t>
                      </a:r>
                      <a:r>
                        <a:rPr lang="en-US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White/Black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2217353"/>
          <a:ext cx="105156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Unit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Programmer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White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2582879"/>
          <a:ext cx="1051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Integration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Programmer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Mostly white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Desired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2953719"/>
          <a:ext cx="105156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Functional/System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Debatable, historically not the programmer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Mostly black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Desired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38200" y="3593799"/>
          <a:ext cx="1051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Acceptance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Customer/Product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Owner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likely, but doable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4233879"/>
          <a:ext cx="105156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 depends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Good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 automation of unit, integration, and system testing can cover this.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38200" y="5148279"/>
          <a:ext cx="105156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Design Verification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White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</a:rPr>
                        <a:t>  Verifying design artifacts.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2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testing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Data Quality, Functional, Acceptance, UX, and many more…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Testing of an individual code module, function, or “unit”</a:t>
            </a:r>
          </a:p>
          <a:p>
            <a:pPr lvl="1"/>
            <a:r>
              <a:rPr lang="en-US" dirty="0"/>
              <a:t>Done by a developer before deployment</a:t>
            </a:r>
          </a:p>
          <a:p>
            <a:pPr lvl="1"/>
            <a:r>
              <a:rPr lang="en-US" dirty="0"/>
              <a:t>Verifies input/output of a “unit”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Verify the individual components perform as expected</a:t>
            </a:r>
          </a:p>
          <a:p>
            <a:pPr lvl="1"/>
            <a:r>
              <a:rPr lang="en-US" dirty="0"/>
              <a:t>Gain confidence that “done” code is still working as the program changes</a:t>
            </a:r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an Agile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16128" cy="3412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9" y="1690688"/>
            <a:ext cx="4739106" cy="34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9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/>
              <a:t>Branch/Decision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Multiple Condition</a:t>
            </a:r>
          </a:p>
          <a:p>
            <a:r>
              <a:rPr lang="en-US" dirty="0">
                <a:hlinkClick r:id="rId2"/>
              </a:rPr>
              <a:t>Modified Condition/Decision Coverage (MCDC)</a:t>
            </a:r>
            <a:endParaRPr lang="en-US" dirty="0"/>
          </a:p>
          <a:p>
            <a:r>
              <a:rPr lang="en-US" dirty="0"/>
              <a:t>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0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statement executed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Snippet </a:t>
            </a:r>
            <a:r>
              <a:rPr lang="en-US" dirty="0">
                <a:sym typeface="Wingdings"/>
              </a:rPr>
              <a:t></a:t>
            </a:r>
          </a:p>
          <a:p>
            <a:r>
              <a:rPr lang="en-US" dirty="0">
                <a:sym typeface="Wingdings"/>
              </a:rPr>
              <a:t>Only one test needed to get 100% statement coverage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r>
              <a:rPr lang="en-US" sz="2400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are_both_positive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(1, 1)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effectLst/>
                <a:latin typeface="Courier New" charset="0"/>
                <a:ea typeface="Courier New" charset="0"/>
                <a:cs typeface="Courier New" charset="0"/>
              </a:rPr>
              <a:t>are_both_positive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(x, y):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false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x &gt; 0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 &gt; 0: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true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Branch/Decision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7896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Every decision branch gets executed at least once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Program Snippet/Path </a:t>
            </a:r>
            <a:r>
              <a:rPr lang="en-US" sz="2400" b="1" dirty="0">
                <a:sym typeface="Wingdings"/>
              </a:rPr>
              <a:t></a:t>
            </a:r>
          </a:p>
          <a:p>
            <a:r>
              <a:rPr lang="en-US" sz="2400" dirty="0"/>
              <a:t>Two tests needed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1A-2C-4E-5G-7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1B-3D-4F-6H-7</a:t>
            </a:r>
          </a:p>
          <a:p>
            <a:r>
              <a:rPr lang="en-US" sz="2400" dirty="0"/>
              <a:t>Could different test paths be used?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917" y="1825625"/>
            <a:ext cx="29180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>
                <a:effectLst/>
              </a:rPr>
              <a:t>get_max</a:t>
            </a:r>
            <a:r>
              <a:rPr lang="en-US" dirty="0"/>
              <a:t>(x, y, z):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max = x </a:t>
            </a:r>
            <a:r>
              <a:rPr lang="en-US" b="1" dirty="0"/>
              <a:t>if </a:t>
            </a:r>
            <a:r>
              <a:rPr lang="en-US" dirty="0"/>
              <a:t>x &gt; y </a:t>
            </a:r>
            <a:r>
              <a:rPr lang="en-US" b="1" dirty="0"/>
              <a:t>else </a:t>
            </a: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    max = z </a:t>
            </a:r>
            <a:r>
              <a:rPr lang="en-US" b="1" dirty="0"/>
              <a:t>if </a:t>
            </a:r>
            <a:r>
              <a:rPr lang="en-US" dirty="0"/>
              <a:t>z &gt; max </a:t>
            </a:r>
            <a:r>
              <a:rPr lang="en-US" b="1" dirty="0"/>
              <a:t>else </a:t>
            </a:r>
            <a:r>
              <a:rPr lang="en-US" dirty="0"/>
              <a:t>max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max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73997" y="1690688"/>
            <a:ext cx="3488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7896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Every Boolean sub-expression has been evaluated to both True and False at least once.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Program Snippet/Path </a:t>
            </a:r>
            <a:r>
              <a:rPr lang="en-US" sz="2400" b="1" dirty="0">
                <a:sym typeface="Wingdings"/>
              </a:rPr>
              <a:t></a:t>
            </a:r>
          </a:p>
          <a:p>
            <a:r>
              <a:rPr lang="en-US" sz="2400" dirty="0"/>
              <a:t>Two tests needed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1A-2C-4E-5G-7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1B-3D-4F-6H-7</a:t>
            </a:r>
          </a:p>
          <a:p>
            <a:r>
              <a:rPr lang="en-US" sz="2400" dirty="0"/>
              <a:t>Could different test paths be used?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917" y="1825625"/>
            <a:ext cx="29180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>
                <a:effectLst/>
              </a:rPr>
              <a:t>get_max</a:t>
            </a:r>
            <a:r>
              <a:rPr lang="en-US" dirty="0"/>
              <a:t>(x, y, z):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max = x </a:t>
            </a:r>
            <a:r>
              <a:rPr lang="en-US" b="1" dirty="0"/>
              <a:t>if </a:t>
            </a:r>
            <a:r>
              <a:rPr lang="en-US" dirty="0"/>
              <a:t>x &gt; y </a:t>
            </a:r>
            <a:r>
              <a:rPr lang="en-US" b="1" dirty="0"/>
              <a:t>else </a:t>
            </a: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    max = z </a:t>
            </a:r>
            <a:r>
              <a:rPr lang="en-US" b="1" dirty="0"/>
              <a:t>if </a:t>
            </a:r>
            <a:r>
              <a:rPr lang="en-US" dirty="0"/>
              <a:t>z &gt; max </a:t>
            </a:r>
            <a:r>
              <a:rPr lang="en-US" b="1" dirty="0"/>
              <a:t>else </a:t>
            </a:r>
            <a:r>
              <a:rPr lang="en-US" dirty="0"/>
              <a:t>max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max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39" y="1690688"/>
            <a:ext cx="37973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35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possible Boolean expression outcomes are tested (all combinations)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Snippet </a:t>
            </a:r>
            <a:r>
              <a:rPr lang="en-US" dirty="0">
                <a:sym typeface="Wingdings"/>
              </a:rPr>
              <a:t></a:t>
            </a:r>
          </a:p>
          <a:p>
            <a:r>
              <a:rPr lang="en-US" dirty="0">
                <a:sym typeface="Wingdings"/>
              </a:rPr>
              <a:t>If x is positive, the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condition is never tested</a:t>
            </a:r>
          </a:p>
          <a:p>
            <a:r>
              <a:rPr lang="en-US" dirty="0">
                <a:sym typeface="Wingdings"/>
              </a:rPr>
              <a:t>Need 4 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(-1, -1)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(-1,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(1, -1)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(1, 1)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02378" y="1825625"/>
            <a:ext cx="4351421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effectLst/>
                <a:latin typeface="Courier New" charset="0"/>
                <a:ea typeface="Courier New" charset="0"/>
                <a:cs typeface="Courier New" charset="0"/>
              </a:rPr>
              <a:t>are_any_positive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(x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False</a:t>
            </a: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x &gt; </a:t>
            </a:r>
            <a:r>
              <a:rPr lang="en-US" sz="2000" dirty="0">
                <a:solidFill>
                  <a:srgbClr val="6897BB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or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y &gt; </a:t>
            </a:r>
            <a:r>
              <a:rPr lang="en-US" sz="2000" dirty="0">
                <a:solidFill>
                  <a:srgbClr val="6897BB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True</a:t>
            </a: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8888C6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rval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3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values near design limits</a:t>
            </a:r>
          </a:p>
          <a:p>
            <a:pPr lvl="1"/>
            <a:r>
              <a:rPr lang="en-US" dirty="0"/>
              <a:t>Value limits</a:t>
            </a:r>
          </a:p>
          <a:p>
            <a:pPr lvl="1"/>
            <a:r>
              <a:rPr lang="en-US" dirty="0"/>
              <a:t>First/last rows in a table or data frame</a:t>
            </a:r>
          </a:p>
          <a:p>
            <a:pPr lvl="1"/>
            <a:r>
              <a:rPr lang="en-US" dirty="0"/>
              <a:t>Null, empty, single-character strings</a:t>
            </a:r>
          </a:p>
          <a:p>
            <a:r>
              <a:rPr lang="en-US" dirty="0"/>
              <a:t>Errors tend to occur near extremes</a:t>
            </a:r>
          </a:p>
          <a:p>
            <a:r>
              <a:rPr lang="en-US" dirty="0"/>
              <a:t>Robustness: reaction when boundaries are exceeded</a:t>
            </a:r>
          </a:p>
        </p:txBody>
      </p:sp>
    </p:spTree>
    <p:extLst>
      <p:ext uri="{BB962C8B-B14F-4D97-AF65-F5344CB8AC3E}">
        <p14:creationId xmlns:p14="http://schemas.microsoft.com/office/powerpoint/2010/main" val="12076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240"/>
            <a:ext cx="10515600" cy="881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Single Fault Assumption (SFA):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Assume that a failure is NOT the result of 2+ simultaneous faults.</a:t>
            </a:r>
          </a:p>
        </p:txBody>
      </p:sp>
      <p:sp>
        <p:nvSpPr>
          <p:cNvPr id="7" name="Freeform 6"/>
          <p:cNvSpPr/>
          <p:nvPr/>
        </p:nvSpPr>
        <p:spPr>
          <a:xfrm>
            <a:off x="4625526" y="2930961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Stay within the design limits</a:t>
            </a:r>
            <a:endParaRPr lang="en-US" sz="1300" kern="1200" dirty="0"/>
          </a:p>
        </p:txBody>
      </p:sp>
      <p:sp>
        <p:nvSpPr>
          <p:cNvPr id="8" name="Freeform 7"/>
          <p:cNvSpPr/>
          <p:nvPr/>
        </p:nvSpPr>
        <p:spPr>
          <a:xfrm>
            <a:off x="840874" y="2838203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SFA Boundary Value Testing</a:t>
            </a:r>
          </a:p>
        </p:txBody>
      </p:sp>
      <p:sp>
        <p:nvSpPr>
          <p:cNvPr id="9" name="Freeform 8"/>
          <p:cNvSpPr/>
          <p:nvPr/>
        </p:nvSpPr>
        <p:spPr>
          <a:xfrm>
            <a:off x="4625526" y="3904911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lnRef>
          <a:fillRef idx="1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fillRef>
          <a:effectRef idx="0"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Exceed the limits, if possible</a:t>
            </a:r>
            <a:endParaRPr lang="en-US" sz="1300" kern="1200" dirty="0"/>
          </a:p>
        </p:txBody>
      </p:sp>
      <p:sp>
        <p:nvSpPr>
          <p:cNvPr id="10" name="Freeform 9"/>
          <p:cNvSpPr/>
          <p:nvPr/>
        </p:nvSpPr>
        <p:spPr>
          <a:xfrm>
            <a:off x="840874" y="3812154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903533"/>
              <a:satOff val="33333"/>
              <a:lumOff val="-4902"/>
              <a:alphaOff val="0"/>
            </a:schemeClr>
          </a:fillRef>
          <a:effectRef idx="2">
            <a:schemeClr val="accent3">
              <a:hueOff val="903533"/>
              <a:satOff val="33333"/>
              <a:lumOff val="-490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/>
              <a:t>SFA Robustness Boundary Value Testing</a:t>
            </a:r>
            <a:endParaRPr lang="en-US" sz="2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625526" y="4878862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lnRef>
          <a:fillRef idx="1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fillRef>
          <a:effectRef idx="0"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Two or more variables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Discard SFA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Stay within limits</a:t>
            </a:r>
          </a:p>
        </p:txBody>
      </p:sp>
      <p:sp>
        <p:nvSpPr>
          <p:cNvPr id="12" name="Freeform 11"/>
          <p:cNvSpPr/>
          <p:nvPr/>
        </p:nvSpPr>
        <p:spPr>
          <a:xfrm>
            <a:off x="840874" y="4786104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807066"/>
              <a:satOff val="66667"/>
              <a:lumOff val="-9804"/>
              <a:alphaOff val="0"/>
            </a:schemeClr>
          </a:fillRef>
          <a:effectRef idx="2">
            <a:schemeClr val="accent3">
              <a:hueOff val="1807066"/>
              <a:satOff val="66667"/>
              <a:lumOff val="-9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Worst-case Boundary Value Testing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4625526" y="5852812"/>
            <a:ext cx="6728273" cy="742058"/>
          </a:xfrm>
          <a:custGeom>
            <a:avLst/>
            <a:gdLst>
              <a:gd name="connsiteX0" fmla="*/ 123679 w 742057"/>
              <a:gd name="connsiteY0" fmla="*/ 0 h 6728272"/>
              <a:gd name="connsiteX1" fmla="*/ 618378 w 742057"/>
              <a:gd name="connsiteY1" fmla="*/ 0 h 6728272"/>
              <a:gd name="connsiteX2" fmla="*/ 742057 w 742057"/>
              <a:gd name="connsiteY2" fmla="*/ 123679 h 6728272"/>
              <a:gd name="connsiteX3" fmla="*/ 742057 w 742057"/>
              <a:gd name="connsiteY3" fmla="*/ 6728272 h 6728272"/>
              <a:gd name="connsiteX4" fmla="*/ 742057 w 742057"/>
              <a:gd name="connsiteY4" fmla="*/ 6728272 h 6728272"/>
              <a:gd name="connsiteX5" fmla="*/ 0 w 742057"/>
              <a:gd name="connsiteY5" fmla="*/ 6728272 h 6728272"/>
              <a:gd name="connsiteX6" fmla="*/ 0 w 742057"/>
              <a:gd name="connsiteY6" fmla="*/ 6728272 h 6728272"/>
              <a:gd name="connsiteX7" fmla="*/ 0 w 742057"/>
              <a:gd name="connsiteY7" fmla="*/ 123679 h 6728272"/>
              <a:gd name="connsiteX8" fmla="*/ 123679 w 742057"/>
              <a:gd name="connsiteY8" fmla="*/ 0 h 6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057" h="6728272">
                <a:moveTo>
                  <a:pt x="742057" y="1121407"/>
                </a:moveTo>
                <a:lnTo>
                  <a:pt x="742057" y="5606865"/>
                </a:lnTo>
                <a:cubicBezTo>
                  <a:pt x="742057" y="6226198"/>
                  <a:pt x="735950" y="6728267"/>
                  <a:pt x="728416" y="6728267"/>
                </a:cubicBezTo>
                <a:lnTo>
                  <a:pt x="0" y="6728267"/>
                </a:lnTo>
                <a:lnTo>
                  <a:pt x="0" y="6728267"/>
                </a:lnTo>
                <a:lnTo>
                  <a:pt x="0" y="5"/>
                </a:lnTo>
                <a:lnTo>
                  <a:pt x="0" y="5"/>
                </a:lnTo>
                <a:lnTo>
                  <a:pt x="728416" y="5"/>
                </a:lnTo>
                <a:cubicBezTo>
                  <a:pt x="735950" y="5"/>
                  <a:pt x="742057" y="502074"/>
                  <a:pt x="742057" y="1121407"/>
                </a:cubicBez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lnRef>
          <a:fillRef idx="1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fillRef>
          <a:effectRef idx="0"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1" tIns="60989" rIns="85754" bIns="60990" numCol="1" spcCol="1270" anchor="ctr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Two or more variables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/>
              <a:t>Discard SFA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300" kern="1200" dirty="0"/>
              <a:t>Exceed the limits</a:t>
            </a:r>
          </a:p>
        </p:txBody>
      </p:sp>
      <p:sp>
        <p:nvSpPr>
          <p:cNvPr id="14" name="Freeform 13"/>
          <p:cNvSpPr/>
          <p:nvPr/>
        </p:nvSpPr>
        <p:spPr>
          <a:xfrm>
            <a:off x="840874" y="5760055"/>
            <a:ext cx="3784653" cy="927572"/>
          </a:xfrm>
          <a:custGeom>
            <a:avLst/>
            <a:gdLst>
              <a:gd name="connsiteX0" fmla="*/ 0 w 3784653"/>
              <a:gd name="connsiteY0" fmla="*/ 154598 h 927572"/>
              <a:gd name="connsiteX1" fmla="*/ 154598 w 3784653"/>
              <a:gd name="connsiteY1" fmla="*/ 0 h 927572"/>
              <a:gd name="connsiteX2" fmla="*/ 3630055 w 3784653"/>
              <a:gd name="connsiteY2" fmla="*/ 0 h 927572"/>
              <a:gd name="connsiteX3" fmla="*/ 3784653 w 3784653"/>
              <a:gd name="connsiteY3" fmla="*/ 154598 h 927572"/>
              <a:gd name="connsiteX4" fmla="*/ 3784653 w 3784653"/>
              <a:gd name="connsiteY4" fmla="*/ 772974 h 927572"/>
              <a:gd name="connsiteX5" fmla="*/ 3630055 w 3784653"/>
              <a:gd name="connsiteY5" fmla="*/ 927572 h 927572"/>
              <a:gd name="connsiteX6" fmla="*/ 154598 w 3784653"/>
              <a:gd name="connsiteY6" fmla="*/ 927572 h 927572"/>
              <a:gd name="connsiteX7" fmla="*/ 0 w 3784653"/>
              <a:gd name="connsiteY7" fmla="*/ 772974 h 927572"/>
              <a:gd name="connsiteX8" fmla="*/ 0 w 3784653"/>
              <a:gd name="connsiteY8" fmla="*/ 154598 h 92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53" h="927572">
                <a:moveTo>
                  <a:pt x="0" y="154598"/>
                </a:moveTo>
                <a:cubicBezTo>
                  <a:pt x="0" y="69216"/>
                  <a:pt x="69216" y="0"/>
                  <a:pt x="154598" y="0"/>
                </a:cubicBezTo>
                <a:lnTo>
                  <a:pt x="3630055" y="0"/>
                </a:lnTo>
                <a:cubicBezTo>
                  <a:pt x="3715437" y="0"/>
                  <a:pt x="3784653" y="69216"/>
                  <a:pt x="3784653" y="154598"/>
                </a:cubicBezTo>
                <a:lnTo>
                  <a:pt x="3784653" y="772974"/>
                </a:lnTo>
                <a:cubicBezTo>
                  <a:pt x="3784653" y="858356"/>
                  <a:pt x="3715437" y="927572"/>
                  <a:pt x="3630055" y="927572"/>
                </a:cubicBezTo>
                <a:lnTo>
                  <a:pt x="154598" y="927572"/>
                </a:lnTo>
                <a:cubicBezTo>
                  <a:pt x="69216" y="927572"/>
                  <a:pt x="0" y="858356"/>
                  <a:pt x="0" y="772974"/>
                </a:cubicBezTo>
                <a:lnTo>
                  <a:pt x="0" y="1545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710599"/>
              <a:satOff val="100000"/>
              <a:lumOff val="-14706"/>
              <a:alphaOff val="0"/>
            </a:schemeClr>
          </a:fillRef>
          <a:effectRef idx="2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340" tIns="94810" rIns="144340" bIns="948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Worst-case Robustness Boundary Value Testing</a:t>
            </a:r>
          </a:p>
        </p:txBody>
      </p:sp>
    </p:spTree>
    <p:extLst>
      <p:ext uri="{BB962C8B-B14F-4D97-AF65-F5344CB8AC3E}">
        <p14:creationId xmlns:p14="http://schemas.microsoft.com/office/powerpoint/2010/main" val="18904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2957"/>
            <a:ext cx="4177365" cy="128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82" b="770"/>
          <a:stretch/>
        </p:blipFill>
        <p:spPr>
          <a:xfrm>
            <a:off x="6523081" y="2602957"/>
            <a:ext cx="4830717" cy="3561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777490"/>
            <a:ext cx="41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Input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9758" y="1777490"/>
            <a:ext cx="41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Input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240979"/>
            <a:ext cx="487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Practice:</a:t>
            </a:r>
          </a:p>
          <a:p>
            <a:r>
              <a:rPr lang="en-US" dirty="0"/>
              <a:t>Use input variables at and just above minimum, and at and just below maximum.</a:t>
            </a:r>
          </a:p>
        </p:txBody>
      </p:sp>
    </p:spTree>
    <p:extLst>
      <p:ext uri="{BB962C8B-B14F-4D97-AF65-F5344CB8AC3E}">
        <p14:creationId xmlns:p14="http://schemas.microsoft.com/office/powerpoint/2010/main" val="38564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tests</a:t>
            </a:r>
          </a:p>
          <a:p>
            <a:pPr lvl="1"/>
            <a:r>
              <a:rPr lang="en-US" dirty="0"/>
              <a:t>Your tests are code</a:t>
            </a:r>
          </a:p>
          <a:p>
            <a:pPr lvl="1"/>
            <a:r>
              <a:rPr lang="en-US" dirty="0"/>
              <a:t>They need code review too</a:t>
            </a:r>
          </a:p>
          <a:p>
            <a:r>
              <a:rPr lang="en-US" dirty="0"/>
              <a:t>SOLID is the key</a:t>
            </a:r>
          </a:p>
          <a:p>
            <a:r>
              <a:rPr lang="en-US" dirty="0"/>
              <a:t>They should be run by your CI tools (Jenkins)</a:t>
            </a:r>
          </a:p>
          <a:p>
            <a:r>
              <a:rPr lang="en-US" dirty="0"/>
              <a:t>Try to achieve high coverage</a:t>
            </a:r>
          </a:p>
          <a:p>
            <a:r>
              <a:rPr lang="en-US" dirty="0">
                <a:hlinkClick r:id="rId2"/>
              </a:rPr>
              <a:t>You’ll use a framework</a:t>
            </a:r>
            <a:endParaRPr lang="en-US" dirty="0"/>
          </a:p>
          <a:p>
            <a:r>
              <a:rPr lang="en-US" dirty="0"/>
              <a:t>Mocking is often required (more in detailed slides)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Boundary Value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values below the minimum and above the maximum.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5973"/>
            <a:ext cx="4106779" cy="80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035973"/>
            <a:ext cx="5486400" cy="3401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600718"/>
            <a:ext cx="410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Input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600718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6428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BV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 both variables to approach (and maybe exceed) boundaries.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2431"/>
            <a:ext cx="4832549" cy="3309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529" y="3212431"/>
            <a:ext cx="4463271" cy="3309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2682610"/>
            <a:ext cx="48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Worst-Case Boundary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0528" y="2600718"/>
            <a:ext cx="44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Worst-Case Robustness BV (paranoid)</a:t>
            </a:r>
          </a:p>
        </p:txBody>
      </p:sp>
    </p:spTree>
    <p:extLst>
      <p:ext uri="{BB962C8B-B14F-4D97-AF65-F5344CB8AC3E}">
        <p14:creationId xmlns:p14="http://schemas.microsoft.com/office/powerpoint/2010/main" val="25238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Testing: How Many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SFA BV: 4n + 1</a:t>
            </a:r>
          </a:p>
          <a:p>
            <a:r>
              <a:rPr lang="en-US" dirty="0"/>
              <a:t>SFA Robust BV: 6n +1</a:t>
            </a:r>
          </a:p>
          <a:p>
            <a:r>
              <a:rPr lang="en-US" dirty="0"/>
              <a:t>Worst-Case BV: 5</a:t>
            </a:r>
            <a:r>
              <a:rPr lang="en-US" baseline="30000" dirty="0"/>
              <a:t>n</a:t>
            </a:r>
          </a:p>
          <a:p>
            <a:r>
              <a:rPr lang="en-US" dirty="0"/>
              <a:t>Paranoid: 7</a:t>
            </a:r>
            <a:r>
              <a:rPr lang="en-US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830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3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 on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hard</a:t>
            </a:r>
          </a:p>
          <a:p>
            <a:r>
              <a:rPr lang="en-US" dirty="0"/>
              <a:t>You’ll hit roadblocks</a:t>
            </a:r>
          </a:p>
          <a:p>
            <a:r>
              <a:rPr lang="en-US" dirty="0"/>
              <a:t>You MUST be creative</a:t>
            </a:r>
          </a:p>
          <a:p>
            <a:r>
              <a:rPr lang="en-US" dirty="0"/>
              <a:t>Apply all the test theory to develop good tests</a:t>
            </a:r>
          </a:p>
          <a:p>
            <a:r>
              <a:rPr lang="en-US" dirty="0"/>
              <a:t>It is VERY expensive up front</a:t>
            </a:r>
          </a:p>
          <a:p>
            <a:r>
              <a:rPr lang="en-US" dirty="0"/>
              <a:t>The quality is absolutely worth the investment</a:t>
            </a:r>
          </a:p>
          <a:p>
            <a:r>
              <a:rPr lang="en-US" dirty="0"/>
              <a:t>Work toward eliminating the need for formal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42460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tests</a:t>
            </a:r>
          </a:p>
          <a:p>
            <a:pPr lvl="1"/>
            <a:r>
              <a:rPr lang="en-US" dirty="0"/>
              <a:t>Your tests are code</a:t>
            </a:r>
          </a:p>
          <a:p>
            <a:pPr lvl="1"/>
            <a:r>
              <a:rPr lang="en-US" dirty="0"/>
              <a:t>They need code review too</a:t>
            </a:r>
          </a:p>
          <a:p>
            <a:r>
              <a:rPr lang="en-US" dirty="0"/>
              <a:t>SOLID is the key</a:t>
            </a:r>
          </a:p>
          <a:p>
            <a:r>
              <a:rPr lang="en-US" dirty="0"/>
              <a:t>They should be run by your CI tools (Jenkins)</a:t>
            </a:r>
          </a:p>
          <a:p>
            <a:r>
              <a:rPr lang="en-US" dirty="0"/>
              <a:t>Try to achieve high coverage</a:t>
            </a:r>
          </a:p>
          <a:p>
            <a:r>
              <a:rPr lang="en-US" dirty="0">
                <a:hlinkClick r:id="rId2"/>
              </a:rPr>
              <a:t>You’ll use a framework</a:t>
            </a:r>
            <a:endParaRPr lang="en-US" dirty="0"/>
          </a:p>
          <a:p>
            <a:r>
              <a:rPr lang="en-US" dirty="0"/>
              <a:t>Mocking is often required (more in two slides)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Tools &amp; Resources (Some)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Unit Testing Frameworks</a:t>
            </a:r>
            <a:endParaRPr lang="en-US" dirty="0"/>
          </a:p>
          <a:p>
            <a:r>
              <a:rPr lang="en-US" dirty="0">
                <a:hlinkClick r:id="rId3"/>
              </a:rPr>
              <a:t>Static Code Analysis</a:t>
            </a:r>
            <a:endParaRPr lang="en-US" dirty="0"/>
          </a:p>
          <a:p>
            <a:r>
              <a:rPr lang="en-US" dirty="0">
                <a:hlinkClick r:id="rId4"/>
              </a:rPr>
              <a:t>Javascript tools</a:t>
            </a:r>
            <a:endParaRPr lang="en-US" dirty="0"/>
          </a:p>
          <a:p>
            <a:r>
              <a:rPr lang="en-US" dirty="0">
                <a:hlinkClick r:id="rId5"/>
              </a:rPr>
              <a:t>GUI Testing Tools</a:t>
            </a:r>
            <a:endParaRPr lang="en-US" dirty="0"/>
          </a:p>
          <a:p>
            <a:r>
              <a:rPr lang="en-US" dirty="0">
                <a:hlinkClick r:id="rId6"/>
              </a:rPr>
              <a:t>Apache Pig</a:t>
            </a:r>
            <a:endParaRPr lang="en-US" dirty="0">
              <a:hlinkClick r:id="rId7"/>
            </a:endParaRPr>
          </a:p>
          <a:p>
            <a:r>
              <a:rPr lang="en-US" dirty="0">
                <a:hlinkClick r:id="rId8"/>
              </a:rPr>
              <a:t>Big Data</a:t>
            </a:r>
            <a:endParaRPr lang="en-US" dirty="0">
              <a:hlinkClick r:id="rId7"/>
            </a:endParaRPr>
          </a:p>
          <a:p>
            <a:r>
              <a:rPr lang="en-US" dirty="0">
                <a:hlinkClick r:id="rId7"/>
              </a:rPr>
              <a:t>In EDABI (BI-System-Automation)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97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your program calls other classes, methods, or external modules.  </a:t>
            </a:r>
          </a:p>
          <a:p>
            <a:r>
              <a:rPr lang="en-US" dirty="0"/>
              <a:t>Mocking simulates these complex integrations.</a:t>
            </a:r>
          </a:p>
          <a:p>
            <a:r>
              <a:rPr lang="en-US" dirty="0"/>
              <a:t>You can mock exceptions being thrown.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Calling legacy libraries</a:t>
            </a:r>
          </a:p>
          <a:p>
            <a:pPr lvl="1"/>
            <a:r>
              <a:rPr lang="en-US" dirty="0"/>
              <a:t>Calling other classes</a:t>
            </a:r>
          </a:p>
          <a:p>
            <a:pPr lvl="1"/>
            <a:r>
              <a:rPr lang="en-US" dirty="0"/>
              <a:t>API Calls</a:t>
            </a:r>
          </a:p>
          <a:p>
            <a:pPr lvl="1"/>
            <a:r>
              <a:rPr lang="en-US" dirty="0"/>
              <a:t>DB Calls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A03BC-81CD-4090-8358-78EEA4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3551-08D2-4ACB-AB9E-450DE0246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1 Test &gt; No Tests.  Always.</a:t>
            </a:r>
          </a:p>
        </p:txBody>
      </p:sp>
    </p:spTree>
    <p:extLst>
      <p:ext uri="{BB962C8B-B14F-4D97-AF65-F5344CB8AC3E}">
        <p14:creationId xmlns:p14="http://schemas.microsoft.com/office/powerpoint/2010/main" val="33272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884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/>
              <a:t>Coder: </a:t>
            </a:r>
            <a:br>
              <a:rPr lang="en-US" b="1"/>
            </a:br>
            <a:r>
              <a:rPr lang="en-US"/>
              <a:t>I’ve only got legacy code and it’s really hard to start integrating automated unit tests.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4271212"/>
            <a:ext cx="91440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Me: </a:t>
            </a:r>
            <a:br>
              <a:rPr lang="en-US" b="1" dirty="0"/>
            </a:br>
            <a:r>
              <a:rPr lang="en-US" dirty="0"/>
              <a:t>So?  Be creative. Refactor.</a:t>
            </a:r>
          </a:p>
        </p:txBody>
      </p:sp>
    </p:spTree>
    <p:extLst>
      <p:ext uri="{BB962C8B-B14F-4D97-AF65-F5344CB8AC3E}">
        <p14:creationId xmlns:p14="http://schemas.microsoft.com/office/powerpoint/2010/main" val="34875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875" y="1122362"/>
            <a:ext cx="10010272" cy="264352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/>
              <a:t>Coder: </a:t>
            </a:r>
            <a:br>
              <a:rPr lang="en-US" b="1" dirty="0"/>
            </a:br>
            <a:r>
              <a:rPr lang="en-US" dirty="0"/>
              <a:t>There’s no framework for the language I’m </a:t>
            </a:r>
            <a:r>
              <a:rPr lang="en-US"/>
              <a:t>using.</a:t>
            </a:r>
            <a:br>
              <a:rPr lang="en-US"/>
            </a:b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4875" y="4090151"/>
            <a:ext cx="10010272" cy="2643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/>
              <a:t>Me: </a:t>
            </a:r>
            <a:br>
              <a:rPr lang="en-US" sz="5400" b="1" dirty="0"/>
            </a:br>
            <a:r>
              <a:rPr lang="en-US" sz="5400" dirty="0"/>
              <a:t>You’re a developer, build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21342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2789</Words>
  <Application>Microsoft Office PowerPoint</Application>
  <PresentationFormat>Widescreen</PresentationFormat>
  <Paragraphs>522</Paragraphs>
  <Slides>57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Wingdings</vt:lpstr>
      <vt:lpstr>Office Theme</vt:lpstr>
      <vt:lpstr>Testing, TDD, and R</vt:lpstr>
      <vt:lpstr>Essentials of Software Testing</vt:lpstr>
      <vt:lpstr>Principles of Testing</vt:lpstr>
      <vt:lpstr>What is Unit Testing?</vt:lpstr>
      <vt:lpstr>Concepts of Automated Testing</vt:lpstr>
      <vt:lpstr>Quick Tips</vt:lpstr>
      <vt:lpstr>1 Test &gt; No Tests.  Always.</vt:lpstr>
      <vt:lpstr>Coder:  I’ve only got legacy code and it’s really hard to start integrating automated unit tests.</vt:lpstr>
      <vt:lpstr>Coder:  There’s no framework for the language I’m using. </vt:lpstr>
      <vt:lpstr>You’ll need to learn a lot of new things.</vt:lpstr>
      <vt:lpstr>If you can “find time” to support defects and product issues, you can make time to start testing.</vt:lpstr>
      <vt:lpstr>Let’s Get Started!</vt:lpstr>
      <vt:lpstr>An Introduction to SOLID</vt:lpstr>
      <vt:lpstr>Test-Driven Development (TDD)</vt:lpstr>
      <vt:lpstr>Whole Lotta Definitions</vt:lpstr>
      <vt:lpstr>Statement Coverage</vt:lpstr>
      <vt:lpstr>Multiple Condition Coverage</vt:lpstr>
      <vt:lpstr>Boundary Value Analysis</vt:lpstr>
      <vt:lpstr>Boundary Testing</vt:lpstr>
      <vt:lpstr>Boundary Testing (cont’d)</vt:lpstr>
      <vt:lpstr>Boundary Values</vt:lpstr>
      <vt:lpstr>Robustness Boundary Value Testing</vt:lpstr>
      <vt:lpstr>Worst-Case BV Testing</vt:lpstr>
      <vt:lpstr>Choosing Your Inputs</vt:lpstr>
      <vt:lpstr>Equivalence Classes</vt:lpstr>
      <vt:lpstr>Demo App in R</vt:lpstr>
      <vt:lpstr>Coded Unit Testing with RUnit</vt:lpstr>
      <vt:lpstr>A Doorbuster Metric Program</vt:lpstr>
      <vt:lpstr>The R Example</vt:lpstr>
      <vt:lpstr>Refactor: Extract Method</vt:lpstr>
      <vt:lpstr>To Refactor (the TDD Way)</vt:lpstr>
      <vt:lpstr>Helpful Resources</vt:lpstr>
      <vt:lpstr>Detailed Slides</vt:lpstr>
      <vt:lpstr>Verification or Validation?</vt:lpstr>
      <vt:lpstr>Error, Fault, and Failure</vt:lpstr>
      <vt:lpstr>Example: Error vs. Fault vs. Failure</vt:lpstr>
      <vt:lpstr>Black vs. White Box Testing</vt:lpstr>
      <vt:lpstr>Static vs. Dynamic Testing</vt:lpstr>
      <vt:lpstr>Main Types of Testing</vt:lpstr>
      <vt:lpstr>Testing in an Agile Model</vt:lpstr>
      <vt:lpstr>Code Coverage</vt:lpstr>
      <vt:lpstr>Statement Coverage</vt:lpstr>
      <vt:lpstr>Branch/Decision Coverage</vt:lpstr>
      <vt:lpstr>Condition Coverage</vt:lpstr>
      <vt:lpstr>Multiple Condition Coverage</vt:lpstr>
      <vt:lpstr>Boundary Value Analysis</vt:lpstr>
      <vt:lpstr>Boundary Testing</vt:lpstr>
      <vt:lpstr>Boundary Testing (cont’d)</vt:lpstr>
      <vt:lpstr>Boundary Values</vt:lpstr>
      <vt:lpstr>Robustness Boundary Value Testing</vt:lpstr>
      <vt:lpstr>Worst-Case BV Testing</vt:lpstr>
      <vt:lpstr>Boundary Testing: How Many Tests?</vt:lpstr>
      <vt:lpstr>Testing Automation</vt:lpstr>
      <vt:lpstr>A Few Notes on Automation</vt:lpstr>
      <vt:lpstr>Concepts of Automated Testing</vt:lpstr>
      <vt:lpstr>Automation Tools &amp; Resources (Some)</vt:lpstr>
      <vt:lpstr>Concept: Mocking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56</cp:revision>
  <dcterms:created xsi:type="dcterms:W3CDTF">2016-01-17T05:41:43Z</dcterms:created>
  <dcterms:modified xsi:type="dcterms:W3CDTF">2018-07-20T13:53:16Z</dcterms:modified>
</cp:coreProperties>
</file>