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58" r:id="rId5"/>
    <p:sldId id="292" r:id="rId6"/>
    <p:sldId id="296" r:id="rId7"/>
    <p:sldId id="298" r:id="rId8"/>
    <p:sldId id="300" r:id="rId9"/>
    <p:sldId id="301" r:id="rId10"/>
    <p:sldId id="297" r:id="rId11"/>
    <p:sldId id="304" r:id="rId12"/>
    <p:sldId id="257" r:id="rId13"/>
    <p:sldId id="290" r:id="rId14"/>
    <p:sldId id="303" r:id="rId15"/>
    <p:sldId id="267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1" r:id="rId29"/>
    <p:sldId id="291" r:id="rId30"/>
    <p:sldId id="259" r:id="rId31"/>
    <p:sldId id="262" r:id="rId32"/>
    <p:sldId id="260" r:id="rId33"/>
    <p:sldId id="261" r:id="rId34"/>
    <p:sldId id="263" r:id="rId35"/>
    <p:sldId id="2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8" autoAdjust="0"/>
    <p:restoredTop sz="68985" autoAdjust="0"/>
  </p:normalViewPr>
  <p:slideViewPr>
    <p:cSldViewPr snapToGrid="0">
      <p:cViewPr varScale="1">
        <p:scale>
          <a:sx n="90" d="100"/>
          <a:sy n="90" d="100"/>
        </p:scale>
        <p:origin x="10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9444-0EAC-46C4-8C7F-BECA04876C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6621-8783-4CB2-97DF-757AC60A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find the last bug, you’ll never know it.</a:t>
            </a:r>
          </a:p>
          <a:p>
            <a:endParaRPr lang="en-US" dirty="0"/>
          </a:p>
          <a:p>
            <a:r>
              <a:rPr lang="en-US" dirty="0"/>
              <a:t>Exhaustive</a:t>
            </a:r>
            <a:r>
              <a:rPr lang="en-US" baseline="0" dirty="0"/>
              <a:t> testing is impossible</a:t>
            </a:r>
          </a:p>
          <a:p>
            <a:endParaRPr lang="en-US" baseline="0" dirty="0"/>
          </a:p>
          <a:p>
            <a:r>
              <a:rPr lang="en-US" baseline="0" dirty="0"/>
              <a:t>You’ll run out of time before you run out of cases</a:t>
            </a:r>
          </a:p>
          <a:p>
            <a:endParaRPr lang="en-US" baseline="0" dirty="0"/>
          </a:p>
          <a:p>
            <a:r>
              <a:rPr lang="en-US" baseline="0" dirty="0"/>
              <a:t>Determine a confidence of when “testing is complete.”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acceptable responses for invalid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Me: </a:t>
            </a:r>
            <a:br>
              <a:rPr lang="en-US" b="1" dirty="0"/>
            </a:br>
            <a:r>
              <a:rPr lang="en-US" dirty="0"/>
              <a:t>So?  Be creative.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Me: </a:t>
            </a:r>
            <a:br>
              <a:rPr lang="en-US" b="1" dirty="0"/>
            </a:br>
            <a:r>
              <a:rPr lang="en-US" dirty="0"/>
              <a:t>You’re a developer, build what you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 “class” should have responsibility over</a:t>
            </a:r>
            <a:r>
              <a:rPr lang="en-US" baseline="0" dirty="0"/>
              <a:t> a single part of the functionality in software AND entirely encapsulated within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Making</a:t>
            </a:r>
            <a:r>
              <a:rPr lang="en-US" baseline="0" dirty="0"/>
              <a:t> one change shouldn’t break 10 other functions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Idea: Design Patterns like</a:t>
            </a:r>
            <a:r>
              <a:rPr lang="en-US" baseline="0" dirty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Example: 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You</a:t>
            </a:r>
            <a:r>
              <a:rPr lang="en-US" baseline="0" dirty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 subtype should never strengthen </a:t>
            </a:r>
            <a:r>
              <a:rPr lang="en-US" baseline="0" dirty="0"/>
              <a:t>the preconditions/contract of a supertype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A subtype should never weaken the postconditions of a supertype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Classes</a:t>
            </a:r>
            <a:r>
              <a:rPr lang="en-US" baseline="0" dirty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Cohesion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Make fine-grained interfaces</a:t>
            </a:r>
            <a:r>
              <a:rPr lang="en-US" baseline="0" dirty="0"/>
              <a:t> that are client specific (role interfaces)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Some studies of design patterns might help with</a:t>
            </a:r>
            <a:r>
              <a:rPr lang="en-US" baseline="0" dirty="0"/>
              <a:t> this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</a:t>
            </a:r>
            <a:r>
              <a:rPr lang="en-US" baseline="0" dirty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Abstractions should not depend on details, </a:t>
            </a:r>
            <a:r>
              <a:rPr lang="en-US" baseline="0" dirty="0" err="1"/>
              <a:t>detals</a:t>
            </a:r>
            <a:r>
              <a:rPr lang="en-US" baseline="0" dirty="0"/>
              <a:t> should depend on abstractions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This might be tougher</a:t>
            </a:r>
            <a:r>
              <a:rPr lang="en-US" baseline="0" dirty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6621-8783-4CB2-97DF-757AC60A4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Isn’t easy to start,</a:t>
            </a:r>
            <a:r>
              <a:rPr lang="en-US" baseline="0" dirty="0"/>
              <a:t> you have to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9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phdata-tdd-r" TargetMode="External"/><Relationship Id="rId2" Type="http://schemas.openxmlformats.org/officeDocument/2006/relationships/hyperlink" Target="mailto:dsawyer@phdata.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ingle_responsibility_princi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ified_condition/decision_cover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Testing, TDD, and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916696"/>
          </a:xfrm>
        </p:spPr>
        <p:txBody>
          <a:bodyPr>
            <a:normAutofit/>
          </a:bodyPr>
          <a:lstStyle/>
          <a:p>
            <a:r>
              <a:rPr lang="en-US" dirty="0"/>
              <a:t>And A Little on [S</a:t>
            </a:r>
            <a:r>
              <a:rPr lang="en-US"/>
              <a:t>]OLID</a:t>
            </a:r>
            <a:endParaRPr lang="en-US" dirty="0"/>
          </a:p>
          <a:p>
            <a:endParaRPr lang="en-US" dirty="0"/>
          </a:p>
          <a:p>
            <a:r>
              <a:rPr lang="en-US" sz="2100" dirty="0"/>
              <a:t>Donald Sawyer (</a:t>
            </a:r>
            <a:r>
              <a:rPr lang="en-US" sz="2100" dirty="0">
                <a:hlinkClick r:id="rId2"/>
              </a:rPr>
              <a:t>dsawyer@phdata.io</a:t>
            </a:r>
            <a:r>
              <a:rPr lang="en-US" sz="2100" dirty="0"/>
              <a:t>)</a:t>
            </a:r>
          </a:p>
          <a:p>
            <a:endParaRPr lang="en-US" dirty="0"/>
          </a:p>
          <a:p>
            <a:r>
              <a:rPr lang="en-US" i="1" dirty="0"/>
              <a:t>Presentation &amp; Source Code on GitHub:</a:t>
            </a:r>
          </a:p>
          <a:p>
            <a:r>
              <a:rPr lang="en-US" i="1" dirty="0">
                <a:hlinkClick r:id="rId3"/>
              </a:rPr>
              <a:t>https://github.com/donaldsawyer/phdata-tdd-r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If you can “find time” to support defects and product issues, you can make time to start testing.</a:t>
            </a:r>
          </a:p>
        </p:txBody>
      </p:sp>
    </p:spTree>
    <p:extLst>
      <p:ext uri="{BB962C8B-B14F-4D97-AF65-F5344CB8AC3E}">
        <p14:creationId xmlns:p14="http://schemas.microsoft.com/office/powerpoint/2010/main" val="327614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B9E06-D203-4755-A9F9-F71E9EAA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3E8E-9D97-4766-AC5B-74584DBDB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Introduction to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SOLID Principles of Object-Oriented Design</a:t>
            </a:r>
            <a:endParaRPr lang="en-US" dirty="0"/>
          </a:p>
          <a:p>
            <a:pPr lvl="1"/>
            <a:r>
              <a:rPr lang="en-US" dirty="0"/>
              <a:t>S – Single Responsibility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lvl="1"/>
            <a:r>
              <a:rPr lang="en-US" dirty="0"/>
              <a:t>I – Interface Segregation</a:t>
            </a:r>
          </a:p>
          <a:p>
            <a:pPr lvl="1"/>
            <a:r>
              <a:rPr lang="en-US" dirty="0"/>
              <a:t>D – Dependency Inversion</a:t>
            </a:r>
          </a:p>
          <a:p>
            <a:r>
              <a:rPr lang="en-US" dirty="0">
                <a:hlinkClick r:id="rId4"/>
              </a:rPr>
              <a:t>Single Responsibility</a:t>
            </a:r>
            <a:endParaRPr lang="en-US" dirty="0"/>
          </a:p>
          <a:p>
            <a:pPr lvl="1"/>
            <a:r>
              <a:rPr lang="en-US" dirty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dirty="0"/>
              <a:t>A module should have one, and only one, reason to change</a:t>
            </a:r>
          </a:p>
          <a:p>
            <a:pPr lvl="1"/>
            <a:r>
              <a:rPr lang="en-US" b="1" i="1" dirty="0"/>
              <a:t>THIS is what we’ll unit test in this talk</a:t>
            </a:r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(TDD)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449" y="1690688"/>
            <a:ext cx="225889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717" y="1690688"/>
            <a:ext cx="6890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Helps you understand your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Forces you to test (YAY!)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If your test doesn’t fail first, it’s a bad test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Avoid false positives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Ensure better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When you have tests, you can CONFIDENTLY change your code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Incorporate SOLID to make it easier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It takes practice!</a:t>
            </a:r>
          </a:p>
        </p:txBody>
      </p:sp>
    </p:spTree>
    <p:extLst>
      <p:ext uri="{BB962C8B-B14F-4D97-AF65-F5344CB8AC3E}">
        <p14:creationId xmlns:p14="http://schemas.microsoft.com/office/powerpoint/2010/main" val="17524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Whole </a:t>
            </a:r>
            <a:r>
              <a:rPr lang="en-US" dirty="0" err="1"/>
              <a:t>Lotta</a:t>
            </a:r>
            <a:r>
              <a:rPr lang="en-US" dirty="0"/>
              <a:t> Definitions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first need to know what testing is.</a:t>
            </a:r>
          </a:p>
        </p:txBody>
      </p:sp>
    </p:spTree>
    <p:extLst>
      <p:ext uri="{BB962C8B-B14F-4D97-AF65-F5344CB8AC3E}">
        <p14:creationId xmlns:p14="http://schemas.microsoft.com/office/powerpoint/2010/main" val="73447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/>
              <a:t>Branch/Decision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Multiple Condition</a:t>
            </a:r>
          </a:p>
          <a:p>
            <a:r>
              <a:rPr lang="en-US" dirty="0">
                <a:hlinkClick r:id="rId2"/>
              </a:rPr>
              <a:t>Modified Condition/Decision Coverage (MCDC)</a:t>
            </a:r>
            <a:endParaRPr lang="en-US" dirty="0"/>
          </a:p>
          <a:p>
            <a:r>
              <a:rPr lang="en-US" dirty="0"/>
              <a:t>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5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statement executed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Snippet </a:t>
            </a:r>
            <a:r>
              <a:rPr lang="en-US" dirty="0">
                <a:sym typeface="Wingdings"/>
              </a:rPr>
              <a:t></a:t>
            </a:r>
          </a:p>
          <a:p>
            <a:r>
              <a:rPr lang="en-US" dirty="0">
                <a:sym typeface="Wingdings"/>
              </a:rPr>
              <a:t>Only one test needed to get 100% statement coverage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r>
              <a:rPr lang="en-US" sz="2400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are_both_positive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(1, 1)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effectLst/>
                <a:latin typeface="Courier New" charset="0"/>
                <a:ea typeface="Courier New" charset="0"/>
                <a:cs typeface="Courier New" charset="0"/>
              </a:rPr>
              <a:t>are_both_positive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(x, y):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false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x &gt; 0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 &gt; 0: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true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Branch/Decision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7896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Every decision branch gets executed at least once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Program Snippet/Path </a:t>
            </a:r>
            <a:r>
              <a:rPr lang="en-US" sz="2400" b="1" dirty="0">
                <a:sym typeface="Wingdings"/>
              </a:rPr>
              <a:t></a:t>
            </a:r>
          </a:p>
          <a:p>
            <a:r>
              <a:rPr lang="en-US" sz="2400" dirty="0"/>
              <a:t>Two tests needed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1A-2C-4E-5G-7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1B-3D-4F-6H-7</a:t>
            </a:r>
          </a:p>
          <a:p>
            <a:r>
              <a:rPr lang="en-US" sz="2400" dirty="0"/>
              <a:t>Could different test paths be used?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917" y="1825625"/>
            <a:ext cx="29180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>
                <a:effectLst/>
              </a:rPr>
              <a:t>get_max</a:t>
            </a:r>
            <a:r>
              <a:rPr lang="en-US" dirty="0"/>
              <a:t>(x, y, z):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max = x </a:t>
            </a:r>
            <a:r>
              <a:rPr lang="en-US" b="1" dirty="0"/>
              <a:t>if </a:t>
            </a:r>
            <a:r>
              <a:rPr lang="en-US" dirty="0"/>
              <a:t>x &gt; y </a:t>
            </a:r>
            <a:r>
              <a:rPr lang="en-US" b="1" dirty="0"/>
              <a:t>else </a:t>
            </a: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    max = z </a:t>
            </a:r>
            <a:r>
              <a:rPr lang="en-US" b="1" dirty="0"/>
              <a:t>if </a:t>
            </a:r>
            <a:r>
              <a:rPr lang="en-US" dirty="0"/>
              <a:t>z &gt; max </a:t>
            </a:r>
            <a:r>
              <a:rPr lang="en-US" b="1" dirty="0"/>
              <a:t>else </a:t>
            </a:r>
            <a:r>
              <a:rPr lang="en-US" dirty="0"/>
              <a:t>max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max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73997" y="1690688"/>
            <a:ext cx="3488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9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7896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Every Boolean sub-expression has been evaluated to both True and False at least once.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Program Snippet/Path </a:t>
            </a:r>
            <a:r>
              <a:rPr lang="en-US" sz="2400" b="1" dirty="0">
                <a:sym typeface="Wingdings"/>
              </a:rPr>
              <a:t></a:t>
            </a:r>
          </a:p>
          <a:p>
            <a:r>
              <a:rPr lang="en-US" sz="2400" dirty="0"/>
              <a:t>Two tests needed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1A-2C-4E-5G-7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1B-3D-4F-6H-7</a:t>
            </a:r>
          </a:p>
          <a:p>
            <a:r>
              <a:rPr lang="en-US" sz="2400" dirty="0"/>
              <a:t>Could different test paths be used?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917" y="1825625"/>
            <a:ext cx="29180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>
                <a:effectLst/>
              </a:rPr>
              <a:t>get_max</a:t>
            </a:r>
            <a:r>
              <a:rPr lang="en-US" dirty="0"/>
              <a:t>(x, y, z):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max = x </a:t>
            </a:r>
            <a:r>
              <a:rPr lang="en-US" b="1" dirty="0"/>
              <a:t>if </a:t>
            </a:r>
            <a:r>
              <a:rPr lang="en-US" dirty="0"/>
              <a:t>x &gt; y </a:t>
            </a:r>
            <a:r>
              <a:rPr lang="en-US" b="1" dirty="0"/>
              <a:t>else </a:t>
            </a: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    max = z </a:t>
            </a:r>
            <a:r>
              <a:rPr lang="en-US" b="1" dirty="0"/>
              <a:t>if </a:t>
            </a:r>
            <a:r>
              <a:rPr lang="en-US" dirty="0"/>
              <a:t>z &gt; max </a:t>
            </a:r>
            <a:r>
              <a:rPr lang="en-US" b="1" dirty="0"/>
              <a:t>else </a:t>
            </a:r>
            <a:r>
              <a:rPr lang="en-US" dirty="0"/>
              <a:t>max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max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39" y="1690688"/>
            <a:ext cx="37973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3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35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possible Boolean expression outcomes are tested (all combinations)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Snippet </a:t>
            </a:r>
            <a:r>
              <a:rPr lang="en-US" dirty="0">
                <a:sym typeface="Wingdings"/>
              </a:rPr>
              <a:t></a:t>
            </a:r>
          </a:p>
          <a:p>
            <a:r>
              <a:rPr lang="en-US" dirty="0">
                <a:sym typeface="Wingdings"/>
              </a:rPr>
              <a:t>If x is positive, the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condition is never tested</a:t>
            </a:r>
          </a:p>
          <a:p>
            <a:r>
              <a:rPr lang="en-US" dirty="0">
                <a:sym typeface="Wingdings"/>
              </a:rPr>
              <a:t>Need 4 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(-1, -1)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(-1,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(1, -1)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(1, 1)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02378" y="1825625"/>
            <a:ext cx="4351421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effectLst/>
                <a:latin typeface="Courier New" charset="0"/>
                <a:ea typeface="Courier New" charset="0"/>
                <a:cs typeface="Courier New" charset="0"/>
              </a:rPr>
              <a:t>are_any_positive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(x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False</a:t>
            </a: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x &gt; </a:t>
            </a:r>
            <a:r>
              <a:rPr lang="en-US" sz="2000" dirty="0">
                <a:solidFill>
                  <a:srgbClr val="6897BB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or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 &gt; </a:t>
            </a:r>
            <a:r>
              <a:rPr lang="en-US" sz="2000" dirty="0">
                <a:solidFill>
                  <a:srgbClr val="6897BB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True</a:t>
            </a: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Quality of process </a:t>
            </a:r>
            <a:r>
              <a:rPr lang="en-US" dirty="0">
                <a:sym typeface="Wingdings"/>
              </a:rPr>
              <a:t>determines success of test effort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Use techniques to test early in lifecycle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Use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Somebody MUST take responsibility for improving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Testing requires trained, skilled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Embrace a creative destruction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values near design limits</a:t>
            </a:r>
          </a:p>
          <a:p>
            <a:pPr lvl="1"/>
            <a:r>
              <a:rPr lang="en-US" dirty="0"/>
              <a:t>Value limits</a:t>
            </a:r>
          </a:p>
          <a:p>
            <a:pPr lvl="1"/>
            <a:r>
              <a:rPr lang="en-US" dirty="0"/>
              <a:t>First/last rows in a table or data frame</a:t>
            </a:r>
          </a:p>
          <a:p>
            <a:pPr lvl="1"/>
            <a:r>
              <a:rPr lang="en-US" dirty="0"/>
              <a:t>Null, empty, single-character strings</a:t>
            </a:r>
          </a:p>
          <a:p>
            <a:r>
              <a:rPr lang="en-US" dirty="0"/>
              <a:t>Errors tend to occur near extremes</a:t>
            </a:r>
          </a:p>
          <a:p>
            <a:r>
              <a:rPr lang="en-US" dirty="0"/>
              <a:t>Robustness: reaction when boundaries are exceeded</a:t>
            </a:r>
          </a:p>
        </p:txBody>
      </p:sp>
    </p:spTree>
    <p:extLst>
      <p:ext uri="{BB962C8B-B14F-4D97-AF65-F5344CB8AC3E}">
        <p14:creationId xmlns:p14="http://schemas.microsoft.com/office/powerpoint/2010/main" val="19815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240"/>
            <a:ext cx="10515600" cy="881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Single Fault Assumption (SFA):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Assume that a failure is NOT the result of 2+ simultaneous faults.</a:t>
            </a:r>
          </a:p>
        </p:txBody>
      </p:sp>
      <p:sp>
        <p:nvSpPr>
          <p:cNvPr id="7" name="Freeform 6"/>
          <p:cNvSpPr/>
          <p:nvPr/>
        </p:nvSpPr>
        <p:spPr>
          <a:xfrm>
            <a:off x="4625526" y="2930961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Stay within the design limits</a:t>
            </a:r>
            <a:endParaRPr lang="en-US" sz="1300" kern="1200" dirty="0"/>
          </a:p>
        </p:txBody>
      </p:sp>
      <p:sp>
        <p:nvSpPr>
          <p:cNvPr id="8" name="Freeform 7"/>
          <p:cNvSpPr/>
          <p:nvPr/>
        </p:nvSpPr>
        <p:spPr>
          <a:xfrm>
            <a:off x="840874" y="2838203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SFA Boundary Value Testing</a:t>
            </a:r>
          </a:p>
        </p:txBody>
      </p:sp>
      <p:sp>
        <p:nvSpPr>
          <p:cNvPr id="9" name="Freeform 8"/>
          <p:cNvSpPr/>
          <p:nvPr/>
        </p:nvSpPr>
        <p:spPr>
          <a:xfrm>
            <a:off x="4625526" y="3904911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lnRef>
          <a:fillRef idx="1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fillRef>
          <a:effectRef idx="0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Exceed the limits, if possible</a:t>
            </a:r>
            <a:endParaRPr lang="en-US" sz="1300" kern="1200" dirty="0"/>
          </a:p>
        </p:txBody>
      </p:sp>
      <p:sp>
        <p:nvSpPr>
          <p:cNvPr id="10" name="Freeform 9"/>
          <p:cNvSpPr/>
          <p:nvPr/>
        </p:nvSpPr>
        <p:spPr>
          <a:xfrm>
            <a:off x="840874" y="3812154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903533"/>
              <a:satOff val="33333"/>
              <a:lumOff val="-4902"/>
              <a:alphaOff val="0"/>
            </a:schemeClr>
          </a:fillRef>
          <a:effectRef idx="2">
            <a:schemeClr val="accent3">
              <a:hueOff val="903533"/>
              <a:satOff val="33333"/>
              <a:lumOff val="-490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/>
              <a:t>SFA Robustness Boundary Value Testing</a:t>
            </a:r>
            <a:endParaRPr lang="en-US" sz="2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625526" y="4878862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lnRef>
          <a:fillRef idx="1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fillRef>
          <a:effectRef idx="0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Two or more variables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Discard SFA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Stay within limits</a:t>
            </a:r>
          </a:p>
        </p:txBody>
      </p:sp>
      <p:sp>
        <p:nvSpPr>
          <p:cNvPr id="12" name="Freeform 11"/>
          <p:cNvSpPr/>
          <p:nvPr/>
        </p:nvSpPr>
        <p:spPr>
          <a:xfrm>
            <a:off x="840874" y="4786104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807066"/>
              <a:satOff val="66667"/>
              <a:lumOff val="-9804"/>
              <a:alphaOff val="0"/>
            </a:schemeClr>
          </a:fillRef>
          <a:effectRef idx="2">
            <a:schemeClr val="accent3">
              <a:hueOff val="1807066"/>
              <a:satOff val="66667"/>
              <a:lumOff val="-9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Worst-case Boundary Value Testing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4625526" y="5852812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lnRef>
          <a:fill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fillRef>
          <a:effectRef idx="0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Two or more variables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Discard SFA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Exceed the limits</a:t>
            </a:r>
          </a:p>
        </p:txBody>
      </p:sp>
      <p:sp>
        <p:nvSpPr>
          <p:cNvPr id="14" name="Freeform 13"/>
          <p:cNvSpPr/>
          <p:nvPr/>
        </p:nvSpPr>
        <p:spPr>
          <a:xfrm>
            <a:off x="840874" y="5760055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710599"/>
              <a:satOff val="100000"/>
              <a:lumOff val="-14706"/>
              <a:alphaOff val="0"/>
            </a:schemeClr>
          </a:fillRef>
          <a:effectRef idx="2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Worst-case Robustness Boundary Value Testing</a:t>
            </a:r>
          </a:p>
        </p:txBody>
      </p:sp>
    </p:spTree>
    <p:extLst>
      <p:ext uri="{BB962C8B-B14F-4D97-AF65-F5344CB8AC3E}">
        <p14:creationId xmlns:p14="http://schemas.microsoft.com/office/powerpoint/2010/main" val="10988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2957"/>
            <a:ext cx="4177365" cy="128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82" b="770"/>
          <a:stretch/>
        </p:blipFill>
        <p:spPr>
          <a:xfrm>
            <a:off x="6523081" y="2602957"/>
            <a:ext cx="4830717" cy="3561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777490"/>
            <a:ext cx="41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Input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9758" y="1777490"/>
            <a:ext cx="41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Input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240979"/>
            <a:ext cx="487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Practice:</a:t>
            </a:r>
          </a:p>
          <a:p>
            <a:r>
              <a:rPr lang="en-US" dirty="0"/>
              <a:t>Use input variables at and just above minimum, and at and just below maximum.</a:t>
            </a:r>
          </a:p>
        </p:txBody>
      </p:sp>
    </p:spTree>
    <p:extLst>
      <p:ext uri="{BB962C8B-B14F-4D97-AF65-F5344CB8AC3E}">
        <p14:creationId xmlns:p14="http://schemas.microsoft.com/office/powerpoint/2010/main" val="8475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Boundary Value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values below the minimum and above the maximum.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5973"/>
            <a:ext cx="4106779" cy="80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035973"/>
            <a:ext cx="5486400" cy="3401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600718"/>
            <a:ext cx="410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Input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600718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262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BV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 both variables to approach (and maybe exceed) boundaries.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2431"/>
            <a:ext cx="4832549" cy="3309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529" y="3212431"/>
            <a:ext cx="4463271" cy="3309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2682610"/>
            <a:ext cx="48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Worst-Case Boundary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0528" y="2600718"/>
            <a:ext cx="44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Worst-Case Robustness BV (paranoid)</a:t>
            </a:r>
          </a:p>
        </p:txBody>
      </p:sp>
    </p:spTree>
    <p:extLst>
      <p:ext uri="{BB962C8B-B14F-4D97-AF65-F5344CB8AC3E}">
        <p14:creationId xmlns:p14="http://schemas.microsoft.com/office/powerpoint/2010/main" val="189395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Testing: How Many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SFA BV: 4n + 1</a:t>
            </a:r>
          </a:p>
          <a:p>
            <a:r>
              <a:rPr lang="en-US" dirty="0"/>
              <a:t>SFA Robust BV: 6n +1</a:t>
            </a:r>
          </a:p>
          <a:p>
            <a:r>
              <a:rPr lang="en-US" dirty="0"/>
              <a:t>Worst-Case BV: 5</a:t>
            </a:r>
            <a:r>
              <a:rPr lang="en-US" baseline="30000" dirty="0"/>
              <a:t>n</a:t>
            </a:r>
          </a:p>
          <a:p>
            <a:r>
              <a:rPr lang="en-US" dirty="0"/>
              <a:t>Paranoid: 7</a:t>
            </a:r>
            <a:r>
              <a:rPr lang="en-US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138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Your Inputs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equivalence classes to choose inputs</a:t>
            </a:r>
          </a:p>
        </p:txBody>
      </p:sp>
    </p:spTree>
    <p:extLst>
      <p:ext uri="{BB962C8B-B14F-4D97-AF65-F5344CB8AC3E}">
        <p14:creationId xmlns:p14="http://schemas.microsoft.com/office/powerpoint/2010/main" val="1274746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Mathematical Definition</a:t>
            </a:r>
          </a:p>
          <a:p>
            <a:pPr marL="457200" lvl="1" indent="0">
              <a:buNone/>
            </a:pPr>
            <a:r>
              <a:rPr lang="en-US" dirty="0"/>
              <a:t>The sets in a partition of the domain (input or output)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Motivation</a:t>
            </a:r>
          </a:p>
          <a:p>
            <a:pPr marL="457200" lvl="1" indent="0">
              <a:buNone/>
            </a:pPr>
            <a:r>
              <a:rPr lang="en-US" dirty="0"/>
              <a:t>Gain a sense of complete testing without redundancy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Equivalence Classes</a:t>
            </a:r>
          </a:p>
          <a:p>
            <a:pPr marL="457200" lvl="1" indent="0">
              <a:buNone/>
            </a:pPr>
            <a:r>
              <a:rPr lang="en-US" dirty="0"/>
              <a:t>Determine the boundaries </a:t>
            </a:r>
            <a:r>
              <a:rPr lang="en-US" dirty="0">
                <a:sym typeface="Wingdings"/>
              </a:rPr>
              <a:t> Determine the equivalencies</a:t>
            </a:r>
          </a:p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i="1" dirty="0">
                <a:sym typeface="Wingdings"/>
              </a:rPr>
              <a:t>If a set of values all cause the program to behave in exactly the same way, then that might be a candidate for an Input Equivalence Class.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15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E6D9D-8FB6-426E-92EE-E8F4A38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13DED-C475-4BEC-82D2-AD695193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Shows presence of bugs, never their absence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 to know when to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Impossible to test your own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there’s smoke, there’s fire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Creative and intellectually challenging</a:t>
            </a:r>
          </a:p>
        </p:txBody>
      </p:sp>
    </p:spTree>
    <p:extLst>
      <p:ext uri="{BB962C8B-B14F-4D97-AF65-F5344CB8AC3E}">
        <p14:creationId xmlns:p14="http://schemas.microsoft.com/office/powerpoint/2010/main" val="2070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Coded Unit Testing with RUnit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Why?</a:t>
            </a:r>
          </a:p>
          <a:p>
            <a:pPr lvl="1"/>
            <a:r>
              <a:rPr lang="en-US"/>
              <a:t>Every time you change your code, you want to re-test it, ENTIRELY</a:t>
            </a:r>
          </a:p>
          <a:p>
            <a:pPr lvl="1"/>
            <a:r>
              <a:rPr lang="en-US"/>
              <a:t>Without coded testing, we skip testing pieces we’ve already tested</a:t>
            </a:r>
          </a:p>
          <a:p>
            <a:pPr lvl="1"/>
            <a:r>
              <a:rPr lang="en-US"/>
              <a:t>Gain confidence in testing changes to large data sets</a:t>
            </a:r>
          </a:p>
          <a:p>
            <a:pPr lvl="1"/>
            <a:r>
              <a:rPr lang="en-US"/>
              <a:t>What if we broke something we previously built?</a:t>
            </a:r>
          </a:p>
          <a:p>
            <a:pPr lvl="2"/>
            <a:r>
              <a:rPr lang="en-US"/>
              <a:t>We won’t know until a defect is reported</a:t>
            </a:r>
          </a:p>
          <a:p>
            <a:pPr lvl="1"/>
            <a:r>
              <a:rPr lang="en-US"/>
              <a:t>Integrate testing within the deployment process</a:t>
            </a:r>
          </a:p>
          <a:p>
            <a:r>
              <a:rPr lang="en-US"/>
              <a:t>Package: </a:t>
            </a:r>
            <a:r>
              <a:rPr lang="en-US">
                <a:hlinkClick r:id="rId2"/>
              </a:rPr>
              <a:t>Runit</a:t>
            </a:r>
            <a:endParaRPr lang="en-US"/>
          </a:p>
          <a:p>
            <a:pPr lvl="1"/>
            <a:r>
              <a:rPr lang="en-US"/>
              <a:t>Allows automated verification of code units</a:t>
            </a:r>
          </a:p>
          <a:p>
            <a:pPr lvl="1"/>
            <a:r>
              <a:rPr lang="en-US"/>
              <a:t>Allows a test suites to be defined and tested together</a:t>
            </a:r>
          </a:p>
          <a:p>
            <a:pPr lvl="1"/>
            <a:r>
              <a:rPr lang="en-US"/>
              <a:t>Allows for test results to be reported</a:t>
            </a:r>
          </a:p>
          <a:p>
            <a:r>
              <a:rPr lang="en-US"/>
              <a:t>Steps</a:t>
            </a:r>
          </a:p>
          <a:p>
            <a:pPr lvl="1"/>
            <a:r>
              <a:rPr lang="en-US"/>
              <a:t>Create a test driver</a:t>
            </a:r>
          </a:p>
          <a:p>
            <a:pPr lvl="1"/>
            <a:r>
              <a:rPr lang="en-US"/>
              <a:t>Create test scripts</a:t>
            </a:r>
          </a:p>
          <a:p>
            <a:pPr lvl="1"/>
            <a:r>
              <a:rPr lang="en-US"/>
              <a:t>Add test scripts to test suites in driver</a:t>
            </a:r>
          </a:p>
          <a:p>
            <a:pPr lvl="1"/>
            <a:r>
              <a:rPr lang="en-US"/>
              <a:t>Run test driver</a:t>
            </a:r>
          </a:p>
          <a:p>
            <a:pPr lvl="1"/>
            <a:r>
              <a:rPr lang="en-US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Doorbuster Metric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Requirements</a:t>
            </a:r>
          </a:p>
          <a:p>
            <a:pPr marL="514350" indent="-514350">
              <a:buAutoNum type="arabicPeriod"/>
            </a:pPr>
            <a:r>
              <a:rPr lang="en-US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/>
              <a:t>Doorbuster1.csv</a:t>
            </a:r>
          </a:p>
          <a:p>
            <a:pPr marL="971550" lvl="1" indent="-514350">
              <a:buAutoNum type="arabicPeriod"/>
            </a:pPr>
            <a:r>
              <a:rPr lang="en-US"/>
              <a:t>Doorbuster2.csv</a:t>
            </a:r>
          </a:p>
          <a:p>
            <a:pPr marL="514350" indent="-514350">
              <a:buAutoNum type="arabicPeriod"/>
            </a:pPr>
            <a:r>
              <a:rPr lang="en-US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/>
              <a:t>Product id</a:t>
            </a:r>
          </a:p>
          <a:p>
            <a:pPr marL="971550" lvl="1" indent="-514350">
              <a:buAutoNum type="arabicPeriod"/>
            </a:pPr>
            <a:r>
              <a:rPr lang="en-US"/>
              <a:t>No price metric</a:t>
            </a:r>
          </a:p>
          <a:p>
            <a:pPr marL="971550" lvl="1" indent="-514350">
              <a:buAutoNum type="arabicPeriod"/>
            </a:pPr>
            <a:r>
              <a:rPr lang="en-US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0_monolith.R</a:t>
            </a:r>
          </a:p>
          <a:p>
            <a:pPr lvl="1"/>
            <a:r>
              <a:rPr lang="en-US" dirty="0"/>
              <a:t>A typical R Script</a:t>
            </a:r>
          </a:p>
          <a:p>
            <a:pPr lvl="1"/>
            <a:r>
              <a:rPr lang="en-US" dirty="0"/>
              <a:t>Contains a lot of code that all runs in sequence</a:t>
            </a:r>
          </a:p>
          <a:p>
            <a:r>
              <a:rPr lang="en-US" dirty="0"/>
              <a:t>What the script does</a:t>
            </a:r>
          </a:p>
          <a:p>
            <a:pPr lvl="1"/>
            <a:r>
              <a:rPr lang="en-US" dirty="0"/>
              <a:t>Reads 2 data sets from csv (doorbuster data)</a:t>
            </a:r>
          </a:p>
          <a:p>
            <a:pPr lvl="2"/>
            <a:r>
              <a:rPr lang="en-US" dirty="0"/>
              <a:t>doorbuster1.csv &amp; doorbuster2.csv</a:t>
            </a:r>
          </a:p>
          <a:p>
            <a:pPr lvl="1"/>
            <a:r>
              <a:rPr lang="en-US" dirty="0"/>
              <a:t>Combines the datasets</a:t>
            </a:r>
          </a:p>
          <a:p>
            <a:pPr lvl="1"/>
            <a:r>
              <a:rPr lang="en-US" dirty="0"/>
              <a:t>Adds metrics for</a:t>
            </a:r>
          </a:p>
          <a:p>
            <a:pPr lvl="2"/>
            <a:r>
              <a:rPr lang="en-US" dirty="0"/>
              <a:t>Doorbuster items missing a price</a:t>
            </a:r>
          </a:p>
          <a:p>
            <a:pPr lvl="2"/>
            <a:r>
              <a:rPr lang="en-US" dirty="0"/>
              <a:t>Doorbuster items that are online, but out of stock</a:t>
            </a:r>
          </a:p>
          <a:p>
            <a:pPr lvl="1"/>
            <a:r>
              <a:rPr lang="en-US" dirty="0"/>
              <a:t>Writes metric data to csv called doorbuster_metrics.csv</a:t>
            </a:r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Refactor: 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Take a chunk of code and create a method/function so it can be tested.</a:t>
            </a:r>
          </a:p>
          <a:p>
            <a:pPr lvl="1"/>
            <a:r>
              <a:rPr lang="en-US"/>
              <a:t>Make a small function to follow the Single Responsibility principle</a:t>
            </a:r>
          </a:p>
          <a:p>
            <a:r>
              <a:rPr lang="en-US"/>
              <a:t>In 0_monolith.R</a:t>
            </a:r>
          </a:p>
          <a:p>
            <a:pPr lvl="1"/>
            <a:r>
              <a:rPr lang="en-US"/>
              <a:t>Create a method for reading a single doorbuster csv file</a:t>
            </a:r>
          </a:p>
          <a:p>
            <a:pPr lvl="1"/>
            <a:r>
              <a:rPr lang="en-US"/>
              <a:t>Create a method that reads both doorbuster csv files</a:t>
            </a:r>
          </a:p>
          <a:p>
            <a:pPr lvl="1"/>
            <a:r>
              <a:rPr lang="en-US"/>
              <a:t>Create a method that adds metric for doorbusters with no price</a:t>
            </a:r>
          </a:p>
          <a:p>
            <a:pPr lvl="1"/>
            <a:r>
              <a:rPr lang="en-US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Refactor (the TDD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the tests </a:t>
            </a:r>
            <a:r>
              <a:rPr lang="en-US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TDD</a:t>
            </a:r>
          </a:p>
          <a:p>
            <a:pPr lvl="1"/>
            <a:r>
              <a:rPr lang="en-US">
                <a:hlinkClick r:id="rId2"/>
              </a:rPr>
              <a:t>https://en.wikipedia.org/wiki/Test-driven_development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http://www.agiledata.org/essays/tdd.html</a:t>
            </a:r>
            <a:endParaRPr lang="en-US"/>
          </a:p>
          <a:p>
            <a:r>
              <a:rPr lang="en-US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http://refactoring.com/</a:t>
            </a:r>
            <a:endParaRPr lang="en-US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https://en.wikipedia.org/wiki/Code_smell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testing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Data Quality, Functional, Acceptance, UX, and many more…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Testing of an individual code module, function, or “unit”</a:t>
            </a:r>
          </a:p>
          <a:p>
            <a:pPr lvl="1"/>
            <a:r>
              <a:rPr lang="en-US" dirty="0"/>
              <a:t>Done by a developer before deployment</a:t>
            </a:r>
          </a:p>
          <a:p>
            <a:pPr lvl="1"/>
            <a:r>
              <a:rPr lang="en-US" dirty="0"/>
              <a:t>Verifies input/output of a “unit”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Verify the individual components perform as expected</a:t>
            </a:r>
          </a:p>
          <a:p>
            <a:pPr lvl="1"/>
            <a:r>
              <a:rPr lang="en-US" dirty="0"/>
              <a:t>Gain confidence that “done” code is still working as the program changes</a:t>
            </a:r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A03BC-81CD-4090-8358-78EEA4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3551-08D2-4ACB-AB9E-450DE0246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1 Test &gt; No Tests.  Always.</a:t>
            </a:r>
          </a:p>
        </p:txBody>
      </p:sp>
    </p:spTree>
    <p:extLst>
      <p:ext uri="{BB962C8B-B14F-4D97-AF65-F5344CB8AC3E}">
        <p14:creationId xmlns:p14="http://schemas.microsoft.com/office/powerpoint/2010/main" val="332726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884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/>
              <a:t>Coder: </a:t>
            </a:r>
            <a:br>
              <a:rPr lang="en-US" b="1"/>
            </a:br>
            <a:r>
              <a:rPr lang="en-US"/>
              <a:t>I’ve only got legacy code and it’s really hard to start integrating automated unit tests.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4271212"/>
            <a:ext cx="91440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Me: </a:t>
            </a:r>
            <a:br>
              <a:rPr lang="en-US" b="1" dirty="0"/>
            </a:br>
            <a:r>
              <a:rPr lang="en-US" dirty="0"/>
              <a:t>So?  Be creative. Refactor.</a:t>
            </a:r>
          </a:p>
        </p:txBody>
      </p:sp>
    </p:spTree>
    <p:extLst>
      <p:ext uri="{BB962C8B-B14F-4D97-AF65-F5344CB8AC3E}">
        <p14:creationId xmlns:p14="http://schemas.microsoft.com/office/powerpoint/2010/main" val="34875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875" y="1122362"/>
            <a:ext cx="10010272" cy="264352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/>
              <a:t>Coder: </a:t>
            </a:r>
            <a:br>
              <a:rPr lang="en-US" b="1" dirty="0"/>
            </a:br>
            <a:r>
              <a:rPr lang="en-US" dirty="0"/>
              <a:t>There’s no framework for the language I’m </a:t>
            </a:r>
            <a:r>
              <a:rPr lang="en-US"/>
              <a:t>using.</a:t>
            </a:r>
            <a:br>
              <a:rPr lang="en-US"/>
            </a:b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4875" y="4090151"/>
            <a:ext cx="10010272" cy="2643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/>
              <a:t>Me: </a:t>
            </a:r>
            <a:br>
              <a:rPr lang="en-US" sz="5400" b="1" dirty="0"/>
            </a:br>
            <a:r>
              <a:rPr lang="en-US" sz="5400" dirty="0"/>
              <a:t>You’re a developer, build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21342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/>
              <a:t>You’ll need to learn a lot of new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1705</Words>
  <Application>Microsoft Office PowerPoint</Application>
  <PresentationFormat>Widescreen</PresentationFormat>
  <Paragraphs>291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Office Theme</vt:lpstr>
      <vt:lpstr>Testing, TDD, and R</vt:lpstr>
      <vt:lpstr>Essentials of Software Testing</vt:lpstr>
      <vt:lpstr>Principles of Testing</vt:lpstr>
      <vt:lpstr>What is Unit Testing?</vt:lpstr>
      <vt:lpstr>Quick Tips</vt:lpstr>
      <vt:lpstr>1 Test &gt; No Tests.  Always.</vt:lpstr>
      <vt:lpstr>Coder:  I’ve only got legacy code and it’s really hard to start integrating automated unit tests.</vt:lpstr>
      <vt:lpstr>Coder:  There’s no framework for the language I’m using. </vt:lpstr>
      <vt:lpstr>You’ll need to learn a lot of new things.</vt:lpstr>
      <vt:lpstr>If you can “find time” to support defects and product issues, you can make time to start testing.</vt:lpstr>
      <vt:lpstr>Let’s Get Started!</vt:lpstr>
      <vt:lpstr>An Introduction to SOLID</vt:lpstr>
      <vt:lpstr>Test-Driven Development (TDD)</vt:lpstr>
      <vt:lpstr>Whole Lotta Definitions</vt:lpstr>
      <vt:lpstr>Code Coverage</vt:lpstr>
      <vt:lpstr>Statement Coverage</vt:lpstr>
      <vt:lpstr>Branch/Decision Coverage</vt:lpstr>
      <vt:lpstr>Condition Coverage</vt:lpstr>
      <vt:lpstr>Multiple Condition Coverage</vt:lpstr>
      <vt:lpstr>Boundary Value Analysis</vt:lpstr>
      <vt:lpstr>Boundary Testing</vt:lpstr>
      <vt:lpstr>Boundary Testing (cont’d)</vt:lpstr>
      <vt:lpstr>Boundary Values</vt:lpstr>
      <vt:lpstr>Robustness Boundary Value Testing</vt:lpstr>
      <vt:lpstr>Worst-Case BV Testing</vt:lpstr>
      <vt:lpstr>Boundary Testing: How Many Tests?</vt:lpstr>
      <vt:lpstr>Choosing Your Inputs</vt:lpstr>
      <vt:lpstr>Equivalence Classes</vt:lpstr>
      <vt:lpstr>Demo App in R</vt:lpstr>
      <vt:lpstr>Coded Unit Testing with RUnit</vt:lpstr>
      <vt:lpstr>A Doorbuster Metric Program</vt:lpstr>
      <vt:lpstr>The R Example</vt:lpstr>
      <vt:lpstr>Refactor: Extract Method</vt:lpstr>
      <vt:lpstr>To Refactor (the TDD Way)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52</cp:revision>
  <dcterms:created xsi:type="dcterms:W3CDTF">2016-01-17T05:41:43Z</dcterms:created>
  <dcterms:modified xsi:type="dcterms:W3CDTF">2018-07-20T03:23:08Z</dcterms:modified>
</cp:coreProperties>
</file>