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358" r:id="rId3"/>
    <p:sldId id="259" r:id="rId4"/>
    <p:sldId id="262" r:id="rId5"/>
    <p:sldId id="367" r:id="rId6"/>
    <p:sldId id="258" r:id="rId7"/>
    <p:sldId id="261" r:id="rId8"/>
    <p:sldId id="260" r:id="rId9"/>
    <p:sldId id="263" r:id="rId10"/>
    <p:sldId id="369" r:id="rId11"/>
    <p:sldId id="264" r:id="rId12"/>
    <p:sldId id="345" r:id="rId13"/>
    <p:sldId id="265" r:id="rId14"/>
    <p:sldId id="377" r:id="rId15"/>
    <p:sldId id="349" r:id="rId16"/>
    <p:sldId id="346" r:id="rId17"/>
    <p:sldId id="347" r:id="rId18"/>
    <p:sldId id="348" r:id="rId19"/>
    <p:sldId id="350" r:id="rId20"/>
    <p:sldId id="351" r:id="rId21"/>
    <p:sldId id="359" r:id="rId22"/>
    <p:sldId id="360" r:id="rId23"/>
    <p:sldId id="357" r:id="rId24"/>
    <p:sldId id="361" r:id="rId25"/>
    <p:sldId id="362" r:id="rId26"/>
    <p:sldId id="363" r:id="rId27"/>
    <p:sldId id="373" r:id="rId28"/>
    <p:sldId id="375" r:id="rId29"/>
    <p:sldId id="374" r:id="rId30"/>
    <p:sldId id="364" r:id="rId31"/>
    <p:sldId id="365" r:id="rId32"/>
    <p:sldId id="376" r:id="rId33"/>
    <p:sldId id="372" r:id="rId34"/>
    <p:sldId id="366" r:id="rId35"/>
    <p:sldId id="370" r:id="rId36"/>
    <p:sldId id="371" r:id="rId37"/>
    <p:sldId id="3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7D2"/>
    <a:srgbClr val="FFE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89"/>
    <p:restoredTop sz="77527"/>
  </p:normalViewPr>
  <p:slideViewPr>
    <p:cSldViewPr snapToGrid="0" snapToObjects="1">
      <p:cViewPr varScale="1">
        <p:scale>
          <a:sx n="84" d="100"/>
          <a:sy n="84" d="100"/>
        </p:scale>
        <p:origin x="216"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17DEE-46D0-684B-93A0-8B8798D63DB0}" type="datetimeFigureOut">
              <a:rPr lang="en-US" smtClean="0"/>
              <a:t>5/23/22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637B9-F140-B64D-9222-01A1EC37811D}" type="slidenum">
              <a:rPr lang="en-US" smtClean="0"/>
              <a:t>‹#›</a:t>
            </a:fld>
            <a:endParaRPr lang="en-US"/>
          </a:p>
        </p:txBody>
      </p:sp>
    </p:spTree>
    <p:extLst>
      <p:ext uri="{BB962C8B-B14F-4D97-AF65-F5344CB8AC3E}">
        <p14:creationId xmlns:p14="http://schemas.microsoft.com/office/powerpoint/2010/main" val="153797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problem statement.</a:t>
            </a:r>
          </a:p>
          <a:p>
            <a:r>
              <a:rPr lang="en-US" dirty="0"/>
              <a:t>(CLICK)</a:t>
            </a:r>
          </a:p>
          <a:p>
            <a:r>
              <a:rPr lang="en-US" dirty="0"/>
              <a:t>I wanted to demonstrate some of these concepts with a demo that addressed</a:t>
            </a:r>
          </a:p>
          <a:p>
            <a:pPr marL="228600" indent="-228600">
              <a:buFont typeface="+mj-lt"/>
              <a:buAutoNum type="arabicPeriod"/>
            </a:pPr>
            <a:r>
              <a:rPr lang="en-US" dirty="0"/>
              <a:t>Developing pipelines locally with common tech that require distributed frameworks</a:t>
            </a:r>
          </a:p>
          <a:p>
            <a:pPr marL="228600" indent="-228600">
              <a:buFont typeface="+mj-lt"/>
              <a:buAutoNum type="arabicPeriod"/>
            </a:pPr>
            <a:r>
              <a:rPr lang="en-US" dirty="0"/>
              <a:t>Use docker for as much of the development as possible because it makes CI/CD easier</a:t>
            </a:r>
          </a:p>
          <a:p>
            <a:pPr marL="228600" indent="-228600">
              <a:buFont typeface="+mj-lt"/>
              <a:buAutoNum type="arabicPeriod"/>
            </a:pPr>
            <a:r>
              <a:rPr lang="en-US" dirty="0"/>
              <a:t>Use an IDE other than PyCharm</a:t>
            </a:r>
          </a:p>
          <a:p>
            <a:pPr marL="228600" indent="-228600">
              <a:buFont typeface="+mj-lt"/>
              <a:buAutoNum type="arabicPeriod"/>
            </a:pPr>
            <a:r>
              <a:rPr lang="en-US" dirty="0"/>
              <a:t>Show how to design code to separate integration from unit tests</a:t>
            </a:r>
          </a:p>
          <a:p>
            <a:pPr marL="0" indent="0">
              <a:buFont typeface="+mj-lt"/>
              <a:buNone/>
            </a:pPr>
            <a:endParaRPr lang="en-US" dirty="0"/>
          </a:p>
          <a:p>
            <a:pPr marL="0" indent="0">
              <a:buFont typeface="+mj-lt"/>
              <a:buNone/>
            </a:pPr>
            <a:r>
              <a:rPr lang="en-US" dirty="0"/>
              <a:t>NOTE: these are common situations that come up, even if your stack is not the same as this exact stack. You have to challenge yourself to find novel solutions to your development needs.</a:t>
            </a:r>
          </a:p>
        </p:txBody>
      </p:sp>
      <p:sp>
        <p:nvSpPr>
          <p:cNvPr id="4" name="Slide Number Placeholder 3"/>
          <p:cNvSpPr>
            <a:spLocks noGrp="1"/>
          </p:cNvSpPr>
          <p:nvPr>
            <p:ph type="sldNum" sz="quarter" idx="5"/>
          </p:nvPr>
        </p:nvSpPr>
        <p:spPr/>
        <p:txBody>
          <a:bodyPr/>
          <a:lstStyle/>
          <a:p>
            <a:fld id="{B8E637B9-F140-B64D-9222-01A1EC37811D}" type="slidenum">
              <a:rPr lang="en-US" smtClean="0"/>
              <a:t>3</a:t>
            </a:fld>
            <a:endParaRPr lang="en-US"/>
          </a:p>
        </p:txBody>
      </p:sp>
    </p:spTree>
    <p:extLst>
      <p:ext uri="{BB962C8B-B14F-4D97-AF65-F5344CB8AC3E}">
        <p14:creationId xmlns:p14="http://schemas.microsoft.com/office/powerpoint/2010/main" val="3066641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Isolate the scalar business logic from the transformation path. This can follow the traditional TDD path because no other frameworks are needed.</a:t>
            </a:r>
          </a:p>
        </p:txBody>
      </p:sp>
      <p:sp>
        <p:nvSpPr>
          <p:cNvPr id="4" name="Slide Number Placeholder 3"/>
          <p:cNvSpPr>
            <a:spLocks noGrp="1"/>
          </p:cNvSpPr>
          <p:nvPr>
            <p:ph type="sldNum" sz="quarter" idx="5"/>
          </p:nvPr>
        </p:nvSpPr>
        <p:spPr/>
        <p:txBody>
          <a:bodyPr/>
          <a:lstStyle/>
          <a:p>
            <a:fld id="{B8E637B9-F140-B64D-9222-01A1EC37811D}" type="slidenum">
              <a:rPr lang="en-US" smtClean="0"/>
              <a:t>15</a:t>
            </a:fld>
            <a:endParaRPr lang="en-US"/>
          </a:p>
        </p:txBody>
      </p:sp>
    </p:spTree>
    <p:extLst>
      <p:ext uri="{BB962C8B-B14F-4D97-AF65-F5344CB8AC3E}">
        <p14:creationId xmlns:p14="http://schemas.microsoft.com/office/powerpoint/2010/main" val="27297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72E2218-332F-2046-8919-12C975A973BC}" type="slidenum">
              <a:rPr lang="en-US" smtClean="0"/>
              <a:t>16</a:t>
            </a:fld>
            <a:endParaRPr lang="en-US"/>
          </a:p>
        </p:txBody>
      </p:sp>
    </p:spTree>
    <p:extLst>
      <p:ext uri="{BB962C8B-B14F-4D97-AF65-F5344CB8AC3E}">
        <p14:creationId xmlns:p14="http://schemas.microsoft.com/office/powerpoint/2010/main" val="94171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72E2218-332F-2046-8919-12C975A973BC}" type="slidenum">
              <a:rPr lang="en-US" smtClean="0"/>
              <a:t>18</a:t>
            </a:fld>
            <a:endParaRPr lang="en-US"/>
          </a:p>
        </p:txBody>
      </p:sp>
    </p:spTree>
    <p:extLst>
      <p:ext uri="{BB962C8B-B14F-4D97-AF65-F5344CB8AC3E}">
        <p14:creationId xmlns:p14="http://schemas.microsoft.com/office/powerpoint/2010/main" val="4084167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screen shows the methodology.</a:t>
            </a:r>
          </a:p>
        </p:txBody>
      </p:sp>
      <p:sp>
        <p:nvSpPr>
          <p:cNvPr id="4" name="Slide Number Placeholder 3"/>
          <p:cNvSpPr>
            <a:spLocks noGrp="1"/>
          </p:cNvSpPr>
          <p:nvPr>
            <p:ph type="sldNum" sz="quarter" idx="5"/>
          </p:nvPr>
        </p:nvSpPr>
        <p:spPr/>
        <p:txBody>
          <a:bodyPr/>
          <a:lstStyle/>
          <a:p>
            <a:fld id="{B8E637B9-F140-B64D-9222-01A1EC37811D}" type="slidenum">
              <a:rPr lang="en-US" smtClean="0"/>
              <a:t>20</a:t>
            </a:fld>
            <a:endParaRPr lang="en-US"/>
          </a:p>
        </p:txBody>
      </p:sp>
    </p:spTree>
    <p:extLst>
      <p:ext uri="{BB962C8B-B14F-4D97-AF65-F5344CB8AC3E}">
        <p14:creationId xmlns:p14="http://schemas.microsoft.com/office/powerpoint/2010/main" val="2913080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UDF is a function that allows for operation on a row in a </a:t>
            </a:r>
            <a:r>
              <a:rPr lang="en-US" dirty="0" err="1"/>
              <a:t>dataframe</a:t>
            </a:r>
            <a:r>
              <a:rPr lang="en-US" dirty="0"/>
              <a:t> – in this case, takes a column and computes another.</a:t>
            </a:r>
          </a:p>
          <a:p>
            <a:r>
              <a:rPr lang="en-US" dirty="0"/>
              <a:t>(click)</a:t>
            </a:r>
          </a:p>
          <a:p>
            <a:r>
              <a:rPr lang="en-US" dirty="0"/>
              <a:t>Create a </a:t>
            </a:r>
            <a:r>
              <a:rPr lang="en-US" dirty="0" err="1"/>
              <a:t>DataFrame</a:t>
            </a:r>
            <a:r>
              <a:rPr lang="en-US" dirty="0"/>
              <a:t> that has the “input value” and the expected output.</a:t>
            </a:r>
          </a:p>
          <a:p>
            <a:r>
              <a:rPr lang="en-US" dirty="0"/>
              <a:t>(click)</a:t>
            </a:r>
          </a:p>
          <a:p>
            <a:r>
              <a:rPr lang="en-US" dirty="0"/>
              <a:t>Execute the UDF, which will use the previously tested python function.</a:t>
            </a:r>
          </a:p>
          <a:p>
            <a:r>
              <a:rPr lang="en-US" dirty="0"/>
              <a:t>(click)</a:t>
            </a:r>
          </a:p>
          <a:p>
            <a:r>
              <a:rPr lang="en-US" dirty="0"/>
              <a:t>Validate the new column (actual) is equal to “expected”</a:t>
            </a:r>
          </a:p>
          <a:p>
            <a:endParaRPr lang="en-US" dirty="0"/>
          </a:p>
          <a:p>
            <a:r>
              <a:rPr lang="en-US" dirty="0"/>
              <a:t>NOTE: When testing a UDF, you don’t need to use the exact shape of the </a:t>
            </a:r>
            <a:r>
              <a:rPr lang="en-US" dirty="0" err="1"/>
              <a:t>dataframe</a:t>
            </a:r>
            <a:r>
              <a:rPr lang="en-US" dirty="0"/>
              <a:t> that you expect in prod because you’re just testing the function operation.</a:t>
            </a:r>
          </a:p>
          <a:p>
            <a:endParaRPr lang="en-US" dirty="0"/>
          </a:p>
          <a:p>
            <a:r>
              <a:rPr lang="en-US" dirty="0"/>
              <a:t>PERFORM DEMO</a:t>
            </a:r>
          </a:p>
          <a:p>
            <a:r>
              <a:rPr lang="en-US" dirty="0"/>
              <a:t> * Show the test case functions (show data, execution, assertion)</a:t>
            </a:r>
          </a:p>
          <a:p>
            <a:r>
              <a:rPr lang="en-US" dirty="0"/>
              <a:t> * Show the fixtures</a:t>
            </a:r>
          </a:p>
          <a:p>
            <a:r>
              <a:rPr lang="en-US" dirty="0"/>
              <a:t> * Show the UDF</a:t>
            </a:r>
          </a:p>
          <a:p>
            <a:r>
              <a:rPr lang="en-US" dirty="0"/>
              <a:t> * execute UDF</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21</a:t>
            </a:fld>
            <a:endParaRPr lang="en-US"/>
          </a:p>
        </p:txBody>
      </p:sp>
    </p:spTree>
    <p:extLst>
      <p:ext uri="{BB962C8B-B14F-4D97-AF65-F5344CB8AC3E}">
        <p14:creationId xmlns:p14="http://schemas.microsoft.com/office/powerpoint/2010/main" val="2175822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that all test cases can be included in the same </a:t>
            </a:r>
            <a:r>
              <a:rPr lang="en-US" dirty="0" err="1"/>
              <a:t>dataframe</a:t>
            </a:r>
            <a:r>
              <a:rPr lang="en-US" dirty="0"/>
              <a:t>, but this makes debugging much </a:t>
            </a:r>
            <a:r>
              <a:rPr lang="en-US"/>
              <a:t>more challenging.</a:t>
            </a:r>
            <a:endParaRPr lang="en-US" dirty="0"/>
          </a:p>
          <a:p>
            <a:endParaRPr lang="en-US" dirty="0"/>
          </a:p>
          <a:p>
            <a:r>
              <a:rPr lang="en-US" dirty="0"/>
              <a:t>PERFORM DEMO</a:t>
            </a:r>
          </a:p>
          <a:p>
            <a:r>
              <a:rPr lang="en-US" dirty="0"/>
              <a:t> * Show the test case functions (show data, execution, assertion)</a:t>
            </a:r>
          </a:p>
          <a:p>
            <a:r>
              <a:rPr lang="en-US" dirty="0"/>
              <a:t> * Show the UDF</a:t>
            </a:r>
          </a:p>
          <a:p>
            <a:r>
              <a:rPr lang="en-US" dirty="0"/>
              <a:t> * execute UDF</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22</a:t>
            </a:fld>
            <a:endParaRPr lang="en-US"/>
          </a:p>
        </p:txBody>
      </p:sp>
    </p:spTree>
    <p:extLst>
      <p:ext uri="{BB962C8B-B14F-4D97-AF65-F5344CB8AC3E}">
        <p14:creationId xmlns:p14="http://schemas.microsoft.com/office/powerpoint/2010/main" val="1004873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 functional parser function, functional UDF transformation function, now let’s use them to compute the new </a:t>
            </a:r>
            <a:r>
              <a:rPr lang="en-US" dirty="0" err="1"/>
              <a:t>dataframe</a:t>
            </a:r>
            <a:r>
              <a:rPr lang="en-US" dirty="0"/>
              <a:t>.</a:t>
            </a:r>
          </a:p>
          <a:p>
            <a:endParaRPr lang="en-US" dirty="0"/>
          </a:p>
          <a:p>
            <a:r>
              <a:rPr lang="en-US" dirty="0"/>
              <a:t>Notice that all the functionality before this is tested, so </a:t>
            </a:r>
            <a:r>
              <a:rPr lang="en-US" dirty="0" err="1"/>
              <a:t>dataframe</a:t>
            </a:r>
            <a:r>
              <a:rPr lang="en-US" dirty="0"/>
              <a:t> manipulations can reuse the functionality with high confidence.</a:t>
            </a:r>
          </a:p>
          <a:p>
            <a:endParaRPr lang="en-US" dirty="0"/>
          </a:p>
          <a:p>
            <a:r>
              <a:rPr lang="en-US" dirty="0"/>
              <a:t>I’ll go through the process visually before showing the code.</a:t>
            </a:r>
          </a:p>
          <a:p>
            <a:r>
              <a:rPr lang="en-US" dirty="0"/>
              <a:t>(CLICK)</a:t>
            </a:r>
          </a:p>
        </p:txBody>
      </p:sp>
      <p:sp>
        <p:nvSpPr>
          <p:cNvPr id="4" name="Slide Number Placeholder 3"/>
          <p:cNvSpPr>
            <a:spLocks noGrp="1"/>
          </p:cNvSpPr>
          <p:nvPr>
            <p:ph type="sldNum" sz="quarter" idx="5"/>
          </p:nvPr>
        </p:nvSpPr>
        <p:spPr/>
        <p:txBody>
          <a:bodyPr/>
          <a:lstStyle/>
          <a:p>
            <a:fld id="{B8E637B9-F140-B64D-9222-01A1EC37811D}" type="slidenum">
              <a:rPr lang="en-US" smtClean="0"/>
              <a:t>24</a:t>
            </a:fld>
            <a:endParaRPr lang="en-US"/>
          </a:p>
        </p:txBody>
      </p:sp>
    </p:spTree>
    <p:extLst>
      <p:ext uri="{BB962C8B-B14F-4D97-AF65-F5344CB8AC3E}">
        <p14:creationId xmlns:p14="http://schemas.microsoft.com/office/powerpoint/2010/main" val="2747324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an input </a:t>
            </a:r>
            <a:r>
              <a:rPr lang="en-US" dirty="0" err="1"/>
              <a:t>dataframe</a:t>
            </a:r>
            <a:endParaRPr lang="en-US" dirty="0"/>
          </a:p>
          <a:p>
            <a:r>
              <a:rPr lang="en-US" dirty="0"/>
              <a:t>(click)</a:t>
            </a:r>
          </a:p>
          <a:p>
            <a:r>
              <a:rPr lang="en-US" dirty="0"/>
              <a:t>Define the expected output as a </a:t>
            </a:r>
            <a:r>
              <a:rPr lang="en-US" dirty="0" err="1"/>
              <a:t>dataframe</a:t>
            </a:r>
            <a:endParaRPr lang="en-US" dirty="0"/>
          </a:p>
          <a:p>
            <a:r>
              <a:rPr lang="en-US" dirty="0"/>
              <a:t>(click)</a:t>
            </a:r>
          </a:p>
          <a:p>
            <a:r>
              <a:rPr lang="en-US" dirty="0"/>
              <a:t>Run the transformation function</a:t>
            </a:r>
          </a:p>
          <a:p>
            <a:r>
              <a:rPr lang="en-US" dirty="0"/>
              <a:t>(click)</a:t>
            </a:r>
          </a:p>
          <a:p>
            <a:r>
              <a:rPr lang="en-US" dirty="0"/>
              <a:t>Compare the actual vs. expected</a:t>
            </a:r>
          </a:p>
          <a:p>
            <a:endParaRPr lang="en-US" dirty="0"/>
          </a:p>
          <a:p>
            <a:r>
              <a:rPr lang="en-US" dirty="0"/>
              <a:t>PERFORM DEMO</a:t>
            </a:r>
          </a:p>
          <a:p>
            <a:r>
              <a:rPr lang="en-US" dirty="0"/>
              <a:t> * Show the test case functions (show data, execution, assertion)</a:t>
            </a:r>
          </a:p>
          <a:p>
            <a:r>
              <a:rPr lang="en-US" dirty="0"/>
              <a:t> * Show the fixtures</a:t>
            </a:r>
          </a:p>
          <a:p>
            <a:r>
              <a:rPr lang="en-US" dirty="0"/>
              <a:t> * Show the </a:t>
            </a:r>
            <a:r>
              <a:rPr lang="en-US" dirty="0" err="1"/>
              <a:t>dataframe</a:t>
            </a:r>
            <a:r>
              <a:rPr lang="en-US" dirty="0"/>
              <a:t> comparison</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25</a:t>
            </a:fld>
            <a:endParaRPr lang="en-US"/>
          </a:p>
        </p:txBody>
      </p:sp>
    </p:spTree>
    <p:extLst>
      <p:ext uri="{BB962C8B-B14F-4D97-AF65-F5344CB8AC3E}">
        <p14:creationId xmlns:p14="http://schemas.microsoft.com/office/powerpoint/2010/main" val="362117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DataFrame</a:t>
            </a:r>
            <a:r>
              <a:rPr lang="en-US" dirty="0"/>
              <a:t> that has the “input value” and the expected output</a:t>
            </a:r>
          </a:p>
          <a:p>
            <a:r>
              <a:rPr lang="en-US" dirty="0"/>
              <a:t>(click)</a:t>
            </a:r>
          </a:p>
          <a:p>
            <a:r>
              <a:rPr lang="en-US" dirty="0"/>
              <a:t>Execute the UDF</a:t>
            </a:r>
          </a:p>
          <a:p>
            <a:r>
              <a:rPr lang="en-US" dirty="0"/>
              <a:t>(click)</a:t>
            </a:r>
          </a:p>
          <a:p>
            <a:r>
              <a:rPr lang="en-US" dirty="0"/>
              <a:t>Validate the new column (actual) is equal to “expected”</a:t>
            </a:r>
          </a:p>
          <a:p>
            <a:endParaRPr lang="en-US" dirty="0"/>
          </a:p>
          <a:p>
            <a:r>
              <a:rPr lang="en-US" dirty="0"/>
              <a:t>NOTE: When testing a UDF, you don’t need to use the exact shape of the </a:t>
            </a:r>
            <a:r>
              <a:rPr lang="en-US" dirty="0" err="1"/>
              <a:t>dataframe</a:t>
            </a:r>
            <a:r>
              <a:rPr lang="en-US" dirty="0"/>
              <a:t> that you expect in prod because you’re just testing the function operation.</a:t>
            </a:r>
          </a:p>
          <a:p>
            <a:endParaRPr lang="en-US" dirty="0"/>
          </a:p>
          <a:p>
            <a:r>
              <a:rPr lang="en-US" dirty="0"/>
              <a:t>PERFORM DEMO</a:t>
            </a:r>
          </a:p>
          <a:p>
            <a:r>
              <a:rPr lang="en-US" dirty="0"/>
              <a:t> * Show the test case functions (show data, execution, assertion)</a:t>
            </a:r>
          </a:p>
          <a:p>
            <a:r>
              <a:rPr lang="en-US" dirty="0"/>
              <a:t> * Show the fixtures</a:t>
            </a:r>
          </a:p>
          <a:p>
            <a:r>
              <a:rPr lang="en-US" dirty="0"/>
              <a:t> * </a:t>
            </a:r>
          </a:p>
          <a:p>
            <a:endParaRPr lang="en-US" dirty="0"/>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30</a:t>
            </a:fld>
            <a:endParaRPr lang="en-US"/>
          </a:p>
        </p:txBody>
      </p:sp>
    </p:spTree>
    <p:extLst>
      <p:ext uri="{BB962C8B-B14F-4D97-AF65-F5344CB8AC3E}">
        <p14:creationId xmlns:p14="http://schemas.microsoft.com/office/powerpoint/2010/main" val="1077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an initial look into setting up and leveraging a local development environment for python, </a:t>
            </a:r>
            <a:r>
              <a:rPr lang="en-US" dirty="0" err="1"/>
              <a:t>pyspark</a:t>
            </a:r>
            <a:r>
              <a:rPr lang="en-US" dirty="0"/>
              <a:t>, and glue development.</a:t>
            </a:r>
          </a:p>
        </p:txBody>
      </p:sp>
      <p:sp>
        <p:nvSpPr>
          <p:cNvPr id="4" name="Slide Number Placeholder 3"/>
          <p:cNvSpPr>
            <a:spLocks noGrp="1"/>
          </p:cNvSpPr>
          <p:nvPr>
            <p:ph type="sldNum" sz="quarter" idx="5"/>
          </p:nvPr>
        </p:nvSpPr>
        <p:spPr/>
        <p:txBody>
          <a:bodyPr/>
          <a:lstStyle/>
          <a:p>
            <a:fld id="{B8E637B9-F140-B64D-9222-01A1EC37811D}" type="slidenum">
              <a:rPr lang="en-US" smtClean="0"/>
              <a:t>31</a:t>
            </a:fld>
            <a:endParaRPr lang="en-US"/>
          </a:p>
        </p:txBody>
      </p:sp>
    </p:spTree>
    <p:extLst>
      <p:ext uri="{BB962C8B-B14F-4D97-AF65-F5344CB8AC3E}">
        <p14:creationId xmlns:p14="http://schemas.microsoft.com/office/powerpoint/2010/main" val="44898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holy grail of testing – isolating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Local means you will be able to do it on a build server. How to get to a local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(CLICK)</a:t>
            </a:r>
          </a:p>
          <a:p>
            <a:r>
              <a:rPr lang="en-US" dirty="0"/>
              <a:t>Option 1: requires build server to be “built”.</a:t>
            </a:r>
          </a:p>
          <a:p>
            <a:r>
              <a:rPr lang="en-US" dirty="0"/>
              <a:t>(CLICK)</a:t>
            </a:r>
          </a:p>
          <a:p>
            <a:r>
              <a:rPr lang="en-US" dirty="0"/>
              <a:t>You have to install the tools and “set up” the machine.</a:t>
            </a:r>
          </a:p>
          <a:p>
            <a:r>
              <a:rPr lang="en-US" dirty="0"/>
              <a:t>(CLICK)</a:t>
            </a:r>
          </a:p>
          <a:p>
            <a:r>
              <a:rPr lang="en-US" dirty="0"/>
              <a:t>Option 2: allows build to be repeatable, isolated, and portable.</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4</a:t>
            </a:fld>
            <a:endParaRPr lang="en-US"/>
          </a:p>
        </p:txBody>
      </p:sp>
    </p:spTree>
    <p:extLst>
      <p:ext uri="{BB962C8B-B14F-4D97-AF65-F5344CB8AC3E}">
        <p14:creationId xmlns:p14="http://schemas.microsoft.com/office/powerpoint/2010/main" val="183174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an initial look into setting up and leveraging a local development environment for python, </a:t>
            </a:r>
            <a:r>
              <a:rPr lang="en-US" dirty="0" err="1"/>
              <a:t>pyspark</a:t>
            </a:r>
            <a:r>
              <a:rPr lang="en-US" dirty="0"/>
              <a:t>, and </a:t>
            </a:r>
            <a:r>
              <a:rPr lang="en-US"/>
              <a:t>glue development.</a:t>
            </a:r>
          </a:p>
        </p:txBody>
      </p:sp>
      <p:sp>
        <p:nvSpPr>
          <p:cNvPr id="4" name="Slide Number Placeholder 3"/>
          <p:cNvSpPr>
            <a:spLocks noGrp="1"/>
          </p:cNvSpPr>
          <p:nvPr>
            <p:ph type="sldNum" sz="quarter" idx="5"/>
          </p:nvPr>
        </p:nvSpPr>
        <p:spPr/>
        <p:txBody>
          <a:bodyPr/>
          <a:lstStyle/>
          <a:p>
            <a:fld id="{B8E637B9-F140-B64D-9222-01A1EC37811D}" type="slidenum">
              <a:rPr lang="en-US" smtClean="0"/>
              <a:t>32</a:t>
            </a:fld>
            <a:endParaRPr lang="en-US"/>
          </a:p>
        </p:txBody>
      </p:sp>
    </p:spTree>
    <p:extLst>
      <p:ext uri="{BB962C8B-B14F-4D97-AF65-F5344CB8AC3E}">
        <p14:creationId xmlns:p14="http://schemas.microsoft.com/office/powerpoint/2010/main" val="296941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803d9f7a28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803d9f7a2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8</a:t>
            </a:fld>
            <a:endParaRPr lang="en-US"/>
          </a:p>
        </p:txBody>
      </p:sp>
    </p:spTree>
    <p:extLst>
      <p:ext uri="{BB962C8B-B14F-4D97-AF65-F5344CB8AC3E}">
        <p14:creationId xmlns:p14="http://schemas.microsoft.com/office/powerpoint/2010/main" val="333602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will center around airline carrier data that has two columns: carrier code and a description string.</a:t>
            </a:r>
          </a:p>
          <a:p>
            <a:r>
              <a:rPr lang="en-US" dirty="0"/>
              <a:t>(CLICK)</a:t>
            </a:r>
          </a:p>
          <a:p>
            <a:r>
              <a:rPr lang="en-US" dirty="0"/>
              <a:t>Here are some example values. We want to parse the start/end years as part of the pipeline.</a:t>
            </a:r>
          </a:p>
          <a:p>
            <a:r>
              <a:rPr lang="en-US" dirty="0"/>
              <a:t>(CLICK)</a:t>
            </a:r>
          </a:p>
          <a:p>
            <a:r>
              <a:rPr lang="en-US" dirty="0"/>
              <a:t>So, the process is to </a:t>
            </a:r>
          </a:p>
          <a:p>
            <a:pPr marL="228600" indent="-228600">
              <a:buFont typeface="+mj-lt"/>
              <a:buAutoNum type="arabicPeriod"/>
            </a:pPr>
            <a:r>
              <a:rPr lang="en-US" dirty="0"/>
              <a:t>Read the carrier csv data and parse the start/end years (CLICK)</a:t>
            </a:r>
          </a:p>
          <a:p>
            <a:pPr marL="228600" indent="-228600">
              <a:buFont typeface="+mj-lt"/>
              <a:buAutoNum type="arabicPeriod"/>
            </a:pPr>
            <a:r>
              <a:rPr lang="en-US" dirty="0"/>
              <a:t>Add the start/end years as new columns ((CLICK)</a:t>
            </a:r>
          </a:p>
          <a:p>
            <a:pPr marL="228600" indent="-228600">
              <a:buFont typeface="+mj-lt"/>
              <a:buAutoNum type="arabicPeriod"/>
            </a:pPr>
            <a:r>
              <a:rPr lang="en-US" dirty="0"/>
              <a:t>Replace empty start and end years with 1900 and 9999, respectively (CLICK)</a:t>
            </a:r>
          </a:p>
          <a:p>
            <a:pPr marL="228600" indent="-228600">
              <a:buFont typeface="+mj-lt"/>
              <a:buAutoNum type="arabicPeriod"/>
            </a:pPr>
            <a:r>
              <a:rPr lang="en-US" dirty="0"/>
              <a:t>Any invalid data should get a -1 for the start and end years</a:t>
            </a:r>
          </a:p>
          <a:p>
            <a:pPr marL="0" indent="0">
              <a:buFont typeface="+mj-lt"/>
              <a:buNone/>
            </a:pPr>
            <a:endParaRPr lang="en-US" dirty="0"/>
          </a:p>
          <a:p>
            <a:pPr marL="0" indent="0">
              <a:buFont typeface="+mj-lt"/>
              <a:buNone/>
            </a:pPr>
            <a:r>
              <a:rPr lang="en-US" dirty="0"/>
              <a:t>AT THE END, we’ll have a </a:t>
            </a:r>
            <a:r>
              <a:rPr lang="en-US" dirty="0" err="1"/>
              <a:t>dataframe</a:t>
            </a:r>
            <a:r>
              <a:rPr lang="en-US" dirty="0"/>
              <a:t> with two new columns, which can be persisted.</a:t>
            </a:r>
          </a:p>
          <a:p>
            <a:pPr marL="0" indent="0">
              <a:buFont typeface="+mj-lt"/>
              <a:buNone/>
            </a:pPr>
            <a:r>
              <a:rPr lang="en-US" dirty="0"/>
              <a:t>(CLICK)</a:t>
            </a:r>
          </a:p>
        </p:txBody>
      </p:sp>
      <p:sp>
        <p:nvSpPr>
          <p:cNvPr id="4" name="Slide Number Placeholder 3"/>
          <p:cNvSpPr>
            <a:spLocks noGrp="1"/>
          </p:cNvSpPr>
          <p:nvPr>
            <p:ph type="sldNum" sz="quarter" idx="5"/>
          </p:nvPr>
        </p:nvSpPr>
        <p:spPr/>
        <p:txBody>
          <a:bodyPr/>
          <a:lstStyle/>
          <a:p>
            <a:fld id="{B8E637B9-F140-B64D-9222-01A1EC37811D}" type="slidenum">
              <a:rPr lang="en-US" smtClean="0"/>
              <a:t>9</a:t>
            </a:fld>
            <a:endParaRPr lang="en-US"/>
          </a:p>
        </p:txBody>
      </p:sp>
    </p:spTree>
    <p:extLst>
      <p:ext uri="{BB962C8B-B14F-4D97-AF65-F5344CB8AC3E}">
        <p14:creationId xmlns:p14="http://schemas.microsoft.com/office/powerpoint/2010/main" val="1404924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perform local/unit testing, you’ll need to design your pipeline to separate out the transformation logic from the other integrations, like system I/O.</a:t>
            </a:r>
          </a:p>
          <a:p>
            <a:endParaRPr lang="en-US" dirty="0"/>
          </a:p>
          <a:p>
            <a:r>
              <a:rPr lang="en-US" dirty="0"/>
              <a:t>The I/O is considered integration testing</a:t>
            </a:r>
          </a:p>
          <a:p>
            <a:r>
              <a:rPr lang="en-US" dirty="0"/>
              <a:t>(CLICK)</a:t>
            </a:r>
          </a:p>
          <a:p>
            <a:r>
              <a:rPr lang="en-US" dirty="0"/>
              <a:t>The transformations are considered unit tests, so isolate the transformation logic by designing the middle portion to start with a </a:t>
            </a:r>
            <a:r>
              <a:rPr lang="en-US" dirty="0" err="1"/>
              <a:t>dataframe</a:t>
            </a:r>
            <a:r>
              <a:rPr lang="en-US" dirty="0"/>
              <a:t> or other data structure, and end with a similar data structure.</a:t>
            </a:r>
          </a:p>
        </p:txBody>
      </p:sp>
      <p:sp>
        <p:nvSpPr>
          <p:cNvPr id="4" name="Slide Number Placeholder 3"/>
          <p:cNvSpPr>
            <a:spLocks noGrp="1"/>
          </p:cNvSpPr>
          <p:nvPr>
            <p:ph type="sldNum" sz="quarter" idx="5"/>
          </p:nvPr>
        </p:nvSpPr>
        <p:spPr/>
        <p:txBody>
          <a:bodyPr/>
          <a:lstStyle/>
          <a:p>
            <a:fld id="{B8E637B9-F140-B64D-9222-01A1EC37811D}" type="slidenum">
              <a:rPr lang="en-US" smtClean="0"/>
              <a:t>10</a:t>
            </a:fld>
            <a:endParaRPr lang="en-US"/>
          </a:p>
        </p:txBody>
      </p:sp>
    </p:spTree>
    <p:extLst>
      <p:ext uri="{BB962C8B-B14F-4D97-AF65-F5344CB8AC3E}">
        <p14:creationId xmlns:p14="http://schemas.microsoft.com/office/powerpoint/2010/main" val="214274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 over how on TDD</a:t>
            </a:r>
            <a:br>
              <a:rPr lang="en-US" dirty="0">
                <a:cs typeface="+mn-lt"/>
              </a:rPr>
            </a:br>
            <a:br>
              <a:rPr lang="en-US" dirty="0">
                <a:cs typeface="+mn-lt"/>
              </a:rPr>
            </a:br>
            <a:r>
              <a:rPr lang="en-US" dirty="0">
                <a:cs typeface="+mn-lt"/>
              </a:rPr>
              <a:t>I won’t cover the why’s of the TDD methodology, but this is my preferred method of development and learning new languages.</a:t>
            </a:r>
            <a:endParaRPr lang="en-US" dirty="0">
              <a:cs typeface="Calibri"/>
            </a:endParaRPr>
          </a:p>
        </p:txBody>
      </p:sp>
      <p:sp>
        <p:nvSpPr>
          <p:cNvPr id="4" name="Slide Number Placeholder 3"/>
          <p:cNvSpPr>
            <a:spLocks noGrp="1"/>
          </p:cNvSpPr>
          <p:nvPr>
            <p:ph type="sldNum" sz="quarter" idx="5"/>
          </p:nvPr>
        </p:nvSpPr>
        <p:spPr/>
        <p:txBody>
          <a:bodyPr/>
          <a:lstStyle/>
          <a:p>
            <a:fld id="{172E2218-332F-2046-8919-12C975A973BC}" type="slidenum">
              <a:rPr lang="en-US" smtClean="0"/>
              <a:t>12</a:t>
            </a:fld>
            <a:endParaRPr lang="en-US"/>
          </a:p>
        </p:txBody>
      </p:sp>
    </p:spTree>
    <p:extLst>
      <p:ext uri="{BB962C8B-B14F-4D97-AF65-F5344CB8AC3E}">
        <p14:creationId xmlns:p14="http://schemas.microsoft.com/office/powerpoint/2010/main" val="65699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13</a:t>
            </a:fld>
            <a:endParaRPr lang="en-US"/>
          </a:p>
        </p:txBody>
      </p:sp>
    </p:spTree>
    <p:extLst>
      <p:ext uri="{BB962C8B-B14F-4D97-AF65-F5344CB8AC3E}">
        <p14:creationId xmlns:p14="http://schemas.microsoft.com/office/powerpoint/2010/main" val="906442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showing the testing demos, I want to show you how to connect VS Code to the Docker image.</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14</a:t>
            </a:fld>
            <a:endParaRPr lang="en-US"/>
          </a:p>
        </p:txBody>
      </p:sp>
    </p:spTree>
    <p:extLst>
      <p:ext uri="{BB962C8B-B14F-4D97-AF65-F5344CB8AC3E}">
        <p14:creationId xmlns:p14="http://schemas.microsoft.com/office/powerpoint/2010/main" val="964687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p:nvPr>
        </p:nvSpPr>
        <p:spPr>
          <a:xfrm>
            <a:off x="2435038" y="5497350"/>
            <a:ext cx="9285171" cy="557036"/>
          </a:xfrm>
        </p:spPr>
        <p:txBody>
          <a:bodyPr>
            <a:noAutofit/>
          </a:bodyPr>
          <a:lstStyle>
            <a:lvl1pPr algn="r">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2435038" y="6054386"/>
            <a:ext cx="9285171" cy="525236"/>
          </a:xfrm>
        </p:spPr>
        <p:txBody>
          <a:bodyPr>
            <a:normAutofit/>
          </a:bodyPr>
          <a:lstStyle>
            <a:lvl1pPr marL="0" indent="0" algn="r">
              <a:buNone/>
              <a:defRPr sz="20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5" name="Picture 4"/>
          <p:cNvPicPr>
            <a:picLocks noChangeAspect="1"/>
          </p:cNvPicPr>
          <p:nvPr/>
        </p:nvPicPr>
        <p:blipFill>
          <a:blip r:embed="rId2"/>
          <a:stretch>
            <a:fillRect/>
          </a:stretch>
        </p:blipFill>
        <p:spPr>
          <a:xfrm>
            <a:off x="5317741" y="2064772"/>
            <a:ext cx="6402467" cy="1924845"/>
          </a:xfrm>
          <a:prstGeom prst="rect">
            <a:avLst/>
          </a:prstGeom>
        </p:spPr>
      </p:pic>
    </p:spTree>
    <p:extLst>
      <p:ext uri="{BB962C8B-B14F-4D97-AF65-F5344CB8AC3E}">
        <p14:creationId xmlns:p14="http://schemas.microsoft.com/office/powerpoint/2010/main" val="204037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391326" y="1295402"/>
            <a:ext cx="9036422" cy="45372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3" name="Subtitle 2"/>
          <p:cNvSpPr>
            <a:spLocks noGrp="1"/>
          </p:cNvSpPr>
          <p:nvPr>
            <p:ph type="subTitle" idx="15" hasCustomPrompt="1"/>
          </p:nvPr>
        </p:nvSpPr>
        <p:spPr>
          <a:xfrm>
            <a:off x="289400" y="823731"/>
            <a:ext cx="11634376" cy="340973"/>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5/23/22</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99622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3" y="1030147"/>
            <a:ext cx="1979270"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6"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996518" y="224496"/>
            <a:ext cx="2844800" cy="365125"/>
          </a:xfrm>
          <a:prstGeom prst="rect">
            <a:avLst/>
          </a:prstGeom>
        </p:spPr>
        <p:txBody>
          <a:bodyPr/>
          <a:lstStyle/>
          <a:p>
            <a:fld id="{B6A499C5-BDF4-3F4E-9DE4-A0FD3AB4C7AD}" type="datetimeFigureOut">
              <a:rPr lang="en-US" smtClean="0"/>
              <a:t>5/23/22</a:t>
            </a:fld>
            <a:endParaRPr lang="en-US"/>
          </a:p>
        </p:txBody>
      </p:sp>
      <p:sp>
        <p:nvSpPr>
          <p:cNvPr id="5" name="Footer Placeholder 4"/>
          <p:cNvSpPr>
            <a:spLocks noGrp="1"/>
          </p:cNvSpPr>
          <p:nvPr>
            <p:ph type="ftr" sz="quarter" idx="11"/>
          </p:nvPr>
        </p:nvSpPr>
        <p:spPr>
          <a:xfrm>
            <a:off x="6636830" y="6040422"/>
            <a:ext cx="4669536"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198796" y="224495"/>
            <a:ext cx="1776208" cy="365125"/>
          </a:xfrm>
          <a:prstGeom prst="rect">
            <a:avLst/>
          </a:prstGeom>
        </p:spPr>
        <p:txBody>
          <a:bodyPr/>
          <a:lstStyle/>
          <a:p>
            <a:fld id="{5A3CA3A0-1CA4-704A-86AC-3FBC8431A0D5}" type="slidenum">
              <a:rPr lang="en-US" smtClean="0"/>
              <a:t>‹#›</a:t>
            </a:fld>
            <a:endParaRPr lang="en-US"/>
          </a:p>
        </p:txBody>
      </p:sp>
    </p:spTree>
    <p:extLst>
      <p:ext uri="{BB962C8B-B14F-4D97-AF65-F5344CB8AC3E}">
        <p14:creationId xmlns:p14="http://schemas.microsoft.com/office/powerpoint/2010/main" val="3042675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88538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Century Gothic" charset="0"/>
                <a:ea typeface="Century Gothic" charset="0"/>
                <a:cs typeface="Century Gothic" charset="0"/>
              </a:defRPr>
            </a:lvl1pPr>
          </a:lstStyle>
          <a:p>
            <a:r>
              <a:rPr lang="en-US"/>
              <a:t>Slide Title</a:t>
            </a:r>
          </a:p>
        </p:txBody>
      </p:sp>
      <p:sp>
        <p:nvSpPr>
          <p:cNvPr id="3" name="Content Placeholder 2"/>
          <p:cNvSpPr>
            <a:spLocks noGrp="1"/>
          </p:cNvSpPr>
          <p:nvPr>
            <p:ph idx="1"/>
          </p:nvPr>
        </p:nvSpPr>
        <p:spPr>
          <a:xfrm>
            <a:off x="1391326" y="1460502"/>
            <a:ext cx="9036422" cy="4486429"/>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2"/>
          <p:cNvSpPr>
            <a:spLocks noGrp="1"/>
          </p:cNvSpPr>
          <p:nvPr>
            <p:ph type="subTitle" idx="12" hasCustomPrompt="1"/>
          </p:nvPr>
        </p:nvSpPr>
        <p:spPr>
          <a:xfrm>
            <a:off x="289400" y="823731"/>
            <a:ext cx="11634376" cy="409421"/>
          </a:xfrm>
        </p:spPr>
        <p:txBody>
          <a:bodyPr>
            <a:normAutofit/>
          </a:bodyPr>
          <a:lstStyle>
            <a:lvl1pPr marL="0" indent="0" algn="l">
              <a:buNone/>
              <a:defRPr sz="1200" b="0" i="0">
                <a:solidFill>
                  <a:schemeClr val="tx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5/23/22</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411694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 y="0"/>
            <a:ext cx="12191999"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3"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2581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7" name="Rectangle 6"/>
          <p:cNvSpPr/>
          <p:nvPr/>
        </p:nvSpPr>
        <p:spPr>
          <a:xfrm>
            <a:off x="2" y="0"/>
            <a:ext cx="1219199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6"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4756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94640" y="1284923"/>
            <a:ext cx="5705856" cy="4874578"/>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4336" y="1284924"/>
            <a:ext cx="5730240" cy="4874577"/>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0" name="Subtitle 2"/>
          <p:cNvSpPr>
            <a:spLocks noGrp="1"/>
          </p:cNvSpPr>
          <p:nvPr>
            <p:ph type="subTitle" idx="15" hasCustomPrompt="1"/>
          </p:nvPr>
        </p:nvSpPr>
        <p:spPr>
          <a:xfrm>
            <a:off x="289400" y="823731"/>
            <a:ext cx="11634376" cy="340973"/>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5"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5/23/22</a:t>
            </a:fld>
            <a:endParaRPr lang="en-US"/>
          </a:p>
        </p:txBody>
      </p:sp>
      <p:sp>
        <p:nvSpPr>
          <p:cNvPr id="1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198529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4640" y="1367442"/>
            <a:ext cx="5715173"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4641" y="1924612"/>
            <a:ext cx="570493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4336" y="1367442"/>
            <a:ext cx="5730240"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44336" y="1924612"/>
            <a:ext cx="573024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2" name="Subtitle 2"/>
          <p:cNvSpPr>
            <a:spLocks noGrp="1"/>
          </p:cNvSpPr>
          <p:nvPr>
            <p:ph type="subTitle" idx="15" hasCustomPrompt="1"/>
          </p:nvPr>
        </p:nvSpPr>
        <p:spPr>
          <a:xfrm>
            <a:off x="289400" y="823731"/>
            <a:ext cx="11634376" cy="421058"/>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4" name="Date Placeholder 3"/>
          <p:cNvSpPr>
            <a:spLocks noGrp="1"/>
          </p:cNvSpPr>
          <p:nvPr>
            <p:ph type="dt" sz="half" idx="16"/>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5/23/22</a:t>
            </a:fld>
            <a:endParaRPr lang="en-US"/>
          </a:p>
        </p:txBody>
      </p:sp>
      <p:sp>
        <p:nvSpPr>
          <p:cNvPr id="16" name="Footer Placeholder 4"/>
          <p:cNvSpPr>
            <a:spLocks noGrp="1"/>
          </p:cNvSpPr>
          <p:nvPr>
            <p:ph type="ftr" sz="quarter" idx="17"/>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18"/>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387944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7" name="Subtitle 2"/>
          <p:cNvSpPr>
            <a:spLocks noGrp="1"/>
          </p:cNvSpPr>
          <p:nvPr>
            <p:ph type="subTitle" idx="15" hasCustomPrompt="1"/>
          </p:nvPr>
        </p:nvSpPr>
        <p:spPr>
          <a:xfrm>
            <a:off x="289400" y="823731"/>
            <a:ext cx="11634376" cy="340973"/>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8"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5/23/22</a:t>
            </a:fld>
            <a:endParaRPr lang="en-US"/>
          </a:p>
        </p:txBody>
      </p:sp>
      <p:sp>
        <p:nvSpPr>
          <p:cNvPr id="9"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294980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6081657" y="-21511"/>
            <a:ext cx="4905488" cy="6271840"/>
          </a:xfrm>
          <a:prstGeom prst="rect">
            <a:avLst/>
          </a:prstGeom>
          <a:solidFill>
            <a:srgbClr val="F5F5F5">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7" name="Rectangle 56"/>
          <p:cNvSpPr/>
          <p:nvPr/>
        </p:nvSpPr>
        <p:spPr>
          <a:xfrm>
            <a:off x="6198795" y="-21510"/>
            <a:ext cx="4673600" cy="623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2"/>
              </a:solidFill>
            </a:endParaRPr>
          </a:p>
        </p:txBody>
      </p:sp>
      <p:sp>
        <p:nvSpPr>
          <p:cNvPr id="5" name="Date Placeholder 4"/>
          <p:cNvSpPr>
            <a:spLocks noGrp="1"/>
          </p:cNvSpPr>
          <p:nvPr>
            <p:ph type="dt" sz="half" idx="10"/>
          </p:nvPr>
        </p:nvSpPr>
        <p:spPr>
          <a:xfrm>
            <a:off x="7996518" y="224496"/>
            <a:ext cx="2844800" cy="365125"/>
          </a:xfrm>
          <a:prstGeom prst="rect">
            <a:avLst/>
          </a:prstGeom>
        </p:spPr>
        <p:txBody>
          <a:bodyPr/>
          <a:lstStyle>
            <a:lvl1pPr>
              <a:defRPr>
                <a:solidFill>
                  <a:schemeClr val="bg2"/>
                </a:solidFill>
              </a:defRPr>
            </a:lvl1pPr>
          </a:lstStyle>
          <a:p>
            <a:fld id="{B6A499C5-BDF4-3F4E-9DE4-A0FD3AB4C7AD}" type="datetimeFigureOut">
              <a:rPr lang="en-US" smtClean="0"/>
              <a:t>5/23/22</a:t>
            </a:fld>
            <a:endParaRPr lang="en-US"/>
          </a:p>
        </p:txBody>
      </p:sp>
      <p:sp>
        <p:nvSpPr>
          <p:cNvPr id="7" name="Slide Number Placeholder 6"/>
          <p:cNvSpPr>
            <a:spLocks noGrp="1"/>
          </p:cNvSpPr>
          <p:nvPr>
            <p:ph type="sldNum" sz="quarter" idx="12"/>
          </p:nvPr>
        </p:nvSpPr>
        <p:spPr>
          <a:xfrm>
            <a:off x="6198796" y="224495"/>
            <a:ext cx="1776208" cy="365125"/>
          </a:xfrm>
          <a:prstGeom prst="rect">
            <a:avLst/>
          </a:prstGeom>
        </p:spPr>
        <p:txBody>
          <a:bodyPr/>
          <a:lstStyle>
            <a:lvl1pPr>
              <a:defRPr>
                <a:solidFill>
                  <a:schemeClr val="bg2"/>
                </a:solidFill>
              </a:defRPr>
            </a:lvl1pPr>
          </a:lstStyle>
          <a:p>
            <a:fld id="{5A3CA3A0-1CA4-704A-86AC-3FBC8431A0D5}" type="slidenum">
              <a:rPr lang="en-US" smtClean="0"/>
              <a:t>‹#›</a:t>
            </a:fld>
            <a:endParaRPr lang="en-US"/>
          </a:p>
        </p:txBody>
      </p:sp>
      <p:sp>
        <p:nvSpPr>
          <p:cNvPr id="58" name="Rectangle 57"/>
          <p:cNvSpPr/>
          <p:nvPr/>
        </p:nvSpPr>
        <p:spPr>
          <a:xfrm>
            <a:off x="1207431" y="601887"/>
            <a:ext cx="4749676" cy="5648445"/>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527860" y="856527"/>
            <a:ext cx="4120587"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6188598" y="5724839"/>
            <a:ext cx="4658219" cy="365125"/>
          </a:xfrm>
          <a:prstGeom prst="rect">
            <a:avLst/>
          </a:prstGeom>
        </p:spPr>
        <p:txBody>
          <a:bodyPr>
            <a:normAutofit/>
          </a:bodyPr>
          <a:lstStyle/>
          <a:p>
            <a:endParaRPr lang="en-US"/>
          </a:p>
        </p:txBody>
      </p:sp>
      <p:sp>
        <p:nvSpPr>
          <p:cNvPr id="2" name="Title 1"/>
          <p:cNvSpPr>
            <a:spLocks noGrp="1"/>
          </p:cNvSpPr>
          <p:nvPr>
            <p:ph type="title"/>
          </p:nvPr>
        </p:nvSpPr>
        <p:spPr>
          <a:xfrm>
            <a:off x="6319777" y="2657438"/>
            <a:ext cx="4406096" cy="1463153"/>
          </a:xfrm>
        </p:spPr>
        <p:txBody>
          <a:bodyPr anchor="b">
            <a:normAutofit/>
          </a:bodyPr>
          <a:lstStyle>
            <a:lvl1pPr algn="l">
              <a:defRPr sz="2100" b="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6315458" y="4136994"/>
            <a:ext cx="4398378" cy="1517904"/>
          </a:xfrm>
        </p:spPr>
        <p:txBody>
          <a:bodyPr>
            <a:normAutofit/>
          </a:bodyPr>
          <a:lstStyle>
            <a:lvl1pPr marL="0" indent="0">
              <a:buNone/>
              <a:defRPr sz="1200">
                <a:solidFill>
                  <a:schemeClr val="accent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29276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1207431" y="601887"/>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1340279" y="693795"/>
            <a:ext cx="4479498"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grpSp>
        <p:nvGrpSpPr>
          <p:cNvPr id="44" name="Group 43"/>
          <p:cNvGrpSpPr/>
          <p:nvPr/>
        </p:nvGrpSpPr>
        <p:grpSpPr>
          <a:xfrm>
            <a:off x="-420369" y="-36576"/>
            <a:ext cx="13243110"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p:cNvSpPr>
            <a:spLocks noGrp="1"/>
          </p:cNvSpPr>
          <p:nvPr>
            <p:ph type="title"/>
          </p:nvPr>
        </p:nvSpPr>
        <p:spPr>
          <a:xfrm>
            <a:off x="6312565" y="1323984"/>
            <a:ext cx="4401312" cy="1463040"/>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6312842" y="2796171"/>
            <a:ext cx="4400764"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5" name="Date Placeholder 3"/>
          <p:cNvSpPr>
            <a:spLocks noGrp="1"/>
          </p:cNvSpPr>
          <p:nvPr>
            <p:ph type="dt" sz="half" idx="10"/>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5/23/22</a:t>
            </a:fld>
            <a:endParaRPr lang="en-US"/>
          </a:p>
        </p:txBody>
      </p:sp>
      <p:sp>
        <p:nvSpPr>
          <p:cNvPr id="5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337417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99" y="235565"/>
            <a:ext cx="4179388" cy="602635"/>
          </a:xfrm>
          <a:prstGeom prst="rect">
            <a:avLst/>
          </a:prstGeom>
          <a:noFill/>
          <a:ln>
            <a:noFill/>
          </a:ln>
        </p:spPr>
        <p:txBody>
          <a:bodyPr vert="horz" lIns="91440" tIns="45720" rIns="91440" bIns="45720" rtlCol="0" anchor="t" anchorCtr="0">
            <a:normAutofit/>
          </a:bodyPr>
          <a:lstStyle/>
          <a:p>
            <a:r>
              <a:rPr lang="en-US"/>
              <a:t>Slide Title</a:t>
            </a:r>
          </a:p>
        </p:txBody>
      </p:sp>
      <p:sp>
        <p:nvSpPr>
          <p:cNvPr id="3" name="Text Placeholder 2"/>
          <p:cNvSpPr>
            <a:spLocks noGrp="1"/>
          </p:cNvSpPr>
          <p:nvPr>
            <p:ph type="body" idx="1"/>
          </p:nvPr>
        </p:nvSpPr>
        <p:spPr>
          <a:xfrm>
            <a:off x="381100" y="1078994"/>
            <a:ext cx="11382164" cy="47536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14"/>
          <a:stretch>
            <a:fillRect/>
          </a:stretch>
        </p:blipFill>
        <p:spPr>
          <a:xfrm>
            <a:off x="10594560" y="6365877"/>
            <a:ext cx="1168704" cy="355600"/>
          </a:xfrm>
          <a:prstGeom prst="rect">
            <a:avLst/>
          </a:prstGeom>
        </p:spPr>
      </p:pic>
      <p:sp>
        <p:nvSpPr>
          <p:cNvPr id="6" name="Date Placeholder 3"/>
          <p:cNvSpPr>
            <a:spLocks noGrp="1"/>
          </p:cNvSpPr>
          <p:nvPr>
            <p:ph type="dt" sz="half" idx="2"/>
          </p:nvPr>
        </p:nvSpPr>
        <p:spPr>
          <a:xfrm>
            <a:off x="1391324"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5/23/22</a:t>
            </a:fld>
            <a:endParaRPr lang="en-US"/>
          </a:p>
        </p:txBody>
      </p:sp>
      <p:sp>
        <p:nvSpPr>
          <p:cNvPr id="7" name="Footer Placeholder 4"/>
          <p:cNvSpPr>
            <a:spLocks noGrp="1"/>
          </p:cNvSpPr>
          <p:nvPr>
            <p:ph type="ftr" sz="quarter" idx="3"/>
          </p:nvPr>
        </p:nvSpPr>
        <p:spPr>
          <a:xfrm>
            <a:off x="2980605" y="6356353"/>
            <a:ext cx="7094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p:cNvSpPr>
            <a:spLocks noGrp="1"/>
          </p:cNvSpPr>
          <p:nvPr>
            <p:ph type="sldNum" sz="quarter" idx="4"/>
          </p:nvPr>
        </p:nvSpPr>
        <p:spPr>
          <a:xfrm>
            <a:off x="381099" y="6356353"/>
            <a:ext cx="7704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2790733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spcBef>
          <a:spcPct val="0"/>
        </a:spcBef>
        <a:buNone/>
        <a:defRPr sz="30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100000"/>
        <a:buFont typeface="Arial" charset="0"/>
        <a:buChar char="•"/>
        <a:defRPr sz="1800" b="0" i="0" kern="1200">
          <a:solidFill>
            <a:schemeClr val="accent6"/>
          </a:solidFill>
          <a:latin typeface="Century Gothic" charset="0"/>
          <a:ea typeface="Century Gothic" charset="0"/>
          <a:cs typeface="Century Gothic" charset="0"/>
        </a:defRPr>
      </a:lvl1pPr>
      <a:lvl2pPr marL="480060" indent="-205740" algn="l" defTabSz="685800" rtl="0" eaLnBrk="1" latinLnBrk="0" hangingPunct="1">
        <a:spcBef>
          <a:spcPct val="20000"/>
        </a:spcBef>
        <a:buClr>
          <a:schemeClr val="accent1"/>
        </a:buClr>
        <a:buSzPct val="100000"/>
        <a:buFont typeface="Arial" charset="0"/>
        <a:buChar char="•"/>
        <a:defRPr sz="1650" b="0" i="0" kern="1200">
          <a:solidFill>
            <a:schemeClr val="accent6"/>
          </a:solidFill>
          <a:latin typeface="Century Gothic" charset="0"/>
          <a:ea typeface="Century Gothic" charset="0"/>
          <a:cs typeface="Century Gothic" charset="0"/>
        </a:defRPr>
      </a:lvl2pPr>
      <a:lvl3pPr marL="685800" indent="-171450" algn="l" defTabSz="685800" rtl="0" eaLnBrk="1" latinLnBrk="0" hangingPunct="1">
        <a:spcBef>
          <a:spcPct val="20000"/>
        </a:spcBef>
        <a:buClr>
          <a:schemeClr val="accent1"/>
        </a:buClr>
        <a:buSzPct val="100000"/>
        <a:buFont typeface="Arial" charset="0"/>
        <a:buChar char="•"/>
        <a:defRPr sz="1500" b="0" i="0" kern="1200">
          <a:solidFill>
            <a:schemeClr val="accent6"/>
          </a:solidFill>
          <a:latin typeface="Century Gothic" charset="0"/>
          <a:ea typeface="Century Gothic" charset="0"/>
          <a:cs typeface="Century Gothic" charset="0"/>
        </a:defRPr>
      </a:lvl3pPr>
      <a:lvl4pPr marL="843534" indent="-171450" algn="l" defTabSz="685800" rtl="0" eaLnBrk="1" latinLnBrk="0" hangingPunct="1">
        <a:spcBef>
          <a:spcPct val="20000"/>
        </a:spcBef>
        <a:buClr>
          <a:schemeClr val="accent1"/>
        </a:buClr>
        <a:buSzPct val="100000"/>
        <a:buFont typeface="Arial" charset="0"/>
        <a:buChar char="•"/>
        <a:defRPr sz="1350" b="0" i="0" kern="1200">
          <a:solidFill>
            <a:schemeClr val="accent6"/>
          </a:solidFill>
          <a:latin typeface="Century Gothic" charset="0"/>
          <a:ea typeface="Century Gothic" charset="0"/>
          <a:cs typeface="Century Gothic" charset="0"/>
        </a:defRPr>
      </a:lvl4pPr>
      <a:lvl5pPr marL="994410" indent="-171450" algn="l" defTabSz="685800" rtl="0" eaLnBrk="1" latinLnBrk="0" hangingPunct="1">
        <a:spcBef>
          <a:spcPct val="20000"/>
        </a:spcBef>
        <a:buClr>
          <a:schemeClr val="accent1"/>
        </a:buClr>
        <a:buSzPct val="100000"/>
        <a:buFont typeface="Arial" charset="0"/>
        <a:buChar char="•"/>
        <a:defRPr sz="1200" b="0" i="0" kern="1200" baseline="0">
          <a:solidFill>
            <a:schemeClr val="accent6"/>
          </a:solidFill>
          <a:latin typeface="Century Gothic" charset="0"/>
          <a:ea typeface="Century Gothic" charset="0"/>
          <a:cs typeface="Century Gothic" charset="0"/>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spark.apache.org/docs/latest/sql-ref-functions-udf-scalar.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pytest.org/en/6.2.x/fixture.html"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docs" TargetMode="External"/><Relationship Id="rId2" Type="http://schemas.openxmlformats.org/officeDocument/2006/relationships/hyperlink" Target="https://docs.docker.com/get-started/overview/" TargetMode="External"/><Relationship Id="rId1" Type="http://schemas.openxmlformats.org/officeDocument/2006/relationships/slideLayout" Target="../slideLayouts/slideLayout2.xml"/><Relationship Id="rId5" Type="http://schemas.openxmlformats.org/officeDocument/2006/relationships/hyperlink" Target="https://docs.aws.amazon.com/glue/latest/dg/what-is-glue.html" TargetMode="External"/><Relationship Id="rId4" Type="http://schemas.openxmlformats.org/officeDocument/2006/relationships/hyperlink" Target="https://spark.apache.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1B97-74FC-8241-A573-1DD1C7388BBB}"/>
              </a:ext>
            </a:extLst>
          </p:cNvPr>
          <p:cNvSpPr>
            <a:spLocks noGrp="1"/>
          </p:cNvSpPr>
          <p:nvPr>
            <p:ph type="ctrTitle"/>
          </p:nvPr>
        </p:nvSpPr>
        <p:spPr>
          <a:xfrm>
            <a:off x="2435038" y="5089846"/>
            <a:ext cx="9285171" cy="557036"/>
          </a:xfrm>
        </p:spPr>
        <p:txBody>
          <a:bodyPr/>
          <a:lstStyle/>
          <a:p>
            <a:r>
              <a:rPr lang="en-US" dirty="0"/>
              <a:t>Test-Driven Data Engineering</a:t>
            </a:r>
          </a:p>
        </p:txBody>
      </p:sp>
      <p:sp>
        <p:nvSpPr>
          <p:cNvPr id="3" name="Subtitle 2">
            <a:extLst>
              <a:ext uri="{FF2B5EF4-FFF2-40B4-BE49-F238E27FC236}">
                <a16:creationId xmlns:a16="http://schemas.microsoft.com/office/drawing/2014/main" id="{E288C483-A10E-164E-BB8B-4E14820080C8}"/>
              </a:ext>
            </a:extLst>
          </p:cNvPr>
          <p:cNvSpPr>
            <a:spLocks noGrp="1"/>
          </p:cNvSpPr>
          <p:nvPr>
            <p:ph type="subTitle" idx="1"/>
          </p:nvPr>
        </p:nvSpPr>
        <p:spPr>
          <a:xfrm>
            <a:off x="2435038" y="5646882"/>
            <a:ext cx="9285171" cy="932740"/>
          </a:xfrm>
        </p:spPr>
        <p:txBody>
          <a:bodyPr>
            <a:normAutofit/>
          </a:bodyPr>
          <a:lstStyle/>
          <a:p>
            <a:r>
              <a:rPr lang="en-US" dirty="0"/>
              <a:t>Using VS Code, Docker, python, </a:t>
            </a:r>
            <a:r>
              <a:rPr lang="en-US" dirty="0" err="1"/>
              <a:t>PySpark</a:t>
            </a:r>
            <a:r>
              <a:rPr lang="en-US" dirty="0"/>
              <a:t>, and AWS Glue</a:t>
            </a:r>
          </a:p>
          <a:p>
            <a:r>
              <a:rPr lang="en-US" dirty="0"/>
              <a:t>Presented May 24, 2022 at Open Source North</a:t>
            </a:r>
          </a:p>
        </p:txBody>
      </p:sp>
    </p:spTree>
    <p:extLst>
      <p:ext uri="{BB962C8B-B14F-4D97-AF65-F5344CB8AC3E}">
        <p14:creationId xmlns:p14="http://schemas.microsoft.com/office/powerpoint/2010/main" val="426639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382A303C-06D3-CC48-A5C6-9A046A184601}"/>
              </a:ext>
            </a:extLst>
          </p:cNvPr>
          <p:cNvPicPr>
            <a:picLocks noGrp="1" noChangeAspect="1"/>
          </p:cNvPicPr>
          <p:nvPr>
            <p:ph idx="1"/>
          </p:nvPr>
        </p:nvPicPr>
        <p:blipFill>
          <a:blip r:embed="rId3"/>
          <a:srcRect/>
          <a:stretch/>
        </p:blipFill>
        <p:spPr>
          <a:xfrm>
            <a:off x="2032430" y="3882156"/>
            <a:ext cx="7913052" cy="2254093"/>
          </a:xfrm>
          <a:prstGeom prst="rect">
            <a:avLst/>
          </a:prstGeom>
        </p:spPr>
      </p:pic>
      <p:sp>
        <p:nvSpPr>
          <p:cNvPr id="2" name="Title 1">
            <a:extLst>
              <a:ext uri="{FF2B5EF4-FFF2-40B4-BE49-F238E27FC236}">
                <a16:creationId xmlns:a16="http://schemas.microsoft.com/office/drawing/2014/main" id="{387656FE-5984-1E4A-B71B-FBF72902F0F5}"/>
              </a:ext>
            </a:extLst>
          </p:cNvPr>
          <p:cNvSpPr>
            <a:spLocks noGrp="1"/>
          </p:cNvSpPr>
          <p:nvPr>
            <p:ph type="title"/>
          </p:nvPr>
        </p:nvSpPr>
        <p:spPr/>
        <p:txBody>
          <a:bodyPr/>
          <a:lstStyle/>
          <a:p>
            <a:r>
              <a:rPr lang="en-US" dirty="0"/>
              <a:t>Use Case for this Presentation</a:t>
            </a:r>
          </a:p>
        </p:txBody>
      </p:sp>
      <p:sp>
        <p:nvSpPr>
          <p:cNvPr id="4" name="Subtitle 3">
            <a:extLst>
              <a:ext uri="{FF2B5EF4-FFF2-40B4-BE49-F238E27FC236}">
                <a16:creationId xmlns:a16="http://schemas.microsoft.com/office/drawing/2014/main" id="{83D72B4F-64B0-F644-B50B-D1E1003E16B1}"/>
              </a:ext>
            </a:extLst>
          </p:cNvPr>
          <p:cNvSpPr>
            <a:spLocks noGrp="1"/>
          </p:cNvSpPr>
          <p:nvPr>
            <p:ph type="subTitle" idx="12"/>
          </p:nvPr>
        </p:nvSpPr>
        <p:spPr/>
        <p:txBody>
          <a:bodyPr/>
          <a:lstStyle/>
          <a:p>
            <a:r>
              <a:rPr lang="en-US" dirty="0"/>
              <a:t>Focus on the unit testable code.</a:t>
            </a:r>
          </a:p>
        </p:txBody>
      </p:sp>
      <p:sp>
        <p:nvSpPr>
          <p:cNvPr id="10" name="Rectangle 9">
            <a:extLst>
              <a:ext uri="{FF2B5EF4-FFF2-40B4-BE49-F238E27FC236}">
                <a16:creationId xmlns:a16="http://schemas.microsoft.com/office/drawing/2014/main" id="{B30BF55C-5544-C14D-8046-9742F5086338}"/>
              </a:ext>
            </a:extLst>
          </p:cNvPr>
          <p:cNvSpPr/>
          <p:nvPr/>
        </p:nvSpPr>
        <p:spPr>
          <a:xfrm>
            <a:off x="1813094" y="3826218"/>
            <a:ext cx="1709058" cy="2628673"/>
          </a:xfrm>
          <a:prstGeom prst="rect">
            <a:avLst/>
          </a:prstGeom>
          <a:solidFill>
            <a:srgbClr val="FFE6CC">
              <a:alpha val="25098"/>
            </a:srgbClr>
          </a:solidFill>
          <a:ln>
            <a:solidFill>
              <a:srgbClr val="FFE6CC"/>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600" dirty="0">
                <a:solidFill>
                  <a:schemeClr val="tx1"/>
                </a:solidFill>
              </a:rPr>
              <a:t>Integration Test</a:t>
            </a:r>
          </a:p>
        </p:txBody>
      </p:sp>
      <p:sp>
        <p:nvSpPr>
          <p:cNvPr id="11" name="Rectangle 10">
            <a:extLst>
              <a:ext uri="{FF2B5EF4-FFF2-40B4-BE49-F238E27FC236}">
                <a16:creationId xmlns:a16="http://schemas.microsoft.com/office/drawing/2014/main" id="{8D7C6C47-EF4A-0A43-A067-764DABC1CC00}"/>
              </a:ext>
            </a:extLst>
          </p:cNvPr>
          <p:cNvSpPr/>
          <p:nvPr/>
        </p:nvSpPr>
        <p:spPr>
          <a:xfrm>
            <a:off x="8541658" y="3826218"/>
            <a:ext cx="1709058" cy="2628673"/>
          </a:xfrm>
          <a:prstGeom prst="rect">
            <a:avLst/>
          </a:prstGeom>
          <a:solidFill>
            <a:srgbClr val="FFE6CC">
              <a:alpha val="25098"/>
            </a:srgbClr>
          </a:solidFill>
          <a:ln>
            <a:solidFill>
              <a:srgbClr val="FFE6CC"/>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600" dirty="0">
                <a:solidFill>
                  <a:schemeClr val="tx1"/>
                </a:solidFill>
              </a:rPr>
              <a:t>Integration Test</a:t>
            </a:r>
          </a:p>
        </p:txBody>
      </p:sp>
      <p:sp>
        <p:nvSpPr>
          <p:cNvPr id="12" name="Rectangle 11">
            <a:extLst>
              <a:ext uri="{FF2B5EF4-FFF2-40B4-BE49-F238E27FC236}">
                <a16:creationId xmlns:a16="http://schemas.microsoft.com/office/drawing/2014/main" id="{AE8020C2-4886-DE49-A35D-E0EF0797AC5E}"/>
              </a:ext>
            </a:extLst>
          </p:cNvPr>
          <p:cNvSpPr/>
          <p:nvPr/>
        </p:nvSpPr>
        <p:spPr>
          <a:xfrm>
            <a:off x="3650342" y="5140554"/>
            <a:ext cx="4753429" cy="1314337"/>
          </a:xfrm>
          <a:prstGeom prst="rect">
            <a:avLst/>
          </a:prstGeom>
          <a:solidFill>
            <a:srgbClr val="DCE7D2">
              <a:alpha val="25098"/>
            </a:srgbClr>
          </a:solidFill>
          <a:ln>
            <a:solidFill>
              <a:srgbClr val="DCE7D2"/>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600" dirty="0">
                <a:solidFill>
                  <a:schemeClr val="tx1"/>
                </a:solidFill>
              </a:rPr>
              <a:t>Unit Test</a:t>
            </a:r>
          </a:p>
        </p:txBody>
      </p:sp>
      <p:sp>
        <p:nvSpPr>
          <p:cNvPr id="13" name="TextBox 12">
            <a:extLst>
              <a:ext uri="{FF2B5EF4-FFF2-40B4-BE49-F238E27FC236}">
                <a16:creationId xmlns:a16="http://schemas.microsoft.com/office/drawing/2014/main" id="{A246BB90-23F8-8747-AA73-2C8738687089}"/>
              </a:ext>
            </a:extLst>
          </p:cNvPr>
          <p:cNvSpPr txBox="1"/>
          <p:nvPr/>
        </p:nvSpPr>
        <p:spPr>
          <a:xfrm>
            <a:off x="289400" y="1559156"/>
            <a:ext cx="5943600" cy="2031325"/>
          </a:xfrm>
          <a:prstGeom prst="rect">
            <a:avLst/>
          </a:prstGeom>
          <a:noFill/>
        </p:spPr>
        <p:txBody>
          <a:bodyPr wrap="square" rtlCol="0">
            <a:spAutoFit/>
          </a:bodyPr>
          <a:lstStyle/>
          <a:p>
            <a:r>
              <a:rPr lang="en-US" b="1" dirty="0"/>
              <a:t>Given a csv file of carrier information:</a:t>
            </a:r>
            <a:r>
              <a:rPr lang="en-US" dirty="0"/>
              <a:t> </a:t>
            </a:r>
          </a:p>
          <a:p>
            <a:pPr marL="342900" indent="-342900">
              <a:buAutoNum type="arabicPeriod"/>
            </a:pPr>
            <a:r>
              <a:rPr lang="en-US" dirty="0"/>
              <a:t>Read the carriers and parse the start/end effective years</a:t>
            </a:r>
          </a:p>
          <a:p>
            <a:pPr marL="342900" indent="-342900">
              <a:buAutoNum type="arabicPeriod"/>
            </a:pPr>
            <a:r>
              <a:rPr lang="en-US" dirty="0"/>
              <a:t>Add start/end years as new columns</a:t>
            </a:r>
          </a:p>
          <a:p>
            <a:pPr marL="342900" indent="-342900">
              <a:buAutoNum type="arabicPeriod"/>
            </a:pPr>
            <a:r>
              <a:rPr lang="en-US" dirty="0"/>
              <a:t>Replace null start years with the value 1900</a:t>
            </a:r>
          </a:p>
          <a:p>
            <a:pPr marL="342900" indent="-342900">
              <a:buAutoNum type="arabicPeriod"/>
            </a:pPr>
            <a:r>
              <a:rPr lang="en-US" dirty="0"/>
              <a:t>Replace null end years with the value 9999</a:t>
            </a:r>
          </a:p>
          <a:p>
            <a:pPr marL="342900" indent="-342900">
              <a:buAutoNum type="arabicPeriod"/>
            </a:pPr>
            <a:r>
              <a:rPr lang="en-US" dirty="0"/>
              <a:t>Invalid ranges should use [-1, -1] for [start, end]</a:t>
            </a:r>
          </a:p>
        </p:txBody>
      </p:sp>
      <p:sp>
        <p:nvSpPr>
          <p:cNvPr id="14" name="TextBox 13">
            <a:extLst>
              <a:ext uri="{FF2B5EF4-FFF2-40B4-BE49-F238E27FC236}">
                <a16:creationId xmlns:a16="http://schemas.microsoft.com/office/drawing/2014/main" id="{08510F96-B2BA-A841-AF86-9959A69D12D4}"/>
              </a:ext>
            </a:extLst>
          </p:cNvPr>
          <p:cNvSpPr txBox="1"/>
          <p:nvPr/>
        </p:nvSpPr>
        <p:spPr>
          <a:xfrm>
            <a:off x="6463857" y="1561655"/>
            <a:ext cx="4500314" cy="1754326"/>
          </a:xfrm>
          <a:prstGeom prst="rect">
            <a:avLst/>
          </a:prstGeom>
          <a:noFill/>
        </p:spPr>
        <p:txBody>
          <a:bodyPr wrap="square" rtlCol="0">
            <a:spAutoFit/>
          </a:bodyPr>
          <a:lstStyle/>
          <a:p>
            <a:r>
              <a:rPr lang="en-US" b="1" dirty="0"/>
              <a:t>Sample Carrier String Values:</a:t>
            </a:r>
          </a:p>
          <a:p>
            <a:pPr marL="285750" indent="-285750">
              <a:buFont typeface="Arial" panose="020B0604020202020204" pitchFamily="34" charset="0"/>
              <a:buChar char="•"/>
            </a:pPr>
            <a:r>
              <a:rPr lang="en-US" dirty="0"/>
              <a:t>Trans-American Airlines( - 2010)</a:t>
            </a:r>
          </a:p>
          <a:p>
            <a:pPr marL="285750" indent="-285750">
              <a:buFont typeface="Arial" panose="020B0604020202020204" pitchFamily="34" charset="0"/>
              <a:buChar char="•"/>
            </a:pPr>
            <a:r>
              <a:rPr lang="en-US" dirty="0"/>
              <a:t>American Airlines Intl (2011 - 2016)</a:t>
            </a:r>
          </a:p>
          <a:p>
            <a:pPr marL="285750" indent="-285750">
              <a:buFont typeface="Arial" panose="020B0604020202020204" pitchFamily="34" charset="0"/>
              <a:buChar char="•"/>
            </a:pPr>
            <a:r>
              <a:rPr lang="en-US" dirty="0"/>
              <a:t>American Airlines (2016 - )</a:t>
            </a:r>
          </a:p>
          <a:p>
            <a:pPr marL="285750" indent="-285750">
              <a:buFont typeface="Arial" panose="020B0604020202020204" pitchFamily="34" charset="0"/>
              <a:buChar char="•"/>
            </a:pPr>
            <a:r>
              <a:rPr lang="en-US" dirty="0"/>
              <a:t>Sun Country ( -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7025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2272-5EE7-DE44-97ED-FFF834897BBA}"/>
              </a:ext>
            </a:extLst>
          </p:cNvPr>
          <p:cNvSpPr>
            <a:spLocks noGrp="1"/>
          </p:cNvSpPr>
          <p:nvPr>
            <p:ph type="title"/>
          </p:nvPr>
        </p:nvSpPr>
        <p:spPr/>
        <p:txBody>
          <a:bodyPr/>
          <a:lstStyle/>
          <a:p>
            <a:r>
              <a:rPr lang="en-US" dirty="0"/>
              <a:t>Test Cases</a:t>
            </a:r>
          </a:p>
        </p:txBody>
      </p:sp>
      <p:graphicFrame>
        <p:nvGraphicFramePr>
          <p:cNvPr id="5" name="Table 5">
            <a:extLst>
              <a:ext uri="{FF2B5EF4-FFF2-40B4-BE49-F238E27FC236}">
                <a16:creationId xmlns:a16="http://schemas.microsoft.com/office/drawing/2014/main" id="{6FEB1906-5987-A84D-A127-199BD7FFF8A2}"/>
              </a:ext>
            </a:extLst>
          </p:cNvPr>
          <p:cNvGraphicFramePr>
            <a:graphicFrameLocks noGrp="1"/>
          </p:cNvGraphicFramePr>
          <p:nvPr>
            <p:ph idx="1"/>
            <p:extLst>
              <p:ext uri="{D42A27DB-BD31-4B8C-83A1-F6EECF244321}">
                <p14:modId xmlns:p14="http://schemas.microsoft.com/office/powerpoint/2010/main" val="3383760286"/>
              </p:ext>
            </p:extLst>
          </p:nvPr>
        </p:nvGraphicFramePr>
        <p:xfrm>
          <a:off x="278812" y="1545768"/>
          <a:ext cx="11634376" cy="3766464"/>
        </p:xfrm>
        <a:graphic>
          <a:graphicData uri="http://schemas.openxmlformats.org/drawingml/2006/table">
            <a:tbl>
              <a:tblPr firstRow="1" bandRow="1">
                <a:tableStyleId>{5C22544A-7EE6-4342-B048-85BDC9FD1C3A}</a:tableStyleId>
              </a:tblPr>
              <a:tblGrid>
                <a:gridCol w="450829">
                  <a:extLst>
                    <a:ext uri="{9D8B030D-6E8A-4147-A177-3AD203B41FA5}">
                      <a16:colId xmlns:a16="http://schemas.microsoft.com/office/drawing/2014/main" val="4252840085"/>
                    </a:ext>
                  </a:extLst>
                </a:gridCol>
                <a:gridCol w="3427295">
                  <a:extLst>
                    <a:ext uri="{9D8B030D-6E8A-4147-A177-3AD203B41FA5}">
                      <a16:colId xmlns:a16="http://schemas.microsoft.com/office/drawing/2014/main" val="360838533"/>
                    </a:ext>
                  </a:extLst>
                </a:gridCol>
                <a:gridCol w="3027933">
                  <a:extLst>
                    <a:ext uri="{9D8B030D-6E8A-4147-A177-3AD203B41FA5}">
                      <a16:colId xmlns:a16="http://schemas.microsoft.com/office/drawing/2014/main" val="1207322497"/>
                    </a:ext>
                  </a:extLst>
                </a:gridCol>
                <a:gridCol w="1611086">
                  <a:extLst>
                    <a:ext uri="{9D8B030D-6E8A-4147-A177-3AD203B41FA5}">
                      <a16:colId xmlns:a16="http://schemas.microsoft.com/office/drawing/2014/main" val="144647080"/>
                    </a:ext>
                  </a:extLst>
                </a:gridCol>
                <a:gridCol w="1513114">
                  <a:extLst>
                    <a:ext uri="{9D8B030D-6E8A-4147-A177-3AD203B41FA5}">
                      <a16:colId xmlns:a16="http://schemas.microsoft.com/office/drawing/2014/main" val="4052128291"/>
                    </a:ext>
                  </a:extLst>
                </a:gridCol>
                <a:gridCol w="1604119">
                  <a:extLst>
                    <a:ext uri="{9D8B030D-6E8A-4147-A177-3AD203B41FA5}">
                      <a16:colId xmlns:a16="http://schemas.microsoft.com/office/drawing/2014/main" val="1321304253"/>
                    </a:ext>
                  </a:extLst>
                </a:gridCol>
              </a:tblGrid>
              <a:tr h="418496">
                <a:tc>
                  <a:txBody>
                    <a:bodyPr/>
                    <a:lstStyle/>
                    <a:p>
                      <a:r>
                        <a:rPr lang="en-US" dirty="0"/>
                        <a:t>Id</a:t>
                      </a:r>
                    </a:p>
                  </a:txBody>
                  <a:tcPr/>
                </a:tc>
                <a:tc>
                  <a:txBody>
                    <a:bodyPr/>
                    <a:lstStyle/>
                    <a:p>
                      <a:r>
                        <a:rPr lang="en-US" dirty="0"/>
                        <a:t>Test Case</a:t>
                      </a:r>
                    </a:p>
                  </a:txBody>
                  <a:tcPr/>
                </a:tc>
                <a:tc>
                  <a:txBody>
                    <a:bodyPr/>
                    <a:lstStyle/>
                    <a:p>
                      <a:r>
                        <a:rPr lang="en-US" dirty="0"/>
                        <a:t>Sample</a:t>
                      </a:r>
                    </a:p>
                  </a:txBody>
                  <a:tcPr/>
                </a:tc>
                <a:tc>
                  <a:txBody>
                    <a:bodyPr/>
                    <a:lstStyle/>
                    <a:p>
                      <a:r>
                        <a:rPr lang="en-US" dirty="0"/>
                        <a:t>Validity</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573230436"/>
                  </a:ext>
                </a:extLst>
              </a:tr>
              <a:tr h="418496">
                <a:tc>
                  <a:txBody>
                    <a:bodyPr/>
                    <a:lstStyle/>
                    <a:p>
                      <a:r>
                        <a:rPr lang="en-US" dirty="0"/>
                        <a:t>1</a:t>
                      </a:r>
                    </a:p>
                  </a:txBody>
                  <a:tcPr/>
                </a:tc>
                <a:tc>
                  <a:txBody>
                    <a:bodyPr/>
                    <a:lstStyle/>
                    <a:p>
                      <a:r>
                        <a:rPr lang="en-US" dirty="0"/>
                        <a:t>Two years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r>
                        <a:rPr lang="en-US" dirty="0"/>
                        <a:t>Valid</a:t>
                      </a:r>
                    </a:p>
                  </a:txBody>
                  <a:tcPr/>
                </a:tc>
                <a:tc>
                  <a:txBody>
                    <a:bodyPr/>
                    <a:lstStyle/>
                    <a:p>
                      <a:r>
                        <a:rPr lang="en-US" dirty="0"/>
                        <a:t>2016</a:t>
                      </a:r>
                    </a:p>
                  </a:txBody>
                  <a:tcPr/>
                </a:tc>
                <a:tc>
                  <a:txBody>
                    <a:bodyPr/>
                    <a:lstStyle/>
                    <a:p>
                      <a:r>
                        <a:rPr lang="en-US" dirty="0"/>
                        <a:t>2020</a:t>
                      </a:r>
                    </a:p>
                  </a:txBody>
                  <a:tcPr/>
                </a:tc>
                <a:extLst>
                  <a:ext uri="{0D108BD9-81ED-4DB2-BD59-A6C34878D82A}">
                    <a16:rowId xmlns:a16="http://schemas.microsoft.com/office/drawing/2014/main" val="1109812511"/>
                  </a:ext>
                </a:extLst>
              </a:tr>
              <a:tr h="418496">
                <a:tc>
                  <a:txBody>
                    <a:bodyPr/>
                    <a:lstStyle/>
                    <a:p>
                      <a:r>
                        <a:rPr lang="en-US" dirty="0"/>
                        <a:t>2</a:t>
                      </a:r>
                    </a:p>
                  </a:txBody>
                  <a:tcPr/>
                </a:tc>
                <a:tc>
                  <a:txBody>
                    <a:bodyPr/>
                    <a:lstStyle/>
                    <a:p>
                      <a:r>
                        <a:rPr lang="en-US" dirty="0"/>
                        <a:t>Missing end year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tc>
                  <a:txBody>
                    <a:bodyPr/>
                    <a:lstStyle/>
                    <a:p>
                      <a:r>
                        <a:rPr lang="en-US" dirty="0"/>
                        <a:t>Valid</a:t>
                      </a:r>
                    </a:p>
                  </a:txBody>
                  <a:tcPr/>
                </a:tc>
                <a:tc>
                  <a:txBody>
                    <a:bodyPr/>
                    <a:lstStyle/>
                    <a:p>
                      <a:r>
                        <a:rPr lang="en-US" dirty="0"/>
                        <a:t>2016</a:t>
                      </a:r>
                    </a:p>
                  </a:txBody>
                  <a:tcPr/>
                </a:tc>
                <a:tc>
                  <a:txBody>
                    <a:bodyPr/>
                    <a:lstStyle/>
                    <a:p>
                      <a:r>
                        <a:rPr lang="en-US" dirty="0"/>
                        <a:t>9999</a:t>
                      </a:r>
                    </a:p>
                  </a:txBody>
                  <a:tcPr/>
                </a:tc>
                <a:extLst>
                  <a:ext uri="{0D108BD9-81ED-4DB2-BD59-A6C34878D82A}">
                    <a16:rowId xmlns:a16="http://schemas.microsoft.com/office/drawing/2014/main" val="3044897423"/>
                  </a:ext>
                </a:extLst>
              </a:tr>
              <a:tr h="418496">
                <a:tc>
                  <a:txBody>
                    <a:bodyPr/>
                    <a:lstStyle/>
                    <a:p>
                      <a:r>
                        <a:rPr lang="en-US" dirty="0"/>
                        <a:t>3</a:t>
                      </a:r>
                    </a:p>
                  </a:txBody>
                  <a:tcPr/>
                </a:tc>
                <a:tc>
                  <a:txBody>
                    <a:bodyPr/>
                    <a:lstStyle/>
                    <a:p>
                      <a:r>
                        <a:rPr lang="en-US" dirty="0"/>
                        <a:t>Missing start year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tc>
                  <a:txBody>
                    <a:bodyPr/>
                    <a:lstStyle/>
                    <a:p>
                      <a:r>
                        <a:rPr lang="en-US" dirty="0"/>
                        <a:t>Valid</a:t>
                      </a:r>
                    </a:p>
                  </a:txBody>
                  <a:tcPr/>
                </a:tc>
                <a:tc>
                  <a:txBody>
                    <a:bodyPr/>
                    <a:lstStyle/>
                    <a:p>
                      <a:r>
                        <a:rPr lang="en-US" dirty="0"/>
                        <a:t>1900</a:t>
                      </a:r>
                    </a:p>
                  </a:txBody>
                  <a:tcPr/>
                </a:tc>
                <a:tc>
                  <a:txBody>
                    <a:bodyPr/>
                    <a:lstStyle/>
                    <a:p>
                      <a:r>
                        <a:rPr lang="en-US" dirty="0"/>
                        <a:t>2016</a:t>
                      </a:r>
                    </a:p>
                  </a:txBody>
                  <a:tcPr/>
                </a:tc>
                <a:extLst>
                  <a:ext uri="{0D108BD9-81ED-4DB2-BD59-A6C34878D82A}">
                    <a16:rowId xmlns:a16="http://schemas.microsoft.com/office/drawing/2014/main" val="2028345676"/>
                  </a:ext>
                </a:extLst>
              </a:tr>
              <a:tr h="418496">
                <a:tc>
                  <a:txBody>
                    <a:bodyPr/>
                    <a:lstStyle/>
                    <a:p>
                      <a:r>
                        <a:rPr lang="en-US" dirty="0"/>
                        <a:t>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Two years, extra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r>
                        <a:rPr lang="en-US" dirty="0"/>
                        <a:t>Valid</a:t>
                      </a:r>
                    </a:p>
                  </a:txBody>
                  <a:tcPr/>
                </a:tc>
                <a:tc>
                  <a:txBody>
                    <a:bodyPr/>
                    <a:lstStyle/>
                    <a:p>
                      <a:r>
                        <a:rPr lang="en-US" dirty="0"/>
                        <a:t>2010</a:t>
                      </a:r>
                    </a:p>
                  </a:txBody>
                  <a:tcPr/>
                </a:tc>
                <a:tc>
                  <a:txBody>
                    <a:bodyPr/>
                    <a:lstStyle/>
                    <a:p>
                      <a:r>
                        <a:rPr lang="en-US" dirty="0"/>
                        <a:t>2016</a:t>
                      </a:r>
                    </a:p>
                  </a:txBody>
                  <a:tcPr/>
                </a:tc>
                <a:extLst>
                  <a:ext uri="{0D108BD9-81ED-4DB2-BD59-A6C34878D82A}">
                    <a16:rowId xmlns:a16="http://schemas.microsoft.com/office/drawing/2014/main" val="281792494"/>
                  </a:ext>
                </a:extLst>
              </a:tr>
              <a:tr h="418496">
                <a:tc>
                  <a:txBody>
                    <a:bodyPr/>
                    <a:lstStyle/>
                    <a:p>
                      <a:r>
                        <a:rPr lang="en-US" dirty="0"/>
                        <a:t>5</a:t>
                      </a:r>
                    </a:p>
                  </a:txBody>
                  <a:tcPr/>
                </a:tc>
                <a:tc>
                  <a:txBody>
                    <a:bodyPr/>
                    <a:lstStyle/>
                    <a:p>
                      <a:r>
                        <a:rPr lang="en-US" dirty="0"/>
                        <a:t>Missing both years, but valid string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tc>
                  <a:txBody>
                    <a:bodyPr/>
                    <a:lstStyle/>
                    <a:p>
                      <a:r>
                        <a:rPr lang="en-US" dirty="0"/>
                        <a:t>Valid</a:t>
                      </a:r>
                    </a:p>
                  </a:txBody>
                  <a:tcPr/>
                </a:tc>
                <a:tc>
                  <a:txBody>
                    <a:bodyPr/>
                    <a:lstStyle/>
                    <a:p>
                      <a:r>
                        <a:rPr lang="en-US" dirty="0"/>
                        <a:t>1900</a:t>
                      </a:r>
                    </a:p>
                  </a:txBody>
                  <a:tcPr/>
                </a:tc>
                <a:tc>
                  <a:txBody>
                    <a:bodyPr/>
                    <a:lstStyle/>
                    <a:p>
                      <a:r>
                        <a:rPr lang="en-US" dirty="0"/>
                        <a:t>9999</a:t>
                      </a:r>
                    </a:p>
                  </a:txBody>
                  <a:tcPr/>
                </a:tc>
                <a:extLst>
                  <a:ext uri="{0D108BD9-81ED-4DB2-BD59-A6C34878D82A}">
                    <a16:rowId xmlns:a16="http://schemas.microsoft.com/office/drawing/2014/main" val="3182045876"/>
                  </a:ext>
                </a:extLst>
              </a:tr>
              <a:tr h="418496">
                <a:tc>
                  <a:txBody>
                    <a:bodyPr/>
                    <a:lstStyle/>
                    <a:p>
                      <a:r>
                        <a:rPr lang="en-US" dirty="0"/>
                        <a:t>6</a:t>
                      </a:r>
                    </a:p>
                  </a:txBody>
                  <a:tcPr/>
                </a:tc>
                <a:tc>
                  <a:txBody>
                    <a:bodyPr/>
                    <a:lstStyle/>
                    <a:p>
                      <a:r>
                        <a:rPr lang="en-US" dirty="0"/>
                        <a:t>Missing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a:t>
                      </a:r>
                    </a:p>
                  </a:txBody>
                  <a:tcPr/>
                </a:tc>
                <a:tc>
                  <a:txBody>
                    <a:bodyPr/>
                    <a:lstStyle/>
                    <a:p>
                      <a:r>
                        <a:rPr lang="en-US" dirty="0"/>
                        <a:t>Invalid</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87861082"/>
                  </a:ext>
                </a:extLst>
              </a:tr>
              <a:tr h="418496">
                <a:tc>
                  <a:txBody>
                    <a:bodyPr/>
                    <a:lstStyle/>
                    <a:p>
                      <a:r>
                        <a:rPr lang="en-US" dirty="0"/>
                        <a:t>7</a:t>
                      </a:r>
                    </a:p>
                  </a:txBody>
                  <a:tcPr/>
                </a:tc>
                <a:tc>
                  <a:txBody>
                    <a:bodyPr/>
                    <a:lstStyle/>
                    <a:p>
                      <a:r>
                        <a:rPr lang="en-US" dirty="0"/>
                        <a:t>Missing right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Invalid</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522355763"/>
                  </a:ext>
                </a:extLst>
              </a:tr>
              <a:tr h="418496">
                <a:tc>
                  <a:txBody>
                    <a:bodyPr/>
                    <a:lstStyle/>
                    <a:p>
                      <a:r>
                        <a:rPr lang="en-US" dirty="0"/>
                        <a:t>8</a:t>
                      </a:r>
                    </a:p>
                  </a:txBody>
                  <a:tcPr/>
                </a:tc>
                <a:tc>
                  <a:txBody>
                    <a:bodyPr/>
                    <a:lstStyle/>
                    <a:p>
                      <a:r>
                        <a:rPr lang="en-US" dirty="0"/>
                        <a:t>Missing left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Invalid</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156610986"/>
                  </a:ext>
                </a:extLst>
              </a:tr>
            </a:tbl>
          </a:graphicData>
        </a:graphic>
      </p:graphicFrame>
      <p:sp>
        <p:nvSpPr>
          <p:cNvPr id="4" name="Subtitle 3">
            <a:extLst>
              <a:ext uri="{FF2B5EF4-FFF2-40B4-BE49-F238E27FC236}">
                <a16:creationId xmlns:a16="http://schemas.microsoft.com/office/drawing/2014/main" id="{789B7E71-BEF4-A74B-8FE1-1D9C4E7F9CB1}"/>
              </a:ext>
            </a:extLst>
          </p:cNvPr>
          <p:cNvSpPr>
            <a:spLocks noGrp="1"/>
          </p:cNvSpPr>
          <p:nvPr>
            <p:ph type="subTitle" idx="12"/>
          </p:nvPr>
        </p:nvSpPr>
        <p:spPr/>
        <p:txBody>
          <a:bodyPr/>
          <a:lstStyle/>
          <a:p>
            <a:r>
              <a:rPr lang="en-US" dirty="0"/>
              <a:t>Test planning requires creation of test scenarios and expected output given an input value (input comes from a column)</a:t>
            </a:r>
          </a:p>
        </p:txBody>
      </p:sp>
    </p:spTree>
    <p:extLst>
      <p:ext uri="{BB962C8B-B14F-4D97-AF65-F5344CB8AC3E}">
        <p14:creationId xmlns:p14="http://schemas.microsoft.com/office/powerpoint/2010/main" val="326242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965D-1D8C-4CDA-8A2F-49F7521C12B2}"/>
              </a:ext>
            </a:extLst>
          </p:cNvPr>
          <p:cNvSpPr>
            <a:spLocks noGrp="1"/>
          </p:cNvSpPr>
          <p:nvPr>
            <p:ph type="title"/>
          </p:nvPr>
        </p:nvSpPr>
        <p:spPr/>
        <p:txBody>
          <a:bodyPr/>
          <a:lstStyle/>
          <a:p>
            <a:r>
              <a:rPr lang="en-US" dirty="0">
                <a:latin typeface="Century Gothic"/>
              </a:rPr>
              <a:t>TDD Methodology</a:t>
            </a:r>
            <a:endParaRPr lang="en-US" dirty="0"/>
          </a:p>
        </p:txBody>
      </p:sp>
      <p:sp>
        <p:nvSpPr>
          <p:cNvPr id="4" name="Subtitle 3">
            <a:extLst>
              <a:ext uri="{FF2B5EF4-FFF2-40B4-BE49-F238E27FC236}">
                <a16:creationId xmlns:a16="http://schemas.microsoft.com/office/drawing/2014/main" id="{74CEB62C-4988-4E1F-A267-35DD8EC60043}"/>
              </a:ext>
            </a:extLst>
          </p:cNvPr>
          <p:cNvSpPr>
            <a:spLocks noGrp="1"/>
          </p:cNvSpPr>
          <p:nvPr>
            <p:ph type="subTitle" idx="12"/>
          </p:nvPr>
        </p:nvSpPr>
        <p:spPr/>
        <p:txBody>
          <a:bodyPr vert="horz" lIns="91440" tIns="45720" rIns="91440" bIns="45720" rtlCol="0" anchor="t">
            <a:normAutofit/>
          </a:bodyPr>
          <a:lstStyle/>
          <a:p>
            <a:endParaRPr lang="en-US" dirty="0"/>
          </a:p>
        </p:txBody>
      </p:sp>
      <p:sp>
        <p:nvSpPr>
          <p:cNvPr id="5" name="Footer Placeholder 4">
            <a:extLst>
              <a:ext uri="{FF2B5EF4-FFF2-40B4-BE49-F238E27FC236}">
                <a16:creationId xmlns:a16="http://schemas.microsoft.com/office/drawing/2014/main" id="{1C1B034C-A420-40B9-B7BD-4F0869815CC4}"/>
              </a:ext>
            </a:extLst>
          </p:cNvPr>
          <p:cNvSpPr>
            <a:spLocks noGrp="1"/>
          </p:cNvSpPr>
          <p:nvPr>
            <p:ph type="ftr" sz="quarter" idx="3"/>
          </p:nvPr>
        </p:nvSpPr>
        <p:spPr/>
        <p:txBody>
          <a:bodyPr/>
          <a:lstStyle/>
          <a:p>
            <a:endParaRPr lang="en-US"/>
          </a:p>
        </p:txBody>
      </p:sp>
      <p:sp>
        <p:nvSpPr>
          <p:cNvPr id="6" name="Slide Number Placeholder 5">
            <a:extLst>
              <a:ext uri="{FF2B5EF4-FFF2-40B4-BE49-F238E27FC236}">
                <a16:creationId xmlns:a16="http://schemas.microsoft.com/office/drawing/2014/main" id="{7C9A3FC9-56E1-43E3-AEBB-F5C5AC4FF2C6}"/>
              </a:ext>
            </a:extLst>
          </p:cNvPr>
          <p:cNvSpPr>
            <a:spLocks noGrp="1"/>
          </p:cNvSpPr>
          <p:nvPr>
            <p:ph type="sldNum" sz="quarter" idx="4"/>
          </p:nvPr>
        </p:nvSpPr>
        <p:spPr/>
        <p:txBody>
          <a:bodyPr/>
          <a:lstStyle/>
          <a:p>
            <a:pPr algn="l"/>
            <a:fld id="{ABCABC6B-F667-1540-8370-D056DC2C0FCE}" type="slidenum">
              <a:rPr lang="en-US" smtClean="0"/>
              <a:pPr algn="l"/>
              <a:t>12</a:t>
            </a:fld>
            <a:endParaRPr lang="en-US"/>
          </a:p>
        </p:txBody>
      </p:sp>
      <p:sp>
        <p:nvSpPr>
          <p:cNvPr id="16" name="Rectangle: Rounded Corners 15">
            <a:extLst>
              <a:ext uri="{FF2B5EF4-FFF2-40B4-BE49-F238E27FC236}">
                <a16:creationId xmlns:a16="http://schemas.microsoft.com/office/drawing/2014/main" id="{0BFADA4E-109D-4826-B2BA-BE5F7D52B093}"/>
              </a:ext>
            </a:extLst>
          </p:cNvPr>
          <p:cNvSpPr/>
          <p:nvPr/>
        </p:nvSpPr>
        <p:spPr>
          <a:xfrm>
            <a:off x="676046" y="2522979"/>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[Re]Write 1+ test(s)</a:t>
            </a:r>
          </a:p>
        </p:txBody>
      </p:sp>
      <p:sp>
        <p:nvSpPr>
          <p:cNvPr id="17" name="Diamond 16">
            <a:extLst>
              <a:ext uri="{FF2B5EF4-FFF2-40B4-BE49-F238E27FC236}">
                <a16:creationId xmlns:a16="http://schemas.microsoft.com/office/drawing/2014/main" id="{72E0F3BF-8A00-49C3-A41A-2DD2B293A8F7}"/>
              </a:ext>
            </a:extLst>
          </p:cNvPr>
          <p:cNvSpPr/>
          <p:nvPr/>
        </p:nvSpPr>
        <p:spPr>
          <a:xfrm>
            <a:off x="2814249"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Check Test</a:t>
            </a:r>
          </a:p>
        </p:txBody>
      </p:sp>
      <p:cxnSp>
        <p:nvCxnSpPr>
          <p:cNvPr id="7" name="Straight Arrow Connector 6">
            <a:extLst>
              <a:ext uri="{FF2B5EF4-FFF2-40B4-BE49-F238E27FC236}">
                <a16:creationId xmlns:a16="http://schemas.microsoft.com/office/drawing/2014/main" id="{8A43EC0C-EE42-8942-8C16-A15730FE6F0B}"/>
              </a:ext>
            </a:extLst>
          </p:cNvPr>
          <p:cNvCxnSpPr>
            <a:stCxn id="16" idx="3"/>
            <a:endCxn id="17" idx="1"/>
          </p:cNvCxnSpPr>
          <p:nvPr/>
        </p:nvCxnSpPr>
        <p:spPr>
          <a:xfrm flipV="1">
            <a:off x="2103571" y="3105149"/>
            <a:ext cx="7106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5">
            <a:extLst>
              <a:ext uri="{FF2B5EF4-FFF2-40B4-BE49-F238E27FC236}">
                <a16:creationId xmlns:a16="http://schemas.microsoft.com/office/drawing/2014/main" id="{D90C16FC-E2B1-E948-ACA2-605E5C144703}"/>
              </a:ext>
            </a:extLst>
          </p:cNvPr>
          <p:cNvSpPr/>
          <p:nvPr/>
        </p:nvSpPr>
        <p:spPr>
          <a:xfrm>
            <a:off x="5347232"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Write Minimum Code</a:t>
            </a:r>
          </a:p>
        </p:txBody>
      </p:sp>
      <p:cxnSp>
        <p:nvCxnSpPr>
          <p:cNvPr id="9" name="Straight Arrow Connector 8">
            <a:extLst>
              <a:ext uri="{FF2B5EF4-FFF2-40B4-BE49-F238E27FC236}">
                <a16:creationId xmlns:a16="http://schemas.microsoft.com/office/drawing/2014/main" id="{EF9C1EDD-5811-E949-A654-48E3CB655459}"/>
              </a:ext>
            </a:extLst>
          </p:cNvPr>
          <p:cNvCxnSpPr>
            <a:cxnSpLocks/>
            <a:stCxn id="17" idx="3"/>
            <a:endCxn id="11" idx="1"/>
          </p:cNvCxnSpPr>
          <p:nvPr/>
        </p:nvCxnSpPr>
        <p:spPr>
          <a:xfrm>
            <a:off x="4636554"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D49A1218-9687-5D4D-B3BF-9C9F63773095}"/>
              </a:ext>
            </a:extLst>
          </p:cNvPr>
          <p:cNvSpPr/>
          <p:nvPr/>
        </p:nvSpPr>
        <p:spPr>
          <a:xfrm>
            <a:off x="7485435"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sp>
        <p:nvSpPr>
          <p:cNvPr id="20" name="Rectangle: Rounded Corners 15">
            <a:extLst>
              <a:ext uri="{FF2B5EF4-FFF2-40B4-BE49-F238E27FC236}">
                <a16:creationId xmlns:a16="http://schemas.microsoft.com/office/drawing/2014/main" id="{D55EDBE9-3A5A-E141-B18C-10A331E3305B}"/>
              </a:ext>
            </a:extLst>
          </p:cNvPr>
          <p:cNvSpPr/>
          <p:nvPr/>
        </p:nvSpPr>
        <p:spPr>
          <a:xfrm>
            <a:off x="10018418"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Clean or Refactor Code</a:t>
            </a:r>
          </a:p>
        </p:txBody>
      </p:sp>
      <p:cxnSp>
        <p:nvCxnSpPr>
          <p:cNvPr id="22" name="Straight Arrow Connector 21">
            <a:extLst>
              <a:ext uri="{FF2B5EF4-FFF2-40B4-BE49-F238E27FC236}">
                <a16:creationId xmlns:a16="http://schemas.microsoft.com/office/drawing/2014/main" id="{DD5D0C95-23AD-2A44-94DC-B8A4D15B78C2}"/>
              </a:ext>
            </a:extLst>
          </p:cNvPr>
          <p:cNvCxnSpPr>
            <a:stCxn id="11" idx="3"/>
            <a:endCxn id="14" idx="1"/>
          </p:cNvCxnSpPr>
          <p:nvPr/>
        </p:nvCxnSpPr>
        <p:spPr>
          <a:xfrm>
            <a:off x="6774757"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E6B8E0-967B-9443-8029-862A46353E03}"/>
              </a:ext>
            </a:extLst>
          </p:cNvPr>
          <p:cNvCxnSpPr>
            <a:stCxn id="14" idx="3"/>
            <a:endCxn id="20" idx="1"/>
          </p:cNvCxnSpPr>
          <p:nvPr/>
        </p:nvCxnSpPr>
        <p:spPr>
          <a:xfrm>
            <a:off x="9307740"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C83AE3-32B2-694D-BB2C-3D90615A718B}"/>
              </a:ext>
            </a:extLst>
          </p:cNvPr>
          <p:cNvSpPr txBox="1"/>
          <p:nvPr/>
        </p:nvSpPr>
        <p:spPr>
          <a:xfrm>
            <a:off x="9340648" y="2802816"/>
            <a:ext cx="633716" cy="307777"/>
          </a:xfrm>
          <a:prstGeom prst="rect">
            <a:avLst/>
          </a:prstGeom>
          <a:noFill/>
        </p:spPr>
        <p:txBody>
          <a:bodyPr wrap="square" rtlCol="0">
            <a:spAutoFit/>
          </a:bodyPr>
          <a:lstStyle/>
          <a:p>
            <a:pPr algn="ctr"/>
            <a:r>
              <a:rPr lang="en-US" sz="1400" b="1">
                <a:solidFill>
                  <a:srgbClr val="00B050"/>
                </a:solidFill>
              </a:rPr>
              <a:t>PASS</a:t>
            </a:r>
          </a:p>
        </p:txBody>
      </p:sp>
      <p:cxnSp>
        <p:nvCxnSpPr>
          <p:cNvPr id="27" name="Elbow Connector 26">
            <a:extLst>
              <a:ext uri="{FF2B5EF4-FFF2-40B4-BE49-F238E27FC236}">
                <a16:creationId xmlns:a16="http://schemas.microsoft.com/office/drawing/2014/main" id="{76B6D038-AA07-3642-95AF-C659490C9367}"/>
              </a:ext>
            </a:extLst>
          </p:cNvPr>
          <p:cNvCxnSpPr>
            <a:stCxn id="14" idx="0"/>
            <a:endCxn id="11" idx="0"/>
          </p:cNvCxnSpPr>
          <p:nvPr/>
        </p:nvCxnSpPr>
        <p:spPr>
          <a:xfrm rot="16200000" flipH="1" flipV="1">
            <a:off x="7192686" y="1319077"/>
            <a:ext cx="72210" cy="2335593"/>
          </a:xfrm>
          <a:prstGeom prst="bentConnector3">
            <a:avLst>
              <a:gd name="adj1" fmla="val -3165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2E3EE6-B207-9444-8CA7-5591B0067653}"/>
              </a:ext>
            </a:extLst>
          </p:cNvPr>
          <p:cNvSpPr txBox="1"/>
          <p:nvPr/>
        </p:nvSpPr>
        <p:spPr>
          <a:xfrm>
            <a:off x="6911933" y="1906601"/>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37" name="Diamond 36">
            <a:extLst>
              <a:ext uri="{FF2B5EF4-FFF2-40B4-BE49-F238E27FC236}">
                <a16:creationId xmlns:a16="http://schemas.microsoft.com/office/drawing/2014/main" id="{8038BDD3-0F33-A04A-9BF5-DA304DA34EDA}"/>
              </a:ext>
            </a:extLst>
          </p:cNvPr>
          <p:cNvSpPr/>
          <p:nvPr/>
        </p:nvSpPr>
        <p:spPr>
          <a:xfrm>
            <a:off x="9821028" y="414401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cxnSp>
        <p:nvCxnSpPr>
          <p:cNvPr id="39" name="Straight Arrow Connector 38">
            <a:extLst>
              <a:ext uri="{FF2B5EF4-FFF2-40B4-BE49-F238E27FC236}">
                <a16:creationId xmlns:a16="http://schemas.microsoft.com/office/drawing/2014/main" id="{0428D701-9AB8-ED4B-9566-C29898036441}"/>
              </a:ext>
            </a:extLst>
          </p:cNvPr>
          <p:cNvCxnSpPr>
            <a:stCxn id="20" idx="2"/>
            <a:endCxn id="37" idx="0"/>
          </p:cNvCxnSpPr>
          <p:nvPr/>
        </p:nvCxnSpPr>
        <p:spPr>
          <a:xfrm>
            <a:off x="10732180" y="3687318"/>
            <a:ext cx="0" cy="45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294D46A-E269-914C-AD0F-B4254F7DDCCD}"/>
              </a:ext>
            </a:extLst>
          </p:cNvPr>
          <p:cNvCxnSpPr>
            <a:stCxn id="37" idx="1"/>
            <a:endCxn id="11" idx="2"/>
          </p:cNvCxnSpPr>
          <p:nvPr/>
        </p:nvCxnSpPr>
        <p:spPr>
          <a:xfrm rot="10800000">
            <a:off x="6060994" y="3687318"/>
            <a:ext cx="3760034" cy="111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57C7F61-56E3-F644-A5D2-D52A2B6A67FB}"/>
              </a:ext>
            </a:extLst>
          </p:cNvPr>
          <p:cNvCxnSpPr>
            <a:stCxn id="37" idx="2"/>
            <a:endCxn id="16" idx="2"/>
          </p:cNvCxnSpPr>
          <p:nvPr/>
        </p:nvCxnSpPr>
        <p:spPr>
          <a:xfrm rot="5400000" flipH="1">
            <a:off x="5178265" y="-101137"/>
            <a:ext cx="1765459" cy="9342372"/>
          </a:xfrm>
          <a:prstGeom prst="bentConnector3">
            <a:avLst>
              <a:gd name="adj1" fmla="val -1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4C90BD1-BEED-DC4E-B064-E368064CA39D}"/>
              </a:ext>
            </a:extLst>
          </p:cNvPr>
          <p:cNvSpPr txBox="1"/>
          <p:nvPr/>
        </p:nvSpPr>
        <p:spPr>
          <a:xfrm>
            <a:off x="4664083" y="5375127"/>
            <a:ext cx="2793820" cy="307777"/>
          </a:xfrm>
          <a:prstGeom prst="rect">
            <a:avLst/>
          </a:prstGeom>
          <a:noFill/>
        </p:spPr>
        <p:txBody>
          <a:bodyPr wrap="square" rtlCol="0">
            <a:spAutoFit/>
          </a:bodyPr>
          <a:lstStyle/>
          <a:p>
            <a:pPr algn="ctr"/>
            <a:r>
              <a:rPr lang="en-US" sz="1400" b="1">
                <a:solidFill>
                  <a:srgbClr val="00B050"/>
                </a:solidFill>
              </a:rPr>
              <a:t>PASS: GO TO NEXT FEATURE</a:t>
            </a:r>
          </a:p>
        </p:txBody>
      </p:sp>
      <p:sp>
        <p:nvSpPr>
          <p:cNvPr id="45" name="TextBox 44">
            <a:extLst>
              <a:ext uri="{FF2B5EF4-FFF2-40B4-BE49-F238E27FC236}">
                <a16:creationId xmlns:a16="http://schemas.microsoft.com/office/drawing/2014/main" id="{476B8536-5C0F-7E40-9C7E-B25A270040A0}"/>
              </a:ext>
            </a:extLst>
          </p:cNvPr>
          <p:cNvSpPr txBox="1"/>
          <p:nvPr/>
        </p:nvSpPr>
        <p:spPr>
          <a:xfrm>
            <a:off x="8079729" y="4484870"/>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46" name="TextBox 45">
            <a:extLst>
              <a:ext uri="{FF2B5EF4-FFF2-40B4-BE49-F238E27FC236}">
                <a16:creationId xmlns:a16="http://schemas.microsoft.com/office/drawing/2014/main" id="{BD1813C8-7E39-484E-B622-633D0FA2E74C}"/>
              </a:ext>
            </a:extLst>
          </p:cNvPr>
          <p:cNvSpPr txBox="1"/>
          <p:nvPr/>
        </p:nvSpPr>
        <p:spPr>
          <a:xfrm>
            <a:off x="1389808" y="1906601"/>
            <a:ext cx="2335593" cy="307777"/>
          </a:xfrm>
          <a:prstGeom prst="rect">
            <a:avLst/>
          </a:prstGeom>
          <a:noFill/>
        </p:spPr>
        <p:txBody>
          <a:bodyPr wrap="square" rtlCol="0">
            <a:spAutoFit/>
          </a:bodyPr>
          <a:lstStyle/>
          <a:p>
            <a:pPr algn="ctr"/>
            <a:r>
              <a:rPr lang="en-US" sz="1400" b="1">
                <a:solidFill>
                  <a:srgbClr val="00B050"/>
                </a:solidFill>
              </a:rPr>
              <a:t>PASS (bad test)</a:t>
            </a:r>
          </a:p>
        </p:txBody>
      </p:sp>
      <p:sp>
        <p:nvSpPr>
          <p:cNvPr id="47" name="TextBox 46">
            <a:extLst>
              <a:ext uri="{FF2B5EF4-FFF2-40B4-BE49-F238E27FC236}">
                <a16:creationId xmlns:a16="http://schemas.microsoft.com/office/drawing/2014/main" id="{CDA071A6-58F7-DB40-A708-5559B892C377}"/>
              </a:ext>
            </a:extLst>
          </p:cNvPr>
          <p:cNvSpPr txBox="1"/>
          <p:nvPr/>
        </p:nvSpPr>
        <p:spPr>
          <a:xfrm>
            <a:off x="4664083" y="2787533"/>
            <a:ext cx="633716" cy="307777"/>
          </a:xfrm>
          <a:prstGeom prst="rect">
            <a:avLst/>
          </a:prstGeom>
          <a:noFill/>
        </p:spPr>
        <p:txBody>
          <a:bodyPr wrap="square" rtlCol="0">
            <a:spAutoFit/>
          </a:bodyPr>
          <a:lstStyle/>
          <a:p>
            <a:pPr algn="ctr"/>
            <a:r>
              <a:rPr lang="en-US" sz="1400" b="1">
                <a:solidFill>
                  <a:srgbClr val="FF0000"/>
                </a:solidFill>
              </a:rPr>
              <a:t>FAIL</a:t>
            </a:r>
          </a:p>
        </p:txBody>
      </p:sp>
      <p:cxnSp>
        <p:nvCxnSpPr>
          <p:cNvPr id="49" name="Elbow Connector 48">
            <a:extLst>
              <a:ext uri="{FF2B5EF4-FFF2-40B4-BE49-F238E27FC236}">
                <a16:creationId xmlns:a16="http://schemas.microsoft.com/office/drawing/2014/main" id="{5E5637F1-07B5-8042-BC69-1CC17135D7C6}"/>
              </a:ext>
            </a:extLst>
          </p:cNvPr>
          <p:cNvCxnSpPr>
            <a:stCxn id="17" idx="0"/>
            <a:endCxn id="16" idx="0"/>
          </p:cNvCxnSpPr>
          <p:nvPr/>
        </p:nvCxnSpPr>
        <p:spPr>
          <a:xfrm rot="16200000" flipH="1" flipV="1">
            <a:off x="2521500" y="1319077"/>
            <a:ext cx="72211" cy="2335593"/>
          </a:xfrm>
          <a:prstGeom prst="bentConnector3">
            <a:avLst>
              <a:gd name="adj1" fmla="val -31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8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1" grpId="0" animBg="1"/>
      <p:bldP spid="14" grpId="0" animBg="1"/>
      <p:bldP spid="20" grpId="0" animBg="1"/>
      <p:bldP spid="25" grpId="0"/>
      <p:bldP spid="28" grpId="0"/>
      <p:bldP spid="37" grpId="0" animBg="1"/>
      <p:bldP spid="44" grpId="0"/>
      <p:bldP spid="45"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892B-DA92-5C44-BE6C-3F0FC25844DA}"/>
              </a:ext>
            </a:extLst>
          </p:cNvPr>
          <p:cNvSpPr>
            <a:spLocks noGrp="1"/>
          </p:cNvSpPr>
          <p:nvPr>
            <p:ph type="title"/>
          </p:nvPr>
        </p:nvSpPr>
        <p:spPr/>
        <p:txBody>
          <a:bodyPr/>
          <a:lstStyle/>
          <a:p>
            <a:r>
              <a:rPr lang="en-US" dirty="0"/>
              <a:t>Test-Driven Development with python</a:t>
            </a:r>
          </a:p>
        </p:txBody>
      </p:sp>
      <p:sp>
        <p:nvSpPr>
          <p:cNvPr id="3" name="Text Placeholder 2">
            <a:extLst>
              <a:ext uri="{FF2B5EF4-FFF2-40B4-BE49-F238E27FC236}">
                <a16:creationId xmlns:a16="http://schemas.microsoft.com/office/drawing/2014/main" id="{728BB318-971F-394F-8174-CDCE0ACC6E37}"/>
              </a:ext>
            </a:extLst>
          </p:cNvPr>
          <p:cNvSpPr>
            <a:spLocks noGrp="1"/>
          </p:cNvSpPr>
          <p:nvPr>
            <p:ph type="body" idx="1"/>
          </p:nvPr>
        </p:nvSpPr>
        <p:spPr/>
        <p:txBody>
          <a:bodyPr/>
          <a:lstStyle/>
          <a:p>
            <a:r>
              <a:rPr lang="en-US" dirty="0"/>
              <a:t>Isolate python-only logic into python functions</a:t>
            </a:r>
          </a:p>
        </p:txBody>
      </p:sp>
    </p:spTree>
    <p:extLst>
      <p:ext uri="{BB962C8B-B14F-4D97-AF65-F5344CB8AC3E}">
        <p14:creationId xmlns:p14="http://schemas.microsoft.com/office/powerpoint/2010/main" val="272849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F3F5-2D2A-A94B-AB1E-CEDD006C4E30}"/>
              </a:ext>
            </a:extLst>
          </p:cNvPr>
          <p:cNvSpPr>
            <a:spLocks noGrp="1"/>
          </p:cNvSpPr>
          <p:nvPr>
            <p:ph type="title"/>
          </p:nvPr>
        </p:nvSpPr>
        <p:spPr/>
        <p:txBody>
          <a:bodyPr/>
          <a:lstStyle/>
          <a:p>
            <a:r>
              <a:rPr lang="en-US" dirty="0"/>
              <a:t>Demos Used in this Presentation</a:t>
            </a:r>
          </a:p>
        </p:txBody>
      </p:sp>
      <p:sp>
        <p:nvSpPr>
          <p:cNvPr id="4" name="Subtitle 3">
            <a:extLst>
              <a:ext uri="{FF2B5EF4-FFF2-40B4-BE49-F238E27FC236}">
                <a16:creationId xmlns:a16="http://schemas.microsoft.com/office/drawing/2014/main" id="{738C4B4E-1843-064F-910C-6CBB524EBFB9}"/>
              </a:ext>
            </a:extLst>
          </p:cNvPr>
          <p:cNvSpPr>
            <a:spLocks noGrp="1"/>
          </p:cNvSpPr>
          <p:nvPr>
            <p:ph type="subTitle" idx="12"/>
          </p:nvPr>
        </p:nvSpPr>
        <p:spPr/>
        <p:txBody>
          <a:bodyPr/>
          <a:lstStyle/>
          <a:p>
            <a:endParaRPr lang="en-US"/>
          </a:p>
        </p:txBody>
      </p:sp>
      <p:pic>
        <p:nvPicPr>
          <p:cNvPr id="9" name="Picture 8">
            <a:extLst>
              <a:ext uri="{FF2B5EF4-FFF2-40B4-BE49-F238E27FC236}">
                <a16:creationId xmlns:a16="http://schemas.microsoft.com/office/drawing/2014/main" id="{11A9431F-74A5-D944-9A70-DFA4955750EA}"/>
              </a:ext>
            </a:extLst>
          </p:cNvPr>
          <p:cNvPicPr>
            <a:picLocks noChangeAspect="1"/>
          </p:cNvPicPr>
          <p:nvPr/>
        </p:nvPicPr>
        <p:blipFill>
          <a:blip r:embed="rId3"/>
          <a:srcRect/>
          <a:stretch/>
        </p:blipFill>
        <p:spPr>
          <a:xfrm>
            <a:off x="289400" y="1373585"/>
            <a:ext cx="5359046" cy="5247167"/>
          </a:xfrm>
          <a:prstGeom prst="rect">
            <a:avLst/>
          </a:prstGeom>
        </p:spPr>
      </p:pic>
      <p:sp>
        <p:nvSpPr>
          <p:cNvPr id="17" name="TextBox 16">
            <a:extLst>
              <a:ext uri="{FF2B5EF4-FFF2-40B4-BE49-F238E27FC236}">
                <a16:creationId xmlns:a16="http://schemas.microsoft.com/office/drawing/2014/main" id="{BA70F57C-22D7-7B4C-A44F-B4EF9BFF7982}"/>
              </a:ext>
            </a:extLst>
          </p:cNvPr>
          <p:cNvSpPr txBox="1"/>
          <p:nvPr/>
        </p:nvSpPr>
        <p:spPr>
          <a:xfrm>
            <a:off x="6400834" y="2077115"/>
            <a:ext cx="5359046" cy="646331"/>
          </a:xfrm>
          <a:prstGeom prst="rect">
            <a:avLst/>
          </a:prstGeom>
          <a:noFill/>
        </p:spPr>
        <p:txBody>
          <a:bodyPr wrap="square" rtlCol="0">
            <a:spAutoFit/>
          </a:bodyPr>
          <a:lstStyle/>
          <a:p>
            <a:r>
              <a:rPr lang="en-US" dirty="0"/>
              <a:t>Integrate VS Code and Docker to use the container as the execution environment. </a:t>
            </a:r>
          </a:p>
        </p:txBody>
      </p:sp>
      <p:sp>
        <p:nvSpPr>
          <p:cNvPr id="11" name="Left Arrow 10">
            <a:extLst>
              <a:ext uri="{FF2B5EF4-FFF2-40B4-BE49-F238E27FC236}">
                <a16:creationId xmlns:a16="http://schemas.microsoft.com/office/drawing/2014/main" id="{A049CACB-5C1F-5C47-AA26-38AEE776A2EF}"/>
              </a:ext>
            </a:extLst>
          </p:cNvPr>
          <p:cNvSpPr/>
          <p:nvPr/>
        </p:nvSpPr>
        <p:spPr>
          <a:xfrm>
            <a:off x="5405377" y="2285573"/>
            <a:ext cx="995457"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54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3"/>
          <a:srcRect/>
          <a:stretch/>
        </p:blipFill>
        <p:spPr>
          <a:xfrm>
            <a:off x="1919192" y="2301954"/>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normAutofit/>
          </a:bodyPr>
          <a:lstStyle/>
          <a:p>
            <a:r>
              <a:rPr lang="en-US" b="1" dirty="0"/>
              <a:t>Test Code File:</a:t>
            </a:r>
            <a:r>
              <a:rPr lang="en-US" dirty="0"/>
              <a:t> tests/</a:t>
            </a:r>
            <a:r>
              <a:rPr lang="en-US" dirty="0" err="1"/>
              <a:t>test_flight_utilities.py</a:t>
            </a:r>
            <a:r>
              <a:rPr lang="en-US" dirty="0"/>
              <a:t> </a:t>
            </a:r>
            <a:r>
              <a:rPr lang="en-US" b="1" dirty="0"/>
              <a:t>Code file:</a:t>
            </a:r>
            <a:r>
              <a:rPr lang="en-US" dirty="0"/>
              <a:t> </a:t>
            </a:r>
            <a:r>
              <a:rPr lang="en-US" dirty="0" err="1"/>
              <a:t>flight_utilities.py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Python Logic</a:t>
            </a:r>
          </a:p>
        </p:txBody>
      </p:sp>
      <p:sp>
        <p:nvSpPr>
          <p:cNvPr id="17" name="Rectangle 16">
            <a:extLst>
              <a:ext uri="{FF2B5EF4-FFF2-40B4-BE49-F238E27FC236}">
                <a16:creationId xmlns:a16="http://schemas.microsoft.com/office/drawing/2014/main" id="{1F527F32-7CE8-CC41-8150-AABF8531A89B}"/>
              </a:ext>
            </a:extLst>
          </p:cNvPr>
          <p:cNvSpPr/>
          <p:nvPr/>
        </p:nvSpPr>
        <p:spPr>
          <a:xfrm>
            <a:off x="3447704" y="3429000"/>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850" y="5119869"/>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283913" y="4412892"/>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28446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965D-1D8C-4CDA-8A2F-49F7521C12B2}"/>
              </a:ext>
            </a:extLst>
          </p:cNvPr>
          <p:cNvSpPr>
            <a:spLocks noGrp="1"/>
          </p:cNvSpPr>
          <p:nvPr>
            <p:ph type="title"/>
          </p:nvPr>
        </p:nvSpPr>
        <p:spPr/>
        <p:txBody>
          <a:bodyPr/>
          <a:lstStyle/>
          <a:p>
            <a:r>
              <a:rPr lang="en-US" dirty="0">
                <a:latin typeface="Century Gothic"/>
              </a:rPr>
              <a:t>TDD: Write the Tests</a:t>
            </a:r>
            <a:endParaRPr lang="en-US" dirty="0"/>
          </a:p>
        </p:txBody>
      </p:sp>
      <p:sp>
        <p:nvSpPr>
          <p:cNvPr id="4" name="Subtitle 3">
            <a:extLst>
              <a:ext uri="{FF2B5EF4-FFF2-40B4-BE49-F238E27FC236}">
                <a16:creationId xmlns:a16="http://schemas.microsoft.com/office/drawing/2014/main" id="{74CEB62C-4988-4E1F-A267-35DD8EC60043}"/>
              </a:ext>
            </a:extLst>
          </p:cNvPr>
          <p:cNvSpPr>
            <a:spLocks noGrp="1"/>
          </p:cNvSpPr>
          <p:nvPr>
            <p:ph type="subTitle" idx="12"/>
          </p:nvPr>
        </p:nvSpPr>
        <p:spPr/>
        <p:txBody>
          <a:bodyPr vert="horz" lIns="91440" tIns="45720" rIns="91440" bIns="45720" rtlCol="0" anchor="t">
            <a:normAutofit/>
          </a:bodyPr>
          <a:lstStyle/>
          <a:p>
            <a:r>
              <a:rPr lang="en-US" dirty="0"/>
              <a:t>Code stubs are required so the test can run dummy code.</a:t>
            </a:r>
          </a:p>
        </p:txBody>
      </p:sp>
      <p:sp>
        <p:nvSpPr>
          <p:cNvPr id="5" name="Footer Placeholder 4">
            <a:extLst>
              <a:ext uri="{FF2B5EF4-FFF2-40B4-BE49-F238E27FC236}">
                <a16:creationId xmlns:a16="http://schemas.microsoft.com/office/drawing/2014/main" id="{1C1B034C-A420-40B9-B7BD-4F0869815CC4}"/>
              </a:ext>
            </a:extLst>
          </p:cNvPr>
          <p:cNvSpPr>
            <a:spLocks noGrp="1"/>
          </p:cNvSpPr>
          <p:nvPr>
            <p:ph type="ftr" sz="quarter" idx="3"/>
          </p:nvPr>
        </p:nvSpPr>
        <p:spPr/>
        <p:txBody>
          <a:bodyPr/>
          <a:lstStyle/>
          <a:p>
            <a:endParaRPr lang="en-US"/>
          </a:p>
        </p:txBody>
      </p:sp>
      <p:sp>
        <p:nvSpPr>
          <p:cNvPr id="6" name="Slide Number Placeholder 5">
            <a:extLst>
              <a:ext uri="{FF2B5EF4-FFF2-40B4-BE49-F238E27FC236}">
                <a16:creationId xmlns:a16="http://schemas.microsoft.com/office/drawing/2014/main" id="{7C9A3FC9-56E1-43E3-AEBB-F5C5AC4FF2C6}"/>
              </a:ext>
            </a:extLst>
          </p:cNvPr>
          <p:cNvSpPr>
            <a:spLocks noGrp="1"/>
          </p:cNvSpPr>
          <p:nvPr>
            <p:ph type="sldNum" sz="quarter" idx="4"/>
          </p:nvPr>
        </p:nvSpPr>
        <p:spPr/>
        <p:txBody>
          <a:bodyPr/>
          <a:lstStyle/>
          <a:p>
            <a:pPr algn="l"/>
            <a:fld id="{ABCABC6B-F667-1540-8370-D056DC2C0FCE}" type="slidenum">
              <a:rPr lang="en-US" smtClean="0"/>
              <a:pPr algn="l"/>
              <a:t>16</a:t>
            </a:fld>
            <a:endParaRPr lang="en-US"/>
          </a:p>
        </p:txBody>
      </p:sp>
      <p:sp>
        <p:nvSpPr>
          <p:cNvPr id="16" name="Rectangle: Rounded Corners 15">
            <a:extLst>
              <a:ext uri="{FF2B5EF4-FFF2-40B4-BE49-F238E27FC236}">
                <a16:creationId xmlns:a16="http://schemas.microsoft.com/office/drawing/2014/main" id="{0BFADA4E-109D-4826-B2BA-BE5F7D52B093}"/>
              </a:ext>
            </a:extLst>
          </p:cNvPr>
          <p:cNvSpPr/>
          <p:nvPr/>
        </p:nvSpPr>
        <p:spPr>
          <a:xfrm>
            <a:off x="676046" y="2522979"/>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[Re]Write 1+ test(s)</a:t>
            </a:r>
          </a:p>
        </p:txBody>
      </p:sp>
      <p:sp>
        <p:nvSpPr>
          <p:cNvPr id="17" name="Diamond 16">
            <a:extLst>
              <a:ext uri="{FF2B5EF4-FFF2-40B4-BE49-F238E27FC236}">
                <a16:creationId xmlns:a16="http://schemas.microsoft.com/office/drawing/2014/main" id="{72E0F3BF-8A00-49C3-A41A-2DD2B293A8F7}"/>
              </a:ext>
            </a:extLst>
          </p:cNvPr>
          <p:cNvSpPr/>
          <p:nvPr/>
        </p:nvSpPr>
        <p:spPr>
          <a:xfrm>
            <a:off x="2814249"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Check Test</a:t>
            </a:r>
          </a:p>
        </p:txBody>
      </p:sp>
      <p:cxnSp>
        <p:nvCxnSpPr>
          <p:cNvPr id="7" name="Straight Arrow Connector 6">
            <a:extLst>
              <a:ext uri="{FF2B5EF4-FFF2-40B4-BE49-F238E27FC236}">
                <a16:creationId xmlns:a16="http://schemas.microsoft.com/office/drawing/2014/main" id="{8A43EC0C-EE42-8942-8C16-A15730FE6F0B}"/>
              </a:ext>
            </a:extLst>
          </p:cNvPr>
          <p:cNvCxnSpPr>
            <a:stCxn id="16" idx="3"/>
            <a:endCxn id="17" idx="1"/>
          </p:cNvCxnSpPr>
          <p:nvPr/>
        </p:nvCxnSpPr>
        <p:spPr>
          <a:xfrm flipV="1">
            <a:off x="2103571" y="3105149"/>
            <a:ext cx="7106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5">
            <a:extLst>
              <a:ext uri="{FF2B5EF4-FFF2-40B4-BE49-F238E27FC236}">
                <a16:creationId xmlns:a16="http://schemas.microsoft.com/office/drawing/2014/main" id="{D90C16FC-E2B1-E948-ACA2-605E5C144703}"/>
              </a:ext>
            </a:extLst>
          </p:cNvPr>
          <p:cNvSpPr/>
          <p:nvPr/>
        </p:nvSpPr>
        <p:spPr>
          <a:xfrm>
            <a:off x="5347232"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Write Minimum Code</a:t>
            </a:r>
          </a:p>
        </p:txBody>
      </p:sp>
      <p:cxnSp>
        <p:nvCxnSpPr>
          <p:cNvPr id="9" name="Straight Arrow Connector 8">
            <a:extLst>
              <a:ext uri="{FF2B5EF4-FFF2-40B4-BE49-F238E27FC236}">
                <a16:creationId xmlns:a16="http://schemas.microsoft.com/office/drawing/2014/main" id="{EF9C1EDD-5811-E949-A654-48E3CB655459}"/>
              </a:ext>
            </a:extLst>
          </p:cNvPr>
          <p:cNvCxnSpPr>
            <a:cxnSpLocks/>
            <a:stCxn id="17" idx="3"/>
            <a:endCxn id="11" idx="1"/>
          </p:cNvCxnSpPr>
          <p:nvPr/>
        </p:nvCxnSpPr>
        <p:spPr>
          <a:xfrm>
            <a:off x="4636554"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D49A1218-9687-5D4D-B3BF-9C9F63773095}"/>
              </a:ext>
            </a:extLst>
          </p:cNvPr>
          <p:cNvSpPr/>
          <p:nvPr/>
        </p:nvSpPr>
        <p:spPr>
          <a:xfrm>
            <a:off x="7485435"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sp>
        <p:nvSpPr>
          <p:cNvPr id="20" name="Rectangle: Rounded Corners 15">
            <a:extLst>
              <a:ext uri="{FF2B5EF4-FFF2-40B4-BE49-F238E27FC236}">
                <a16:creationId xmlns:a16="http://schemas.microsoft.com/office/drawing/2014/main" id="{D55EDBE9-3A5A-E141-B18C-10A331E3305B}"/>
              </a:ext>
            </a:extLst>
          </p:cNvPr>
          <p:cNvSpPr/>
          <p:nvPr/>
        </p:nvSpPr>
        <p:spPr>
          <a:xfrm>
            <a:off x="10018418"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Clean or Refactor Code</a:t>
            </a:r>
          </a:p>
        </p:txBody>
      </p:sp>
      <p:cxnSp>
        <p:nvCxnSpPr>
          <p:cNvPr id="22" name="Straight Arrow Connector 21">
            <a:extLst>
              <a:ext uri="{FF2B5EF4-FFF2-40B4-BE49-F238E27FC236}">
                <a16:creationId xmlns:a16="http://schemas.microsoft.com/office/drawing/2014/main" id="{DD5D0C95-23AD-2A44-94DC-B8A4D15B78C2}"/>
              </a:ext>
            </a:extLst>
          </p:cNvPr>
          <p:cNvCxnSpPr>
            <a:stCxn id="11" idx="3"/>
            <a:endCxn id="14" idx="1"/>
          </p:cNvCxnSpPr>
          <p:nvPr/>
        </p:nvCxnSpPr>
        <p:spPr>
          <a:xfrm>
            <a:off x="6774757"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E6B8E0-967B-9443-8029-862A46353E03}"/>
              </a:ext>
            </a:extLst>
          </p:cNvPr>
          <p:cNvCxnSpPr>
            <a:stCxn id="14" idx="3"/>
            <a:endCxn id="20" idx="1"/>
          </p:cNvCxnSpPr>
          <p:nvPr/>
        </p:nvCxnSpPr>
        <p:spPr>
          <a:xfrm>
            <a:off x="9307740"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C83AE3-32B2-694D-BB2C-3D90615A718B}"/>
              </a:ext>
            </a:extLst>
          </p:cNvPr>
          <p:cNvSpPr txBox="1"/>
          <p:nvPr/>
        </p:nvSpPr>
        <p:spPr>
          <a:xfrm>
            <a:off x="9340648" y="2802816"/>
            <a:ext cx="633716" cy="307777"/>
          </a:xfrm>
          <a:prstGeom prst="rect">
            <a:avLst/>
          </a:prstGeom>
          <a:noFill/>
        </p:spPr>
        <p:txBody>
          <a:bodyPr wrap="square" rtlCol="0">
            <a:spAutoFit/>
          </a:bodyPr>
          <a:lstStyle/>
          <a:p>
            <a:pPr algn="ctr"/>
            <a:r>
              <a:rPr lang="en-US" sz="1400" b="1">
                <a:solidFill>
                  <a:srgbClr val="00B050"/>
                </a:solidFill>
              </a:rPr>
              <a:t>PASS</a:t>
            </a:r>
          </a:p>
        </p:txBody>
      </p:sp>
      <p:cxnSp>
        <p:nvCxnSpPr>
          <p:cNvPr id="27" name="Elbow Connector 26">
            <a:extLst>
              <a:ext uri="{FF2B5EF4-FFF2-40B4-BE49-F238E27FC236}">
                <a16:creationId xmlns:a16="http://schemas.microsoft.com/office/drawing/2014/main" id="{76B6D038-AA07-3642-95AF-C659490C9367}"/>
              </a:ext>
            </a:extLst>
          </p:cNvPr>
          <p:cNvCxnSpPr>
            <a:stCxn id="14" idx="0"/>
            <a:endCxn id="11" idx="0"/>
          </p:cNvCxnSpPr>
          <p:nvPr/>
        </p:nvCxnSpPr>
        <p:spPr>
          <a:xfrm rot="16200000" flipH="1" flipV="1">
            <a:off x="7192686" y="1319077"/>
            <a:ext cx="72210" cy="2335593"/>
          </a:xfrm>
          <a:prstGeom prst="bentConnector3">
            <a:avLst>
              <a:gd name="adj1" fmla="val -3165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2E3EE6-B207-9444-8CA7-5591B0067653}"/>
              </a:ext>
            </a:extLst>
          </p:cNvPr>
          <p:cNvSpPr txBox="1"/>
          <p:nvPr/>
        </p:nvSpPr>
        <p:spPr>
          <a:xfrm>
            <a:off x="6911933" y="1906601"/>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37" name="Diamond 36">
            <a:extLst>
              <a:ext uri="{FF2B5EF4-FFF2-40B4-BE49-F238E27FC236}">
                <a16:creationId xmlns:a16="http://schemas.microsoft.com/office/drawing/2014/main" id="{8038BDD3-0F33-A04A-9BF5-DA304DA34EDA}"/>
              </a:ext>
            </a:extLst>
          </p:cNvPr>
          <p:cNvSpPr/>
          <p:nvPr/>
        </p:nvSpPr>
        <p:spPr>
          <a:xfrm>
            <a:off x="9821028" y="414401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cxnSp>
        <p:nvCxnSpPr>
          <p:cNvPr id="39" name="Straight Arrow Connector 38">
            <a:extLst>
              <a:ext uri="{FF2B5EF4-FFF2-40B4-BE49-F238E27FC236}">
                <a16:creationId xmlns:a16="http://schemas.microsoft.com/office/drawing/2014/main" id="{0428D701-9AB8-ED4B-9566-C29898036441}"/>
              </a:ext>
            </a:extLst>
          </p:cNvPr>
          <p:cNvCxnSpPr>
            <a:stCxn id="20" idx="2"/>
            <a:endCxn id="37" idx="0"/>
          </p:cNvCxnSpPr>
          <p:nvPr/>
        </p:nvCxnSpPr>
        <p:spPr>
          <a:xfrm>
            <a:off x="10732180" y="3687318"/>
            <a:ext cx="0" cy="45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294D46A-E269-914C-AD0F-B4254F7DDCCD}"/>
              </a:ext>
            </a:extLst>
          </p:cNvPr>
          <p:cNvCxnSpPr>
            <a:stCxn id="37" idx="1"/>
            <a:endCxn id="11" idx="2"/>
          </p:cNvCxnSpPr>
          <p:nvPr/>
        </p:nvCxnSpPr>
        <p:spPr>
          <a:xfrm rot="10800000">
            <a:off x="6060994" y="3687318"/>
            <a:ext cx="3760034" cy="111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57C7F61-56E3-F644-A5D2-D52A2B6A67FB}"/>
              </a:ext>
            </a:extLst>
          </p:cNvPr>
          <p:cNvCxnSpPr>
            <a:stCxn id="37" idx="2"/>
            <a:endCxn id="16" idx="2"/>
          </p:cNvCxnSpPr>
          <p:nvPr/>
        </p:nvCxnSpPr>
        <p:spPr>
          <a:xfrm rot="5400000" flipH="1">
            <a:off x="5178265" y="-101137"/>
            <a:ext cx="1765459" cy="9342372"/>
          </a:xfrm>
          <a:prstGeom prst="bentConnector3">
            <a:avLst>
              <a:gd name="adj1" fmla="val -1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4C90BD1-BEED-DC4E-B064-E368064CA39D}"/>
              </a:ext>
            </a:extLst>
          </p:cNvPr>
          <p:cNvSpPr txBox="1"/>
          <p:nvPr/>
        </p:nvSpPr>
        <p:spPr>
          <a:xfrm>
            <a:off x="4664083" y="5375127"/>
            <a:ext cx="2793820" cy="307777"/>
          </a:xfrm>
          <a:prstGeom prst="rect">
            <a:avLst/>
          </a:prstGeom>
          <a:noFill/>
        </p:spPr>
        <p:txBody>
          <a:bodyPr wrap="square" rtlCol="0">
            <a:spAutoFit/>
          </a:bodyPr>
          <a:lstStyle/>
          <a:p>
            <a:pPr algn="ctr"/>
            <a:r>
              <a:rPr lang="en-US" sz="1400" b="1">
                <a:solidFill>
                  <a:srgbClr val="00B050"/>
                </a:solidFill>
              </a:rPr>
              <a:t>PASS: GO TO NEXT FEATURE</a:t>
            </a:r>
          </a:p>
        </p:txBody>
      </p:sp>
      <p:sp>
        <p:nvSpPr>
          <p:cNvPr id="45" name="TextBox 44">
            <a:extLst>
              <a:ext uri="{FF2B5EF4-FFF2-40B4-BE49-F238E27FC236}">
                <a16:creationId xmlns:a16="http://schemas.microsoft.com/office/drawing/2014/main" id="{476B8536-5C0F-7E40-9C7E-B25A270040A0}"/>
              </a:ext>
            </a:extLst>
          </p:cNvPr>
          <p:cNvSpPr txBox="1"/>
          <p:nvPr/>
        </p:nvSpPr>
        <p:spPr>
          <a:xfrm>
            <a:off x="8079729" y="4484870"/>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46" name="TextBox 45">
            <a:extLst>
              <a:ext uri="{FF2B5EF4-FFF2-40B4-BE49-F238E27FC236}">
                <a16:creationId xmlns:a16="http://schemas.microsoft.com/office/drawing/2014/main" id="{BD1813C8-7E39-484E-B622-633D0FA2E74C}"/>
              </a:ext>
            </a:extLst>
          </p:cNvPr>
          <p:cNvSpPr txBox="1"/>
          <p:nvPr/>
        </p:nvSpPr>
        <p:spPr>
          <a:xfrm>
            <a:off x="1389808" y="1906601"/>
            <a:ext cx="2335593" cy="307777"/>
          </a:xfrm>
          <a:prstGeom prst="rect">
            <a:avLst/>
          </a:prstGeom>
          <a:noFill/>
        </p:spPr>
        <p:txBody>
          <a:bodyPr wrap="square" rtlCol="0">
            <a:spAutoFit/>
          </a:bodyPr>
          <a:lstStyle/>
          <a:p>
            <a:pPr algn="ctr"/>
            <a:r>
              <a:rPr lang="en-US" sz="1400" b="1">
                <a:solidFill>
                  <a:srgbClr val="00B050"/>
                </a:solidFill>
              </a:rPr>
              <a:t>PASS (bad test)</a:t>
            </a:r>
          </a:p>
        </p:txBody>
      </p:sp>
      <p:sp>
        <p:nvSpPr>
          <p:cNvPr id="47" name="TextBox 46">
            <a:extLst>
              <a:ext uri="{FF2B5EF4-FFF2-40B4-BE49-F238E27FC236}">
                <a16:creationId xmlns:a16="http://schemas.microsoft.com/office/drawing/2014/main" id="{CDA071A6-58F7-DB40-A708-5559B892C377}"/>
              </a:ext>
            </a:extLst>
          </p:cNvPr>
          <p:cNvSpPr txBox="1"/>
          <p:nvPr/>
        </p:nvSpPr>
        <p:spPr>
          <a:xfrm>
            <a:off x="4664083" y="2787533"/>
            <a:ext cx="633716" cy="307777"/>
          </a:xfrm>
          <a:prstGeom prst="rect">
            <a:avLst/>
          </a:prstGeom>
          <a:noFill/>
        </p:spPr>
        <p:txBody>
          <a:bodyPr wrap="square" rtlCol="0">
            <a:spAutoFit/>
          </a:bodyPr>
          <a:lstStyle/>
          <a:p>
            <a:pPr algn="ctr"/>
            <a:r>
              <a:rPr lang="en-US" sz="1400" b="1">
                <a:solidFill>
                  <a:srgbClr val="FF0000"/>
                </a:solidFill>
              </a:rPr>
              <a:t>FAIL</a:t>
            </a:r>
          </a:p>
        </p:txBody>
      </p:sp>
      <p:cxnSp>
        <p:nvCxnSpPr>
          <p:cNvPr id="49" name="Elbow Connector 48">
            <a:extLst>
              <a:ext uri="{FF2B5EF4-FFF2-40B4-BE49-F238E27FC236}">
                <a16:creationId xmlns:a16="http://schemas.microsoft.com/office/drawing/2014/main" id="{5E5637F1-07B5-8042-BC69-1CC17135D7C6}"/>
              </a:ext>
            </a:extLst>
          </p:cNvPr>
          <p:cNvCxnSpPr>
            <a:stCxn id="17" idx="0"/>
            <a:endCxn id="16" idx="0"/>
          </p:cNvCxnSpPr>
          <p:nvPr/>
        </p:nvCxnSpPr>
        <p:spPr>
          <a:xfrm rot="16200000" flipH="1" flipV="1">
            <a:off x="2521500" y="1319077"/>
            <a:ext cx="72211" cy="2335593"/>
          </a:xfrm>
          <a:prstGeom prst="bentConnector3">
            <a:avLst>
              <a:gd name="adj1" fmla="val -31657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B9F549D-B872-6A42-9864-FC4953F6F7B2}"/>
              </a:ext>
            </a:extLst>
          </p:cNvPr>
          <p:cNvSpPr/>
          <p:nvPr/>
        </p:nvSpPr>
        <p:spPr>
          <a:xfrm>
            <a:off x="343489" y="1783215"/>
            <a:ext cx="4490454" cy="2204946"/>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411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4E51156-6CAB-9A40-B4BD-EDC0BD1B655B}"/>
              </a:ext>
            </a:extLst>
          </p:cNvPr>
          <p:cNvSpPr>
            <a:spLocks noGrp="1"/>
          </p:cNvSpPr>
          <p:nvPr>
            <p:ph type="body" idx="1"/>
          </p:nvPr>
        </p:nvSpPr>
        <p:spPr/>
        <p:txBody>
          <a:bodyPr/>
          <a:lstStyle/>
          <a:p>
            <a:r>
              <a:rPr lang="en-US" dirty="0"/>
              <a:t>Function Stub</a:t>
            </a:r>
          </a:p>
        </p:txBody>
      </p:sp>
      <p:sp>
        <p:nvSpPr>
          <p:cNvPr id="7" name="Content Placeholder 6">
            <a:extLst>
              <a:ext uri="{FF2B5EF4-FFF2-40B4-BE49-F238E27FC236}">
                <a16:creationId xmlns:a16="http://schemas.microsoft.com/office/drawing/2014/main" id="{A9BB3498-8CAE-1A40-9757-C5783E257D62}"/>
              </a:ext>
            </a:extLst>
          </p:cNvPr>
          <p:cNvSpPr>
            <a:spLocks noGrp="1"/>
          </p:cNvSpPr>
          <p:nvPr>
            <p:ph sz="half" idx="2"/>
          </p:nvPr>
        </p:nvSpPr>
        <p:spPr/>
        <p:txBody>
          <a:bodyPr/>
          <a:lstStyle/>
          <a:p>
            <a:pPr marL="51435" indent="0">
              <a:buNone/>
            </a:pPr>
            <a:r>
              <a:rPr lang="en-US" dirty="0">
                <a:solidFill>
                  <a:srgbClr val="0000FF"/>
                </a:solidFill>
                <a:latin typeface="Menlo" panose="020B0609030804020204" pitchFamily="49" charset="0"/>
              </a:rPr>
              <a:t>def</a:t>
            </a:r>
            <a:r>
              <a:rPr lang="en-US" dirty="0">
                <a:solidFill>
                  <a:srgbClr val="000000"/>
                </a:solidFill>
                <a:latin typeface="Menlo" panose="020B0609030804020204" pitchFamily="49" charset="0"/>
              </a:rPr>
              <a:t> </a:t>
            </a:r>
            <a:r>
              <a:rPr lang="en-US" dirty="0" err="1">
                <a:solidFill>
                  <a:srgbClr val="795E26"/>
                </a:solidFill>
                <a:latin typeface="Menlo" panose="020B0609030804020204" pitchFamily="49" charset="0"/>
              </a:rPr>
              <a:t>get_year_range</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desc_str</a:t>
            </a:r>
            <a:r>
              <a:rPr lang="en-US" dirty="0">
                <a:solidFill>
                  <a:srgbClr val="000000"/>
                </a:solidFill>
                <a:latin typeface="Menlo" panose="020B0609030804020204" pitchFamily="49" charset="0"/>
              </a:rPr>
              <a:t>: </a:t>
            </a:r>
            <a:r>
              <a:rPr lang="en-US" dirty="0">
                <a:solidFill>
                  <a:srgbClr val="267F99"/>
                </a:solidFill>
                <a:latin typeface="Menlo" panose="020B0609030804020204" pitchFamily="49" charset="0"/>
              </a:rPr>
              <a:t>object</a:t>
            </a:r>
            <a:r>
              <a:rPr lang="en-US" dirty="0">
                <a:solidFill>
                  <a:srgbClr val="000000"/>
                </a:solidFill>
                <a:latin typeface="Menlo" panose="020B0609030804020204" pitchFamily="49" charset="0"/>
              </a:rPr>
              <a:t>):</a:t>
            </a:r>
          </a:p>
          <a:p>
            <a:pPr marL="51435" indent="0">
              <a:buNone/>
            </a:pPr>
            <a:r>
              <a:rPr lang="en-US" dirty="0">
                <a:solidFill>
                  <a:srgbClr val="AF00DB"/>
                </a:solidFill>
                <a:latin typeface="Menlo" panose="020B0609030804020204" pitchFamily="49" charset="0"/>
              </a:rPr>
              <a:t>	return</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None</a:t>
            </a:r>
            <a:endParaRPr lang="en-US" dirty="0">
              <a:solidFill>
                <a:srgbClr val="000000"/>
              </a:solidFill>
              <a:latin typeface="Menlo" panose="020B0609030804020204" pitchFamily="49" charset="0"/>
            </a:endParaRPr>
          </a:p>
          <a:p>
            <a:pPr marL="51435" indent="0">
              <a:buNone/>
            </a:pPr>
            <a:endParaRPr lang="en-US" dirty="0"/>
          </a:p>
        </p:txBody>
      </p:sp>
      <p:sp>
        <p:nvSpPr>
          <p:cNvPr id="8" name="Text Placeholder 7">
            <a:extLst>
              <a:ext uri="{FF2B5EF4-FFF2-40B4-BE49-F238E27FC236}">
                <a16:creationId xmlns:a16="http://schemas.microsoft.com/office/drawing/2014/main" id="{EFC05025-1296-A242-B8AB-B5CE30B476A8}"/>
              </a:ext>
            </a:extLst>
          </p:cNvPr>
          <p:cNvSpPr>
            <a:spLocks noGrp="1"/>
          </p:cNvSpPr>
          <p:nvPr>
            <p:ph type="body" sz="quarter" idx="3"/>
          </p:nvPr>
        </p:nvSpPr>
        <p:spPr/>
        <p:txBody>
          <a:bodyPr/>
          <a:lstStyle/>
          <a:p>
            <a:r>
              <a:rPr lang="en-US" dirty="0"/>
              <a:t>Sample Test Function</a:t>
            </a:r>
          </a:p>
        </p:txBody>
      </p:sp>
      <p:sp>
        <p:nvSpPr>
          <p:cNvPr id="9" name="Content Placeholder 8">
            <a:extLst>
              <a:ext uri="{FF2B5EF4-FFF2-40B4-BE49-F238E27FC236}">
                <a16:creationId xmlns:a16="http://schemas.microsoft.com/office/drawing/2014/main" id="{20C00791-E328-8F4D-AED9-C5E13031AE34}"/>
              </a:ext>
            </a:extLst>
          </p:cNvPr>
          <p:cNvSpPr>
            <a:spLocks noGrp="1"/>
          </p:cNvSpPr>
          <p:nvPr>
            <p:ph sz="quarter" idx="4"/>
          </p:nvPr>
        </p:nvSpPr>
        <p:spPr/>
        <p:txBody>
          <a:bodyPr/>
          <a:lstStyle/>
          <a:p>
            <a:pPr marL="51435" indent="0">
              <a:buNone/>
            </a:pPr>
            <a:r>
              <a:rPr lang="en-US" dirty="0">
                <a:solidFill>
                  <a:srgbClr val="0000FF"/>
                </a:solidFill>
                <a:latin typeface="Menlo" panose="020B0609030804020204" pitchFamily="49" charset="0"/>
              </a:rPr>
              <a:t>def</a:t>
            </a:r>
            <a:r>
              <a:rPr lang="en-US" dirty="0">
                <a:solidFill>
                  <a:srgbClr val="000000"/>
                </a:solidFill>
                <a:latin typeface="Menlo" panose="020B0609030804020204" pitchFamily="49" charset="0"/>
              </a:rPr>
              <a:t> </a:t>
            </a:r>
            <a:r>
              <a:rPr lang="en-US" dirty="0">
                <a:solidFill>
                  <a:srgbClr val="795E26"/>
                </a:solidFill>
                <a:latin typeface="Menlo" panose="020B0609030804020204" pitchFamily="49" charset="0"/>
              </a:rPr>
              <a:t>test_get_year_range_2016_2020</a:t>
            </a:r>
            <a:r>
              <a:rPr lang="en-US" dirty="0">
                <a:solidFill>
                  <a:srgbClr val="000000"/>
                </a:solidFill>
                <a:latin typeface="Menlo" panose="020B0609030804020204" pitchFamily="49" charset="0"/>
              </a:rPr>
              <a:t>():</a:t>
            </a:r>
          </a:p>
          <a:p>
            <a:pPr marL="274320" lvl="1" indent="0">
              <a:buNone/>
            </a:pPr>
            <a:r>
              <a:rPr lang="en-US" dirty="0">
                <a:solidFill>
                  <a:srgbClr val="008000"/>
                </a:solidFill>
                <a:latin typeface="Menlo" panose="020B0609030804020204" pitchFamily="49" charset="0"/>
              </a:rPr>
              <a:t># given</a:t>
            </a:r>
            <a:endParaRPr lang="en-US" dirty="0">
              <a:solidFill>
                <a:srgbClr val="000000"/>
              </a:solidFill>
              <a:latin typeface="Menlo" panose="020B0609030804020204" pitchFamily="49" charset="0"/>
            </a:endParaRPr>
          </a:p>
          <a:p>
            <a:pPr marL="274320" lvl="1" indent="0">
              <a:buNone/>
            </a:pPr>
            <a:r>
              <a:rPr lang="en-US" dirty="0" err="1">
                <a:solidFill>
                  <a:srgbClr val="001080"/>
                </a:solidFill>
                <a:latin typeface="Menlo" panose="020B0609030804020204" pitchFamily="49" charset="0"/>
              </a:rPr>
              <a:t>sut_input</a:t>
            </a:r>
            <a:r>
              <a:rPr lang="en-US" dirty="0">
                <a:solidFill>
                  <a:srgbClr val="000000"/>
                </a:solidFill>
                <a:latin typeface="Menlo" panose="020B0609030804020204" pitchFamily="49" charset="0"/>
              </a:rPr>
              <a:t> = </a:t>
            </a:r>
            <a:r>
              <a:rPr lang="en-US" dirty="0">
                <a:solidFill>
                  <a:srgbClr val="A31515"/>
                </a:solidFill>
                <a:latin typeface="Menlo" panose="020B0609030804020204" pitchFamily="49" charset="0"/>
              </a:rPr>
              <a:t>'Carrier (2016 - 2020)'</a:t>
            </a:r>
            <a:endParaRPr lang="en-US" dirty="0">
              <a:solidFill>
                <a:srgbClr val="000000"/>
              </a:solidFill>
              <a:latin typeface="Menlo" panose="020B0609030804020204" pitchFamily="49" charset="0"/>
            </a:endParaRPr>
          </a:p>
          <a:p>
            <a:pPr marL="274320" lvl="1" indent="0">
              <a:buNone/>
            </a:pPr>
            <a:r>
              <a:rPr lang="en-US" dirty="0">
                <a:solidFill>
                  <a:srgbClr val="001080"/>
                </a:solidFill>
                <a:latin typeface="Menlo" panose="020B0609030804020204" pitchFamily="49" charset="0"/>
              </a:rPr>
              <a:t>expected</a:t>
            </a:r>
            <a:r>
              <a:rPr lang="en-US" dirty="0">
                <a:solidFill>
                  <a:srgbClr val="000000"/>
                </a:solidFill>
                <a:latin typeface="Menlo" panose="020B0609030804020204" pitchFamily="49" charset="0"/>
              </a:rPr>
              <a:t> = [</a:t>
            </a:r>
            <a:r>
              <a:rPr lang="en-US" dirty="0">
                <a:solidFill>
                  <a:srgbClr val="098658"/>
                </a:solidFill>
                <a:latin typeface="Menlo" panose="020B0609030804020204" pitchFamily="49" charset="0"/>
              </a:rPr>
              <a:t>2016</a:t>
            </a:r>
            <a:r>
              <a:rPr lang="en-US" dirty="0">
                <a:solidFill>
                  <a:srgbClr val="000000"/>
                </a:solidFill>
                <a:latin typeface="Menlo" panose="020B0609030804020204" pitchFamily="49" charset="0"/>
              </a:rPr>
              <a:t>, </a:t>
            </a:r>
            <a:r>
              <a:rPr lang="en-US" dirty="0">
                <a:solidFill>
                  <a:srgbClr val="098658"/>
                </a:solidFill>
                <a:latin typeface="Menlo" panose="020B0609030804020204" pitchFamily="49" charset="0"/>
              </a:rPr>
              <a:t>2020</a:t>
            </a:r>
            <a:r>
              <a:rPr lang="en-US" dirty="0">
                <a:solidFill>
                  <a:srgbClr val="000000"/>
                </a:solidFill>
                <a:latin typeface="Menlo" panose="020B0609030804020204" pitchFamily="49" charset="0"/>
              </a:rPr>
              <a:t>]</a:t>
            </a:r>
          </a:p>
          <a:p>
            <a:pPr marL="274320" lvl="1" indent="0">
              <a:buNone/>
            </a:pPr>
            <a:br>
              <a:rPr lang="en-US" dirty="0">
                <a:solidFill>
                  <a:srgbClr val="000000"/>
                </a:solidFill>
                <a:latin typeface="Menlo" panose="020B0609030804020204" pitchFamily="49" charset="0"/>
              </a:rPr>
            </a:br>
            <a:r>
              <a:rPr lang="en-US" dirty="0">
                <a:solidFill>
                  <a:srgbClr val="008000"/>
                </a:solidFill>
                <a:latin typeface="Menlo" panose="020B0609030804020204" pitchFamily="49" charset="0"/>
              </a:rPr>
              <a:t># when</a:t>
            </a:r>
            <a:endParaRPr lang="en-US" dirty="0">
              <a:solidFill>
                <a:srgbClr val="000000"/>
              </a:solidFill>
              <a:latin typeface="Menlo" panose="020B0609030804020204" pitchFamily="49" charset="0"/>
            </a:endParaRPr>
          </a:p>
          <a:p>
            <a:pPr marL="274320" lvl="1" indent="0">
              <a:buNone/>
            </a:pPr>
            <a:r>
              <a:rPr lang="en-US" dirty="0">
                <a:solidFill>
                  <a:srgbClr val="001080"/>
                </a:solidFill>
                <a:latin typeface="Menlo" panose="020B0609030804020204" pitchFamily="49" charset="0"/>
              </a:rPr>
              <a:t>actual</a:t>
            </a:r>
            <a:r>
              <a:rPr lang="en-US" dirty="0">
                <a:solidFill>
                  <a:srgbClr val="000000"/>
                </a:solidFill>
                <a:latin typeface="Menlo" panose="020B0609030804020204" pitchFamily="49" charset="0"/>
              </a:rPr>
              <a:t> = </a:t>
            </a:r>
            <a:r>
              <a:rPr lang="en-US" dirty="0" err="1">
                <a:solidFill>
                  <a:srgbClr val="267F99"/>
                </a:solidFill>
                <a:latin typeface="Menlo" panose="020B0609030804020204" pitchFamily="49" charset="0"/>
              </a:rPr>
              <a:t>sut</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get_year_range</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sut_input</a:t>
            </a:r>
            <a:r>
              <a:rPr lang="en-US" dirty="0">
                <a:solidFill>
                  <a:srgbClr val="000000"/>
                </a:solidFill>
                <a:latin typeface="Menlo" panose="020B0609030804020204" pitchFamily="49" charset="0"/>
              </a:rPr>
              <a:t>)</a:t>
            </a:r>
          </a:p>
          <a:p>
            <a:pPr marL="274320" lvl="1" indent="0">
              <a:buNone/>
            </a:pPr>
            <a:br>
              <a:rPr lang="en-US" dirty="0">
                <a:solidFill>
                  <a:srgbClr val="000000"/>
                </a:solidFill>
                <a:latin typeface="Menlo" panose="020B0609030804020204" pitchFamily="49" charset="0"/>
              </a:rPr>
            </a:br>
            <a:r>
              <a:rPr lang="en-US" dirty="0">
                <a:solidFill>
                  <a:srgbClr val="008000"/>
                </a:solidFill>
                <a:latin typeface="Menlo" panose="020B0609030804020204" pitchFamily="49" charset="0"/>
              </a:rPr>
              <a:t># then</a:t>
            </a:r>
            <a:endParaRPr lang="en-US" dirty="0">
              <a:solidFill>
                <a:srgbClr val="000000"/>
              </a:solidFill>
              <a:latin typeface="Menlo" panose="020B0609030804020204" pitchFamily="49" charset="0"/>
            </a:endParaRPr>
          </a:p>
          <a:p>
            <a:pPr marL="274320" lvl="1" indent="0">
              <a:buNone/>
            </a:pPr>
            <a:r>
              <a:rPr lang="en-US" dirty="0">
                <a:solidFill>
                  <a:srgbClr val="AF00DB"/>
                </a:solidFill>
                <a:latin typeface="Menlo" panose="020B0609030804020204" pitchFamily="49" charset="0"/>
              </a:rPr>
              <a:t>assert</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expected</a:t>
            </a:r>
            <a:r>
              <a:rPr lang="en-US" dirty="0">
                <a:solidFill>
                  <a:srgbClr val="000000"/>
                </a:solidFill>
                <a:latin typeface="Menlo" panose="020B0609030804020204" pitchFamily="49" charset="0"/>
              </a:rPr>
              <a:t> == </a:t>
            </a:r>
            <a:r>
              <a:rPr lang="en-US" dirty="0">
                <a:solidFill>
                  <a:srgbClr val="001080"/>
                </a:solidFill>
                <a:latin typeface="Menlo" panose="020B0609030804020204" pitchFamily="49" charset="0"/>
              </a:rPr>
              <a:t>actual</a:t>
            </a:r>
            <a:endParaRPr lang="en-US" dirty="0">
              <a:solidFill>
                <a:srgbClr val="000000"/>
              </a:solidFill>
              <a:latin typeface="Menlo" panose="020B0609030804020204" pitchFamily="49" charset="0"/>
            </a:endParaRPr>
          </a:p>
          <a:p>
            <a:pPr marL="51435" indent="0">
              <a:buNone/>
            </a:pP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Write the Stub(s) and Test(s)</a:t>
            </a:r>
          </a:p>
        </p:txBody>
      </p:sp>
      <p:sp>
        <p:nvSpPr>
          <p:cNvPr id="10" name="Subtitle 9">
            <a:extLst>
              <a:ext uri="{FF2B5EF4-FFF2-40B4-BE49-F238E27FC236}">
                <a16:creationId xmlns:a16="http://schemas.microsoft.com/office/drawing/2014/main" id="{9752C28A-8EF6-B348-ACA8-112C4A37085E}"/>
              </a:ext>
            </a:extLst>
          </p:cNvPr>
          <p:cNvSpPr>
            <a:spLocks noGrp="1"/>
          </p:cNvSpPr>
          <p:nvPr>
            <p:ph type="subTitle" idx="15"/>
          </p:nvPr>
        </p:nvSpPr>
        <p:spPr/>
        <p:txBody>
          <a:bodyPr/>
          <a:lstStyle/>
          <a:p>
            <a:r>
              <a:rPr lang="en-US" b="1" dirty="0"/>
              <a:t>Test Methodology:</a:t>
            </a:r>
            <a:r>
              <a:rPr lang="en-US" dirty="0"/>
              <a:t> One coded test per test case. </a:t>
            </a:r>
            <a:r>
              <a:rPr lang="en-US" b="1" dirty="0"/>
              <a:t>Tests Code File:</a:t>
            </a:r>
            <a:r>
              <a:rPr lang="en-US" dirty="0"/>
              <a:t> </a:t>
            </a:r>
            <a:r>
              <a:rPr lang="en-US" dirty="0" err="1"/>
              <a:t>test_flight_utilities.py</a:t>
            </a:r>
            <a:r>
              <a:rPr lang="en-US" dirty="0"/>
              <a:t>, </a:t>
            </a:r>
            <a:r>
              <a:rPr lang="en-US" b="1" dirty="0"/>
              <a:t>Code File:</a:t>
            </a:r>
            <a:r>
              <a:rPr lang="en-US" dirty="0"/>
              <a:t> </a:t>
            </a:r>
            <a:r>
              <a:rPr lang="en-US" dirty="0" err="1"/>
              <a:t>flight_utilities.py</a:t>
            </a:r>
            <a:endParaRPr lang="en-US" dirty="0"/>
          </a:p>
        </p:txBody>
      </p:sp>
    </p:spTree>
    <p:extLst>
      <p:ext uri="{BB962C8B-B14F-4D97-AF65-F5344CB8AC3E}">
        <p14:creationId xmlns:p14="http://schemas.microsoft.com/office/powerpoint/2010/main" val="179055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965D-1D8C-4CDA-8A2F-49F7521C12B2}"/>
              </a:ext>
            </a:extLst>
          </p:cNvPr>
          <p:cNvSpPr>
            <a:spLocks noGrp="1"/>
          </p:cNvSpPr>
          <p:nvPr>
            <p:ph type="title"/>
          </p:nvPr>
        </p:nvSpPr>
        <p:spPr/>
        <p:txBody>
          <a:bodyPr/>
          <a:lstStyle/>
          <a:p>
            <a:r>
              <a:rPr lang="en-US" dirty="0">
                <a:latin typeface="Century Gothic"/>
              </a:rPr>
              <a:t>TDD: Write the Implementation Code</a:t>
            </a:r>
            <a:endParaRPr lang="en-US" dirty="0"/>
          </a:p>
        </p:txBody>
      </p:sp>
      <p:sp>
        <p:nvSpPr>
          <p:cNvPr id="4" name="Subtitle 3">
            <a:extLst>
              <a:ext uri="{FF2B5EF4-FFF2-40B4-BE49-F238E27FC236}">
                <a16:creationId xmlns:a16="http://schemas.microsoft.com/office/drawing/2014/main" id="{74CEB62C-4988-4E1F-A267-35DD8EC60043}"/>
              </a:ext>
            </a:extLst>
          </p:cNvPr>
          <p:cNvSpPr>
            <a:spLocks noGrp="1"/>
          </p:cNvSpPr>
          <p:nvPr>
            <p:ph type="subTitle" idx="12"/>
          </p:nvPr>
        </p:nvSpPr>
        <p:spPr/>
        <p:txBody>
          <a:bodyPr vert="horz" lIns="91440" tIns="45720" rIns="91440" bIns="45720" rtlCol="0" anchor="t">
            <a:normAutofit/>
          </a:bodyPr>
          <a:lstStyle/>
          <a:p>
            <a:r>
              <a:rPr lang="en-US" dirty="0"/>
              <a:t>Demo: Implement the function code and re-run the tests.</a:t>
            </a:r>
          </a:p>
        </p:txBody>
      </p:sp>
      <p:sp>
        <p:nvSpPr>
          <p:cNvPr id="5" name="Footer Placeholder 4">
            <a:extLst>
              <a:ext uri="{FF2B5EF4-FFF2-40B4-BE49-F238E27FC236}">
                <a16:creationId xmlns:a16="http://schemas.microsoft.com/office/drawing/2014/main" id="{1C1B034C-A420-40B9-B7BD-4F0869815CC4}"/>
              </a:ext>
            </a:extLst>
          </p:cNvPr>
          <p:cNvSpPr>
            <a:spLocks noGrp="1"/>
          </p:cNvSpPr>
          <p:nvPr>
            <p:ph type="ftr" sz="quarter" idx="3"/>
          </p:nvPr>
        </p:nvSpPr>
        <p:spPr/>
        <p:txBody>
          <a:bodyPr/>
          <a:lstStyle/>
          <a:p>
            <a:endParaRPr lang="en-US"/>
          </a:p>
        </p:txBody>
      </p:sp>
      <p:sp>
        <p:nvSpPr>
          <p:cNvPr id="6" name="Slide Number Placeholder 5">
            <a:extLst>
              <a:ext uri="{FF2B5EF4-FFF2-40B4-BE49-F238E27FC236}">
                <a16:creationId xmlns:a16="http://schemas.microsoft.com/office/drawing/2014/main" id="{7C9A3FC9-56E1-43E3-AEBB-F5C5AC4FF2C6}"/>
              </a:ext>
            </a:extLst>
          </p:cNvPr>
          <p:cNvSpPr>
            <a:spLocks noGrp="1"/>
          </p:cNvSpPr>
          <p:nvPr>
            <p:ph type="sldNum" sz="quarter" idx="4"/>
          </p:nvPr>
        </p:nvSpPr>
        <p:spPr/>
        <p:txBody>
          <a:bodyPr/>
          <a:lstStyle/>
          <a:p>
            <a:pPr algn="l"/>
            <a:fld id="{ABCABC6B-F667-1540-8370-D056DC2C0FCE}" type="slidenum">
              <a:rPr lang="en-US" smtClean="0"/>
              <a:pPr algn="l"/>
              <a:t>18</a:t>
            </a:fld>
            <a:endParaRPr lang="en-US"/>
          </a:p>
        </p:txBody>
      </p:sp>
      <p:sp>
        <p:nvSpPr>
          <p:cNvPr id="16" name="Rectangle: Rounded Corners 15">
            <a:extLst>
              <a:ext uri="{FF2B5EF4-FFF2-40B4-BE49-F238E27FC236}">
                <a16:creationId xmlns:a16="http://schemas.microsoft.com/office/drawing/2014/main" id="{0BFADA4E-109D-4826-B2BA-BE5F7D52B093}"/>
              </a:ext>
            </a:extLst>
          </p:cNvPr>
          <p:cNvSpPr/>
          <p:nvPr/>
        </p:nvSpPr>
        <p:spPr>
          <a:xfrm>
            <a:off x="676046" y="2522979"/>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[Re]Write 1+ test(s)</a:t>
            </a:r>
          </a:p>
        </p:txBody>
      </p:sp>
      <p:sp>
        <p:nvSpPr>
          <p:cNvPr id="17" name="Diamond 16">
            <a:extLst>
              <a:ext uri="{FF2B5EF4-FFF2-40B4-BE49-F238E27FC236}">
                <a16:creationId xmlns:a16="http://schemas.microsoft.com/office/drawing/2014/main" id="{72E0F3BF-8A00-49C3-A41A-2DD2B293A8F7}"/>
              </a:ext>
            </a:extLst>
          </p:cNvPr>
          <p:cNvSpPr/>
          <p:nvPr/>
        </p:nvSpPr>
        <p:spPr>
          <a:xfrm>
            <a:off x="2814249"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Check Test</a:t>
            </a:r>
          </a:p>
        </p:txBody>
      </p:sp>
      <p:cxnSp>
        <p:nvCxnSpPr>
          <p:cNvPr id="7" name="Straight Arrow Connector 6">
            <a:extLst>
              <a:ext uri="{FF2B5EF4-FFF2-40B4-BE49-F238E27FC236}">
                <a16:creationId xmlns:a16="http://schemas.microsoft.com/office/drawing/2014/main" id="{8A43EC0C-EE42-8942-8C16-A15730FE6F0B}"/>
              </a:ext>
            </a:extLst>
          </p:cNvPr>
          <p:cNvCxnSpPr>
            <a:stCxn id="16" idx="3"/>
            <a:endCxn id="17" idx="1"/>
          </p:cNvCxnSpPr>
          <p:nvPr/>
        </p:nvCxnSpPr>
        <p:spPr>
          <a:xfrm flipV="1">
            <a:off x="2103571" y="3105149"/>
            <a:ext cx="7106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5">
            <a:extLst>
              <a:ext uri="{FF2B5EF4-FFF2-40B4-BE49-F238E27FC236}">
                <a16:creationId xmlns:a16="http://schemas.microsoft.com/office/drawing/2014/main" id="{D90C16FC-E2B1-E948-ACA2-605E5C144703}"/>
              </a:ext>
            </a:extLst>
          </p:cNvPr>
          <p:cNvSpPr/>
          <p:nvPr/>
        </p:nvSpPr>
        <p:spPr>
          <a:xfrm>
            <a:off x="5347232"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Write Minimum Code</a:t>
            </a:r>
          </a:p>
        </p:txBody>
      </p:sp>
      <p:cxnSp>
        <p:nvCxnSpPr>
          <p:cNvPr id="9" name="Straight Arrow Connector 8">
            <a:extLst>
              <a:ext uri="{FF2B5EF4-FFF2-40B4-BE49-F238E27FC236}">
                <a16:creationId xmlns:a16="http://schemas.microsoft.com/office/drawing/2014/main" id="{EF9C1EDD-5811-E949-A654-48E3CB655459}"/>
              </a:ext>
            </a:extLst>
          </p:cNvPr>
          <p:cNvCxnSpPr>
            <a:cxnSpLocks/>
            <a:stCxn id="17" idx="3"/>
            <a:endCxn id="11" idx="1"/>
          </p:cNvCxnSpPr>
          <p:nvPr/>
        </p:nvCxnSpPr>
        <p:spPr>
          <a:xfrm>
            <a:off x="4636554"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D49A1218-9687-5D4D-B3BF-9C9F63773095}"/>
              </a:ext>
            </a:extLst>
          </p:cNvPr>
          <p:cNvSpPr/>
          <p:nvPr/>
        </p:nvSpPr>
        <p:spPr>
          <a:xfrm>
            <a:off x="7485435"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sp>
        <p:nvSpPr>
          <p:cNvPr id="20" name="Rectangle: Rounded Corners 15">
            <a:extLst>
              <a:ext uri="{FF2B5EF4-FFF2-40B4-BE49-F238E27FC236}">
                <a16:creationId xmlns:a16="http://schemas.microsoft.com/office/drawing/2014/main" id="{D55EDBE9-3A5A-E141-B18C-10A331E3305B}"/>
              </a:ext>
            </a:extLst>
          </p:cNvPr>
          <p:cNvSpPr/>
          <p:nvPr/>
        </p:nvSpPr>
        <p:spPr>
          <a:xfrm>
            <a:off x="10018418"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Clean or Refactor Code</a:t>
            </a:r>
          </a:p>
        </p:txBody>
      </p:sp>
      <p:cxnSp>
        <p:nvCxnSpPr>
          <p:cNvPr id="22" name="Straight Arrow Connector 21">
            <a:extLst>
              <a:ext uri="{FF2B5EF4-FFF2-40B4-BE49-F238E27FC236}">
                <a16:creationId xmlns:a16="http://schemas.microsoft.com/office/drawing/2014/main" id="{DD5D0C95-23AD-2A44-94DC-B8A4D15B78C2}"/>
              </a:ext>
            </a:extLst>
          </p:cNvPr>
          <p:cNvCxnSpPr>
            <a:stCxn id="11" idx="3"/>
            <a:endCxn id="14" idx="1"/>
          </p:cNvCxnSpPr>
          <p:nvPr/>
        </p:nvCxnSpPr>
        <p:spPr>
          <a:xfrm>
            <a:off x="6774757"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E6B8E0-967B-9443-8029-862A46353E03}"/>
              </a:ext>
            </a:extLst>
          </p:cNvPr>
          <p:cNvCxnSpPr>
            <a:stCxn id="14" idx="3"/>
            <a:endCxn id="20" idx="1"/>
          </p:cNvCxnSpPr>
          <p:nvPr/>
        </p:nvCxnSpPr>
        <p:spPr>
          <a:xfrm>
            <a:off x="9307740"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C83AE3-32B2-694D-BB2C-3D90615A718B}"/>
              </a:ext>
            </a:extLst>
          </p:cNvPr>
          <p:cNvSpPr txBox="1"/>
          <p:nvPr/>
        </p:nvSpPr>
        <p:spPr>
          <a:xfrm>
            <a:off x="9340648" y="2802816"/>
            <a:ext cx="633716" cy="307777"/>
          </a:xfrm>
          <a:prstGeom prst="rect">
            <a:avLst/>
          </a:prstGeom>
          <a:noFill/>
        </p:spPr>
        <p:txBody>
          <a:bodyPr wrap="square" rtlCol="0">
            <a:spAutoFit/>
          </a:bodyPr>
          <a:lstStyle/>
          <a:p>
            <a:pPr algn="ctr"/>
            <a:r>
              <a:rPr lang="en-US" sz="1400" b="1">
                <a:solidFill>
                  <a:srgbClr val="00B050"/>
                </a:solidFill>
              </a:rPr>
              <a:t>PASS</a:t>
            </a:r>
          </a:p>
        </p:txBody>
      </p:sp>
      <p:cxnSp>
        <p:nvCxnSpPr>
          <p:cNvPr id="27" name="Elbow Connector 26">
            <a:extLst>
              <a:ext uri="{FF2B5EF4-FFF2-40B4-BE49-F238E27FC236}">
                <a16:creationId xmlns:a16="http://schemas.microsoft.com/office/drawing/2014/main" id="{76B6D038-AA07-3642-95AF-C659490C9367}"/>
              </a:ext>
            </a:extLst>
          </p:cNvPr>
          <p:cNvCxnSpPr>
            <a:stCxn id="14" idx="0"/>
            <a:endCxn id="11" idx="0"/>
          </p:cNvCxnSpPr>
          <p:nvPr/>
        </p:nvCxnSpPr>
        <p:spPr>
          <a:xfrm rot="16200000" flipH="1" flipV="1">
            <a:off x="7192686" y="1319077"/>
            <a:ext cx="72210" cy="2335593"/>
          </a:xfrm>
          <a:prstGeom prst="bentConnector3">
            <a:avLst>
              <a:gd name="adj1" fmla="val -3165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2E3EE6-B207-9444-8CA7-5591B0067653}"/>
              </a:ext>
            </a:extLst>
          </p:cNvPr>
          <p:cNvSpPr txBox="1"/>
          <p:nvPr/>
        </p:nvSpPr>
        <p:spPr>
          <a:xfrm>
            <a:off x="6911933" y="1906601"/>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37" name="Diamond 36">
            <a:extLst>
              <a:ext uri="{FF2B5EF4-FFF2-40B4-BE49-F238E27FC236}">
                <a16:creationId xmlns:a16="http://schemas.microsoft.com/office/drawing/2014/main" id="{8038BDD3-0F33-A04A-9BF5-DA304DA34EDA}"/>
              </a:ext>
            </a:extLst>
          </p:cNvPr>
          <p:cNvSpPr/>
          <p:nvPr/>
        </p:nvSpPr>
        <p:spPr>
          <a:xfrm>
            <a:off x="9821028" y="414401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cxnSp>
        <p:nvCxnSpPr>
          <p:cNvPr id="39" name="Straight Arrow Connector 38">
            <a:extLst>
              <a:ext uri="{FF2B5EF4-FFF2-40B4-BE49-F238E27FC236}">
                <a16:creationId xmlns:a16="http://schemas.microsoft.com/office/drawing/2014/main" id="{0428D701-9AB8-ED4B-9566-C29898036441}"/>
              </a:ext>
            </a:extLst>
          </p:cNvPr>
          <p:cNvCxnSpPr>
            <a:stCxn id="20" idx="2"/>
            <a:endCxn id="37" idx="0"/>
          </p:cNvCxnSpPr>
          <p:nvPr/>
        </p:nvCxnSpPr>
        <p:spPr>
          <a:xfrm>
            <a:off x="10732180" y="3687318"/>
            <a:ext cx="0" cy="45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294D46A-E269-914C-AD0F-B4254F7DDCCD}"/>
              </a:ext>
            </a:extLst>
          </p:cNvPr>
          <p:cNvCxnSpPr>
            <a:stCxn id="37" idx="1"/>
            <a:endCxn id="11" idx="2"/>
          </p:cNvCxnSpPr>
          <p:nvPr/>
        </p:nvCxnSpPr>
        <p:spPr>
          <a:xfrm rot="10800000">
            <a:off x="6060994" y="3687318"/>
            <a:ext cx="3760034" cy="111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57C7F61-56E3-F644-A5D2-D52A2B6A67FB}"/>
              </a:ext>
            </a:extLst>
          </p:cNvPr>
          <p:cNvCxnSpPr>
            <a:stCxn id="37" idx="2"/>
            <a:endCxn id="16" idx="2"/>
          </p:cNvCxnSpPr>
          <p:nvPr/>
        </p:nvCxnSpPr>
        <p:spPr>
          <a:xfrm rot="5400000" flipH="1">
            <a:off x="5178265" y="-101137"/>
            <a:ext cx="1765459" cy="9342372"/>
          </a:xfrm>
          <a:prstGeom prst="bentConnector3">
            <a:avLst>
              <a:gd name="adj1" fmla="val -1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4C90BD1-BEED-DC4E-B064-E368064CA39D}"/>
              </a:ext>
            </a:extLst>
          </p:cNvPr>
          <p:cNvSpPr txBox="1"/>
          <p:nvPr/>
        </p:nvSpPr>
        <p:spPr>
          <a:xfrm>
            <a:off x="4664083" y="5375127"/>
            <a:ext cx="2793820" cy="307777"/>
          </a:xfrm>
          <a:prstGeom prst="rect">
            <a:avLst/>
          </a:prstGeom>
          <a:noFill/>
        </p:spPr>
        <p:txBody>
          <a:bodyPr wrap="square" rtlCol="0">
            <a:spAutoFit/>
          </a:bodyPr>
          <a:lstStyle/>
          <a:p>
            <a:pPr algn="ctr"/>
            <a:r>
              <a:rPr lang="en-US" sz="1400" b="1">
                <a:solidFill>
                  <a:srgbClr val="00B050"/>
                </a:solidFill>
              </a:rPr>
              <a:t>PASS: GO TO NEXT FEATURE</a:t>
            </a:r>
          </a:p>
        </p:txBody>
      </p:sp>
      <p:sp>
        <p:nvSpPr>
          <p:cNvPr id="45" name="TextBox 44">
            <a:extLst>
              <a:ext uri="{FF2B5EF4-FFF2-40B4-BE49-F238E27FC236}">
                <a16:creationId xmlns:a16="http://schemas.microsoft.com/office/drawing/2014/main" id="{476B8536-5C0F-7E40-9C7E-B25A270040A0}"/>
              </a:ext>
            </a:extLst>
          </p:cNvPr>
          <p:cNvSpPr txBox="1"/>
          <p:nvPr/>
        </p:nvSpPr>
        <p:spPr>
          <a:xfrm>
            <a:off x="8079729" y="4484870"/>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46" name="TextBox 45">
            <a:extLst>
              <a:ext uri="{FF2B5EF4-FFF2-40B4-BE49-F238E27FC236}">
                <a16:creationId xmlns:a16="http://schemas.microsoft.com/office/drawing/2014/main" id="{BD1813C8-7E39-484E-B622-633D0FA2E74C}"/>
              </a:ext>
            </a:extLst>
          </p:cNvPr>
          <p:cNvSpPr txBox="1"/>
          <p:nvPr/>
        </p:nvSpPr>
        <p:spPr>
          <a:xfrm>
            <a:off x="1389808" y="1906601"/>
            <a:ext cx="2335593" cy="307777"/>
          </a:xfrm>
          <a:prstGeom prst="rect">
            <a:avLst/>
          </a:prstGeom>
          <a:noFill/>
        </p:spPr>
        <p:txBody>
          <a:bodyPr wrap="square" rtlCol="0">
            <a:spAutoFit/>
          </a:bodyPr>
          <a:lstStyle/>
          <a:p>
            <a:pPr algn="ctr"/>
            <a:r>
              <a:rPr lang="en-US" sz="1400" b="1">
                <a:solidFill>
                  <a:srgbClr val="00B050"/>
                </a:solidFill>
              </a:rPr>
              <a:t>PASS (bad test)</a:t>
            </a:r>
          </a:p>
        </p:txBody>
      </p:sp>
      <p:sp>
        <p:nvSpPr>
          <p:cNvPr id="47" name="TextBox 46">
            <a:extLst>
              <a:ext uri="{FF2B5EF4-FFF2-40B4-BE49-F238E27FC236}">
                <a16:creationId xmlns:a16="http://schemas.microsoft.com/office/drawing/2014/main" id="{CDA071A6-58F7-DB40-A708-5559B892C377}"/>
              </a:ext>
            </a:extLst>
          </p:cNvPr>
          <p:cNvSpPr txBox="1"/>
          <p:nvPr/>
        </p:nvSpPr>
        <p:spPr>
          <a:xfrm>
            <a:off x="4664083" y="2787533"/>
            <a:ext cx="633716" cy="307777"/>
          </a:xfrm>
          <a:prstGeom prst="rect">
            <a:avLst/>
          </a:prstGeom>
          <a:noFill/>
        </p:spPr>
        <p:txBody>
          <a:bodyPr wrap="square" rtlCol="0">
            <a:spAutoFit/>
          </a:bodyPr>
          <a:lstStyle/>
          <a:p>
            <a:pPr algn="ctr"/>
            <a:r>
              <a:rPr lang="en-US" sz="1400" b="1">
                <a:solidFill>
                  <a:srgbClr val="FF0000"/>
                </a:solidFill>
              </a:rPr>
              <a:t>FAIL</a:t>
            </a:r>
          </a:p>
        </p:txBody>
      </p:sp>
      <p:cxnSp>
        <p:nvCxnSpPr>
          <p:cNvPr id="49" name="Elbow Connector 48">
            <a:extLst>
              <a:ext uri="{FF2B5EF4-FFF2-40B4-BE49-F238E27FC236}">
                <a16:creationId xmlns:a16="http://schemas.microsoft.com/office/drawing/2014/main" id="{5E5637F1-07B5-8042-BC69-1CC17135D7C6}"/>
              </a:ext>
            </a:extLst>
          </p:cNvPr>
          <p:cNvCxnSpPr>
            <a:stCxn id="17" idx="0"/>
            <a:endCxn id="16" idx="0"/>
          </p:cNvCxnSpPr>
          <p:nvPr/>
        </p:nvCxnSpPr>
        <p:spPr>
          <a:xfrm rot="16200000" flipH="1" flipV="1">
            <a:off x="2521500" y="1319077"/>
            <a:ext cx="72211" cy="2335593"/>
          </a:xfrm>
          <a:prstGeom prst="bentConnector3">
            <a:avLst>
              <a:gd name="adj1" fmla="val -31657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B9F549D-B872-6A42-9864-FC4953F6F7B2}"/>
              </a:ext>
            </a:extLst>
          </p:cNvPr>
          <p:cNvSpPr/>
          <p:nvPr/>
        </p:nvSpPr>
        <p:spPr>
          <a:xfrm>
            <a:off x="4980941" y="1812639"/>
            <a:ext cx="4490454" cy="2204946"/>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9445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49A5-B925-AE4D-B472-D4C6EF8AF880}"/>
              </a:ext>
            </a:extLst>
          </p:cNvPr>
          <p:cNvSpPr>
            <a:spLocks noGrp="1"/>
          </p:cNvSpPr>
          <p:nvPr>
            <p:ph type="title"/>
          </p:nvPr>
        </p:nvSpPr>
        <p:spPr/>
        <p:txBody>
          <a:bodyPr/>
          <a:lstStyle/>
          <a:p>
            <a:r>
              <a:rPr lang="en-US" dirty="0"/>
              <a:t>Test-Driven Data Engineering with </a:t>
            </a:r>
            <a:r>
              <a:rPr lang="en-US" dirty="0" err="1"/>
              <a:t>PySpark</a:t>
            </a:r>
            <a:endParaRPr lang="en-US" dirty="0"/>
          </a:p>
        </p:txBody>
      </p:sp>
      <p:sp>
        <p:nvSpPr>
          <p:cNvPr id="3" name="Text Placeholder 2">
            <a:extLst>
              <a:ext uri="{FF2B5EF4-FFF2-40B4-BE49-F238E27FC236}">
                <a16:creationId xmlns:a16="http://schemas.microsoft.com/office/drawing/2014/main" id="{9CE50490-E5C4-D94D-ADFA-89BCDD699FE1}"/>
              </a:ext>
            </a:extLst>
          </p:cNvPr>
          <p:cNvSpPr>
            <a:spLocks noGrp="1"/>
          </p:cNvSpPr>
          <p:nvPr>
            <p:ph type="body" idx="1"/>
          </p:nvPr>
        </p:nvSpPr>
        <p:spPr/>
        <p:txBody>
          <a:bodyPr/>
          <a:lstStyle/>
          <a:p>
            <a:r>
              <a:rPr lang="en-US" dirty="0"/>
              <a:t>Implement the </a:t>
            </a:r>
            <a:r>
              <a:rPr lang="en-US" dirty="0" err="1"/>
              <a:t>DataFrame</a:t>
            </a:r>
            <a:r>
              <a:rPr lang="en-US" dirty="0"/>
              <a:t> manipulations with </a:t>
            </a:r>
            <a:r>
              <a:rPr lang="en-US" dirty="0" err="1"/>
              <a:t>PySpark</a:t>
            </a:r>
            <a:endParaRPr lang="en-US" dirty="0"/>
          </a:p>
        </p:txBody>
      </p:sp>
    </p:spTree>
    <p:extLst>
      <p:ext uri="{BB962C8B-B14F-4D97-AF65-F5344CB8AC3E}">
        <p14:creationId xmlns:p14="http://schemas.microsoft.com/office/powerpoint/2010/main" val="354603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9FDF-9CD3-9644-96C8-5055294543F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A05F91-50A5-584A-9F8B-300D47C42E98}"/>
              </a:ext>
            </a:extLst>
          </p:cNvPr>
          <p:cNvSpPr>
            <a:spLocks noGrp="1"/>
          </p:cNvSpPr>
          <p:nvPr>
            <p:ph idx="1"/>
          </p:nvPr>
        </p:nvSpPr>
        <p:spPr>
          <a:xfrm>
            <a:off x="697832" y="2683042"/>
            <a:ext cx="10912642" cy="3263889"/>
          </a:xfrm>
        </p:spPr>
        <p:txBody>
          <a:bodyPr>
            <a:normAutofit/>
          </a:bodyPr>
          <a:lstStyle/>
          <a:p>
            <a:pPr marL="51435" indent="0" algn="ctr">
              <a:buNone/>
            </a:pPr>
            <a:r>
              <a:rPr lang="en-US" sz="2800" dirty="0"/>
              <a:t>Which of you can describe the </a:t>
            </a:r>
            <a:r>
              <a:rPr lang="en-US" sz="2800" b="1" dirty="0"/>
              <a:t>quality</a:t>
            </a:r>
            <a:r>
              <a:rPr lang="en-US" sz="2800" dirty="0"/>
              <a:t> of your data pipelines using the results of an </a:t>
            </a:r>
            <a:r>
              <a:rPr lang="en-US" sz="2800" b="1" dirty="0"/>
              <a:t>automated testing</a:t>
            </a:r>
            <a:r>
              <a:rPr lang="en-US" sz="2800" dirty="0"/>
              <a:t> process?</a:t>
            </a:r>
          </a:p>
          <a:p>
            <a:pPr marL="51435" indent="0" algn="ctr">
              <a:buNone/>
            </a:pPr>
            <a:endParaRPr lang="en-US" sz="2800" dirty="0"/>
          </a:p>
        </p:txBody>
      </p:sp>
      <p:sp>
        <p:nvSpPr>
          <p:cNvPr id="5" name="Subtitle 4">
            <a:extLst>
              <a:ext uri="{FF2B5EF4-FFF2-40B4-BE49-F238E27FC236}">
                <a16:creationId xmlns:a16="http://schemas.microsoft.com/office/drawing/2014/main" id="{F5D8EFF5-6690-0744-9AD1-55F23872229A}"/>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96293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3"/>
          <a:srcRect/>
          <a:stretch/>
        </p:blipFill>
        <p:spPr>
          <a:xfrm>
            <a:off x="2039508" y="1459743"/>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lstStyle/>
          <a:p>
            <a:r>
              <a:rPr lang="en-US" b="1" dirty="0"/>
              <a:t>Tests Code File:</a:t>
            </a:r>
            <a:r>
              <a:rPr lang="en-US" dirty="0"/>
              <a:t> tests/</a:t>
            </a:r>
            <a:r>
              <a:rPr lang="en-US" dirty="0" err="1"/>
              <a:t>test_get_effective_year_udfs.py</a:t>
            </a:r>
            <a:r>
              <a:rPr lang="en-US" dirty="0"/>
              <a:t>, </a:t>
            </a:r>
            <a:r>
              <a:rPr lang="en-US" b="1" dirty="0"/>
              <a:t>Code file:</a:t>
            </a:r>
            <a:r>
              <a:rPr lang="en-US" dirty="0"/>
              <a:t> </a:t>
            </a:r>
            <a:r>
              <a:rPr lang="en-US" dirty="0" err="1"/>
              <a:t>carrier_transforms.py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a:t>
            </a:r>
            <a:r>
              <a:rPr lang="en-US" dirty="0" err="1"/>
              <a:t>PySpark</a:t>
            </a:r>
            <a:r>
              <a:rPr lang="en-US" dirty="0"/>
              <a:t> Transformations (UDF)</a:t>
            </a:r>
          </a:p>
        </p:txBody>
      </p:sp>
      <p:sp>
        <p:nvSpPr>
          <p:cNvPr id="17" name="Rectangle 16">
            <a:extLst>
              <a:ext uri="{FF2B5EF4-FFF2-40B4-BE49-F238E27FC236}">
                <a16:creationId xmlns:a16="http://schemas.microsoft.com/office/drawing/2014/main" id="{1F527F32-7CE8-CC41-8150-AABF8531A89B}"/>
              </a:ext>
            </a:extLst>
          </p:cNvPr>
          <p:cNvSpPr/>
          <p:nvPr/>
        </p:nvSpPr>
        <p:spPr>
          <a:xfrm>
            <a:off x="5209688" y="2570515"/>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166" y="4277658"/>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404229" y="3570681"/>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0388E3AC-90D7-AC4D-88C8-F7711EB2D852}"/>
              </a:ext>
            </a:extLst>
          </p:cNvPr>
          <p:cNvSpPr/>
          <p:nvPr/>
        </p:nvSpPr>
        <p:spPr>
          <a:xfrm>
            <a:off x="5464328" y="4080296"/>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92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41C-89DE-8B47-8BEF-9836986C8719}"/>
              </a:ext>
            </a:extLst>
          </p:cNvPr>
          <p:cNvSpPr>
            <a:spLocks noGrp="1"/>
          </p:cNvSpPr>
          <p:nvPr>
            <p:ph type="title"/>
          </p:nvPr>
        </p:nvSpPr>
        <p:spPr/>
        <p:txBody>
          <a:bodyPr/>
          <a:lstStyle/>
          <a:p>
            <a:r>
              <a:rPr lang="en-US" dirty="0"/>
              <a:t>UDF Test: Test Cases with Similar Output</a:t>
            </a:r>
          </a:p>
        </p:txBody>
      </p:sp>
      <p:sp>
        <p:nvSpPr>
          <p:cNvPr id="3" name="Content Placeholder 2">
            <a:extLst>
              <a:ext uri="{FF2B5EF4-FFF2-40B4-BE49-F238E27FC236}">
                <a16:creationId xmlns:a16="http://schemas.microsoft.com/office/drawing/2014/main" id="{04A61D03-5ACE-BA4D-88BB-3B5C2736685F}"/>
              </a:ext>
            </a:extLst>
          </p:cNvPr>
          <p:cNvSpPr>
            <a:spLocks noGrp="1"/>
          </p:cNvSpPr>
          <p:nvPr>
            <p:ph idx="1"/>
          </p:nvPr>
        </p:nvSpPr>
        <p:spPr>
          <a:xfrm>
            <a:off x="692533" y="1460503"/>
            <a:ext cx="10965381" cy="1054098"/>
          </a:xfrm>
        </p:spPr>
        <p:txBody>
          <a:bodyPr/>
          <a:lstStyle/>
          <a:p>
            <a:pPr marL="51435" indent="0">
              <a:buNone/>
            </a:pPr>
            <a:r>
              <a:rPr lang="en-US" b="1" dirty="0"/>
              <a:t>What is a UDF?</a:t>
            </a:r>
          </a:p>
          <a:p>
            <a:pPr marL="51435" indent="0">
              <a:buNone/>
            </a:pPr>
            <a:r>
              <a:rPr lang="en-US" dirty="0">
                <a:hlinkClick r:id="rId3"/>
              </a:rPr>
              <a:t>User-Defined Functions</a:t>
            </a:r>
            <a:r>
              <a:rPr lang="en-US" dirty="0"/>
              <a:t> (UDFs) are user-programmable routines that act on one row.</a:t>
            </a:r>
          </a:p>
          <a:p>
            <a:pPr marL="51435" indent="0">
              <a:buNone/>
            </a:pPr>
            <a:endParaRPr lang="en-US" dirty="0"/>
          </a:p>
          <a:p>
            <a:pPr marL="51435" indent="0">
              <a:buNone/>
            </a:pPr>
            <a:endParaRPr lang="en-US" dirty="0"/>
          </a:p>
        </p:txBody>
      </p:sp>
      <p:sp>
        <p:nvSpPr>
          <p:cNvPr id="4" name="Subtitle 3">
            <a:extLst>
              <a:ext uri="{FF2B5EF4-FFF2-40B4-BE49-F238E27FC236}">
                <a16:creationId xmlns:a16="http://schemas.microsoft.com/office/drawing/2014/main" id="{A16B10EF-2E05-7C41-B310-B766A7E93EA7}"/>
              </a:ext>
            </a:extLst>
          </p:cNvPr>
          <p:cNvSpPr>
            <a:spLocks noGrp="1"/>
          </p:cNvSpPr>
          <p:nvPr>
            <p:ph type="subTitle" idx="12"/>
          </p:nvPr>
        </p:nvSpPr>
        <p:spPr/>
        <p:txBody>
          <a:bodyPr/>
          <a:lstStyle/>
          <a:p>
            <a:r>
              <a:rPr lang="en-US" dirty="0"/>
              <a:t>Group the valid and invalid test cases together.</a:t>
            </a:r>
          </a:p>
        </p:txBody>
      </p:sp>
      <p:graphicFrame>
        <p:nvGraphicFramePr>
          <p:cNvPr id="7" name="Table 5">
            <a:extLst>
              <a:ext uri="{FF2B5EF4-FFF2-40B4-BE49-F238E27FC236}">
                <a16:creationId xmlns:a16="http://schemas.microsoft.com/office/drawing/2014/main" id="{673DB482-8C53-D44F-8072-8A51064F1B4B}"/>
              </a:ext>
            </a:extLst>
          </p:cNvPr>
          <p:cNvGraphicFramePr>
            <a:graphicFrameLocks/>
          </p:cNvGraphicFramePr>
          <p:nvPr>
            <p:extLst>
              <p:ext uri="{D42A27DB-BD31-4B8C-83A1-F6EECF244321}">
                <p14:modId xmlns:p14="http://schemas.microsoft.com/office/powerpoint/2010/main" val="3785251488"/>
              </p:ext>
            </p:extLst>
          </p:nvPr>
        </p:nvGraphicFramePr>
        <p:xfrm>
          <a:off x="692534" y="3438722"/>
          <a:ext cx="4056896" cy="2510976"/>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tblGrid>
              <a:tr h="418496">
                <a:tc>
                  <a:txBody>
                    <a:bodyPr/>
                    <a:lstStyle/>
                    <a:p>
                      <a:r>
                        <a:rPr lang="en-US" dirty="0"/>
                        <a:t>expected</a:t>
                      </a:r>
                    </a:p>
                  </a:txBody>
                  <a:tcPr/>
                </a:tc>
                <a:tc>
                  <a:txBody>
                    <a:bodyPr/>
                    <a:lstStyle/>
                    <a:p>
                      <a:r>
                        <a:rPr lang="en-US" dirty="0" err="1"/>
                        <a:t>input_str</a:t>
                      </a:r>
                      <a:endParaRPr lang="en-US" dirty="0"/>
                    </a:p>
                  </a:txBody>
                  <a:tcPr/>
                </a:tc>
                <a:extLst>
                  <a:ext uri="{0D108BD9-81ED-4DB2-BD59-A6C34878D82A}">
                    <a16:rowId xmlns:a16="http://schemas.microsoft.com/office/drawing/2014/main" val="57323043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extLst>
                  <a:ext uri="{0D108BD9-81ED-4DB2-BD59-A6C34878D82A}">
                    <a16:rowId xmlns:a16="http://schemas.microsoft.com/office/drawing/2014/main" val="1109812511"/>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extLst>
                  <a:ext uri="{0D108BD9-81ED-4DB2-BD59-A6C34878D82A}">
                    <a16:rowId xmlns:a16="http://schemas.microsoft.com/office/drawing/2014/main" val="3044897423"/>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extLst>
                  <a:ext uri="{0D108BD9-81ED-4DB2-BD59-A6C34878D82A}">
                    <a16:rowId xmlns:a16="http://schemas.microsoft.com/office/drawing/2014/main" val="2028345676"/>
                  </a:ext>
                </a:extLst>
              </a:tr>
              <a:tr h="418496">
                <a:tc>
                  <a:txBody>
                    <a:bodyPr/>
                    <a:lstStyle/>
                    <a:p>
                      <a:r>
                        <a:rPr lang="en-US" dirty="0"/>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extLst>
                  <a:ext uri="{0D108BD9-81ED-4DB2-BD59-A6C34878D82A}">
                    <a16:rowId xmlns:a16="http://schemas.microsoft.com/office/drawing/2014/main" val="281792494"/>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extLst>
                  <a:ext uri="{0D108BD9-81ED-4DB2-BD59-A6C34878D82A}">
                    <a16:rowId xmlns:a16="http://schemas.microsoft.com/office/drawing/2014/main" val="3182045876"/>
                  </a:ext>
                </a:extLst>
              </a:tr>
            </a:tbl>
          </a:graphicData>
        </a:graphic>
      </p:graphicFrame>
      <p:graphicFrame>
        <p:nvGraphicFramePr>
          <p:cNvPr id="8" name="Table 5">
            <a:extLst>
              <a:ext uri="{FF2B5EF4-FFF2-40B4-BE49-F238E27FC236}">
                <a16:creationId xmlns:a16="http://schemas.microsoft.com/office/drawing/2014/main" id="{C2EE4F5C-83E7-624E-A6F2-A5E5C55454BF}"/>
              </a:ext>
            </a:extLst>
          </p:cNvPr>
          <p:cNvGraphicFramePr>
            <a:graphicFrameLocks/>
          </p:cNvGraphicFramePr>
          <p:nvPr>
            <p:extLst>
              <p:ext uri="{D42A27DB-BD31-4B8C-83A1-F6EECF244321}">
                <p14:modId xmlns:p14="http://schemas.microsoft.com/office/powerpoint/2010/main" val="3894425762"/>
              </p:ext>
            </p:extLst>
          </p:nvPr>
        </p:nvGraphicFramePr>
        <p:xfrm>
          <a:off x="6587366" y="3438722"/>
          <a:ext cx="5070549" cy="2510976"/>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gridCol w="1013653">
                  <a:extLst>
                    <a:ext uri="{9D8B030D-6E8A-4147-A177-3AD203B41FA5}">
                      <a16:colId xmlns:a16="http://schemas.microsoft.com/office/drawing/2014/main" val="4052128291"/>
                    </a:ext>
                  </a:extLst>
                </a:gridCol>
              </a:tblGrid>
              <a:tr h="418496">
                <a:tc>
                  <a:txBody>
                    <a:bodyPr/>
                    <a:lstStyle/>
                    <a:p>
                      <a:r>
                        <a:rPr lang="en-US" dirty="0"/>
                        <a:t>expected</a:t>
                      </a:r>
                    </a:p>
                  </a:txBody>
                  <a:tcPr/>
                </a:tc>
                <a:tc>
                  <a:txBody>
                    <a:bodyPr/>
                    <a:lstStyle/>
                    <a:p>
                      <a:r>
                        <a:rPr lang="en-US" dirty="0" err="1"/>
                        <a:t>input_str</a:t>
                      </a:r>
                      <a:endParaRPr lang="en-US" dirty="0"/>
                    </a:p>
                  </a:txBody>
                  <a:tcPr/>
                </a:tc>
                <a:tc>
                  <a:txBody>
                    <a:bodyPr/>
                    <a:lstStyle/>
                    <a:p>
                      <a:r>
                        <a:rPr lang="en-US" dirty="0"/>
                        <a:t>actual</a:t>
                      </a:r>
                    </a:p>
                  </a:txBody>
                  <a:tcPr/>
                </a:tc>
                <a:extLst>
                  <a:ext uri="{0D108BD9-81ED-4DB2-BD59-A6C34878D82A}">
                    <a16:rowId xmlns:a16="http://schemas.microsoft.com/office/drawing/2014/main" val="57323043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r>
                        <a:rPr lang="en-US" dirty="0"/>
                        <a:t>???</a:t>
                      </a:r>
                    </a:p>
                  </a:txBody>
                  <a:tcPr/>
                </a:tc>
                <a:extLst>
                  <a:ext uri="{0D108BD9-81ED-4DB2-BD59-A6C34878D82A}">
                    <a16:rowId xmlns:a16="http://schemas.microsoft.com/office/drawing/2014/main" val="1109812511"/>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tc>
                  <a:txBody>
                    <a:bodyPr/>
                    <a:lstStyle/>
                    <a:p>
                      <a:r>
                        <a:rPr lang="en-US" dirty="0"/>
                        <a:t>???</a:t>
                      </a:r>
                    </a:p>
                  </a:txBody>
                  <a:tcPr/>
                </a:tc>
                <a:extLst>
                  <a:ext uri="{0D108BD9-81ED-4DB2-BD59-A6C34878D82A}">
                    <a16:rowId xmlns:a16="http://schemas.microsoft.com/office/drawing/2014/main" val="3044897423"/>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tc>
                  <a:txBody>
                    <a:bodyPr/>
                    <a:lstStyle/>
                    <a:p>
                      <a:r>
                        <a:rPr lang="en-US" dirty="0"/>
                        <a:t>???</a:t>
                      </a:r>
                    </a:p>
                  </a:txBody>
                  <a:tcPr/>
                </a:tc>
                <a:extLst>
                  <a:ext uri="{0D108BD9-81ED-4DB2-BD59-A6C34878D82A}">
                    <a16:rowId xmlns:a16="http://schemas.microsoft.com/office/drawing/2014/main" val="2028345676"/>
                  </a:ext>
                </a:extLst>
              </a:tr>
              <a:tr h="418496">
                <a:tc>
                  <a:txBody>
                    <a:bodyPr/>
                    <a:lstStyle/>
                    <a:p>
                      <a:r>
                        <a:rPr lang="en-US" dirty="0"/>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r>
                        <a:rPr lang="en-US" dirty="0"/>
                        <a:t>???</a:t>
                      </a:r>
                    </a:p>
                  </a:txBody>
                  <a:tcPr/>
                </a:tc>
                <a:extLst>
                  <a:ext uri="{0D108BD9-81ED-4DB2-BD59-A6C34878D82A}">
                    <a16:rowId xmlns:a16="http://schemas.microsoft.com/office/drawing/2014/main" val="281792494"/>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tc>
                  <a:txBody>
                    <a:bodyPr/>
                    <a:lstStyle/>
                    <a:p>
                      <a:r>
                        <a:rPr lang="en-US" dirty="0"/>
                        <a:t>???</a:t>
                      </a:r>
                    </a:p>
                  </a:txBody>
                  <a:tcPr/>
                </a:tc>
                <a:extLst>
                  <a:ext uri="{0D108BD9-81ED-4DB2-BD59-A6C34878D82A}">
                    <a16:rowId xmlns:a16="http://schemas.microsoft.com/office/drawing/2014/main" val="3182045876"/>
                  </a:ext>
                </a:extLst>
              </a:tr>
            </a:tbl>
          </a:graphicData>
        </a:graphic>
      </p:graphicFrame>
      <p:sp>
        <p:nvSpPr>
          <p:cNvPr id="9" name="Right Arrow 8">
            <a:extLst>
              <a:ext uri="{FF2B5EF4-FFF2-40B4-BE49-F238E27FC236}">
                <a16:creationId xmlns:a16="http://schemas.microsoft.com/office/drawing/2014/main" id="{16568ED0-7B0B-1741-8AFA-4A21F69B2E97}"/>
              </a:ext>
            </a:extLst>
          </p:cNvPr>
          <p:cNvSpPr/>
          <p:nvPr/>
        </p:nvSpPr>
        <p:spPr>
          <a:xfrm>
            <a:off x="4749430" y="4388374"/>
            <a:ext cx="1837936" cy="555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get_start_year</a:t>
            </a:r>
            <a:r>
              <a:rPr lang="en-US" sz="1400" b="1" dirty="0"/>
              <a:t>()</a:t>
            </a:r>
          </a:p>
        </p:txBody>
      </p:sp>
      <p:sp>
        <p:nvSpPr>
          <p:cNvPr id="10" name="TextBox 9">
            <a:extLst>
              <a:ext uri="{FF2B5EF4-FFF2-40B4-BE49-F238E27FC236}">
                <a16:creationId xmlns:a16="http://schemas.microsoft.com/office/drawing/2014/main" id="{DB797CDE-8769-944E-853C-18D05A520E0B}"/>
              </a:ext>
            </a:extLst>
          </p:cNvPr>
          <p:cNvSpPr txBox="1"/>
          <p:nvPr/>
        </p:nvSpPr>
        <p:spPr>
          <a:xfrm>
            <a:off x="692534" y="3011891"/>
            <a:ext cx="4056896" cy="369332"/>
          </a:xfrm>
          <a:prstGeom prst="rect">
            <a:avLst/>
          </a:prstGeom>
          <a:noFill/>
        </p:spPr>
        <p:txBody>
          <a:bodyPr wrap="square" rtlCol="0">
            <a:spAutoFit/>
          </a:bodyPr>
          <a:lstStyle/>
          <a:p>
            <a:r>
              <a:rPr lang="en-US" dirty="0"/>
              <a:t>Input </a:t>
            </a:r>
            <a:r>
              <a:rPr lang="en-US" dirty="0" err="1"/>
              <a:t>DataFrame</a:t>
            </a:r>
            <a:endParaRPr lang="en-US" dirty="0"/>
          </a:p>
        </p:txBody>
      </p:sp>
      <p:sp>
        <p:nvSpPr>
          <p:cNvPr id="11" name="TextBox 10">
            <a:extLst>
              <a:ext uri="{FF2B5EF4-FFF2-40B4-BE49-F238E27FC236}">
                <a16:creationId xmlns:a16="http://schemas.microsoft.com/office/drawing/2014/main" id="{8C76FB33-62C7-2740-BD9C-355B42BEC64A}"/>
              </a:ext>
            </a:extLst>
          </p:cNvPr>
          <p:cNvSpPr txBox="1"/>
          <p:nvPr/>
        </p:nvSpPr>
        <p:spPr>
          <a:xfrm>
            <a:off x="6499093" y="3041332"/>
            <a:ext cx="4056896" cy="369332"/>
          </a:xfrm>
          <a:prstGeom prst="rect">
            <a:avLst/>
          </a:prstGeom>
          <a:noFill/>
        </p:spPr>
        <p:txBody>
          <a:bodyPr wrap="square" rtlCol="0">
            <a:spAutoFit/>
          </a:bodyPr>
          <a:lstStyle/>
          <a:p>
            <a:r>
              <a:rPr lang="en-US" dirty="0"/>
              <a:t>Output </a:t>
            </a:r>
            <a:r>
              <a:rPr lang="en-US" dirty="0" err="1"/>
              <a:t>DataFrame</a:t>
            </a:r>
            <a:endParaRPr lang="en-US" dirty="0"/>
          </a:p>
        </p:txBody>
      </p:sp>
      <p:sp>
        <p:nvSpPr>
          <p:cNvPr id="5" name="TextBox 4">
            <a:extLst>
              <a:ext uri="{FF2B5EF4-FFF2-40B4-BE49-F238E27FC236}">
                <a16:creationId xmlns:a16="http://schemas.microsoft.com/office/drawing/2014/main" id="{915EB6A9-1849-AB24-3283-89ECD58A7BED}"/>
              </a:ext>
            </a:extLst>
          </p:cNvPr>
          <p:cNvSpPr txBox="1"/>
          <p:nvPr/>
        </p:nvSpPr>
        <p:spPr>
          <a:xfrm>
            <a:off x="5173098" y="4158734"/>
            <a:ext cx="990600" cy="369332"/>
          </a:xfrm>
          <a:prstGeom prst="rect">
            <a:avLst/>
          </a:prstGeom>
          <a:noFill/>
        </p:spPr>
        <p:txBody>
          <a:bodyPr wrap="square" rtlCol="0">
            <a:spAutoFit/>
          </a:bodyPr>
          <a:lstStyle/>
          <a:p>
            <a:pPr algn="ctr"/>
            <a:r>
              <a:rPr lang="en-US" b="1" dirty="0">
                <a:solidFill>
                  <a:srgbClr val="FF0000"/>
                </a:solidFill>
              </a:rPr>
              <a:t>UDF</a:t>
            </a:r>
          </a:p>
        </p:txBody>
      </p:sp>
    </p:spTree>
    <p:extLst>
      <p:ext uri="{BB962C8B-B14F-4D97-AF65-F5344CB8AC3E}">
        <p14:creationId xmlns:p14="http://schemas.microsoft.com/office/powerpoint/2010/main" val="173918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p:bldP spid="11"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41C-89DE-8B47-8BEF-9836986C8719}"/>
              </a:ext>
            </a:extLst>
          </p:cNvPr>
          <p:cNvSpPr>
            <a:spLocks noGrp="1"/>
          </p:cNvSpPr>
          <p:nvPr>
            <p:ph type="title"/>
          </p:nvPr>
        </p:nvSpPr>
        <p:spPr/>
        <p:txBody>
          <a:bodyPr/>
          <a:lstStyle/>
          <a:p>
            <a:r>
              <a:rPr lang="en-US" dirty="0"/>
              <a:t>UDF Test: All Test Cases at Once</a:t>
            </a:r>
          </a:p>
        </p:txBody>
      </p:sp>
      <p:sp>
        <p:nvSpPr>
          <p:cNvPr id="4" name="Subtitle 3">
            <a:extLst>
              <a:ext uri="{FF2B5EF4-FFF2-40B4-BE49-F238E27FC236}">
                <a16:creationId xmlns:a16="http://schemas.microsoft.com/office/drawing/2014/main" id="{A16B10EF-2E05-7C41-B310-B766A7E93EA7}"/>
              </a:ext>
            </a:extLst>
          </p:cNvPr>
          <p:cNvSpPr>
            <a:spLocks noGrp="1"/>
          </p:cNvSpPr>
          <p:nvPr>
            <p:ph type="subTitle" idx="12"/>
          </p:nvPr>
        </p:nvSpPr>
        <p:spPr/>
        <p:txBody>
          <a:bodyPr/>
          <a:lstStyle/>
          <a:p>
            <a:r>
              <a:rPr lang="en-US" dirty="0"/>
              <a:t>Group all test cases together.</a:t>
            </a:r>
          </a:p>
        </p:txBody>
      </p:sp>
      <p:graphicFrame>
        <p:nvGraphicFramePr>
          <p:cNvPr id="7" name="Table 5">
            <a:extLst>
              <a:ext uri="{FF2B5EF4-FFF2-40B4-BE49-F238E27FC236}">
                <a16:creationId xmlns:a16="http://schemas.microsoft.com/office/drawing/2014/main" id="{673DB482-8C53-D44F-8072-8A51064F1B4B}"/>
              </a:ext>
            </a:extLst>
          </p:cNvPr>
          <p:cNvGraphicFramePr>
            <a:graphicFrameLocks/>
          </p:cNvGraphicFramePr>
          <p:nvPr>
            <p:extLst>
              <p:ext uri="{D42A27DB-BD31-4B8C-83A1-F6EECF244321}">
                <p14:modId xmlns:p14="http://schemas.microsoft.com/office/powerpoint/2010/main" val="2500018931"/>
              </p:ext>
            </p:extLst>
          </p:nvPr>
        </p:nvGraphicFramePr>
        <p:xfrm>
          <a:off x="543468" y="1954842"/>
          <a:ext cx="4056896" cy="3766464"/>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tblGrid>
              <a:tr h="418496">
                <a:tc>
                  <a:txBody>
                    <a:bodyPr/>
                    <a:lstStyle/>
                    <a:p>
                      <a:r>
                        <a:rPr lang="en-US" dirty="0"/>
                        <a:t>expected</a:t>
                      </a:r>
                    </a:p>
                  </a:txBody>
                  <a:tcPr/>
                </a:tc>
                <a:tc>
                  <a:txBody>
                    <a:bodyPr/>
                    <a:lstStyle/>
                    <a:p>
                      <a:r>
                        <a:rPr lang="en-US" dirty="0"/>
                        <a:t>Sample</a:t>
                      </a:r>
                    </a:p>
                  </a:txBody>
                  <a:tcPr/>
                </a:tc>
                <a:extLst>
                  <a:ext uri="{0D108BD9-81ED-4DB2-BD59-A6C34878D82A}">
                    <a16:rowId xmlns:a16="http://schemas.microsoft.com/office/drawing/2014/main" val="57323043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extLst>
                  <a:ext uri="{0D108BD9-81ED-4DB2-BD59-A6C34878D82A}">
                    <a16:rowId xmlns:a16="http://schemas.microsoft.com/office/drawing/2014/main" val="1109812511"/>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extLst>
                  <a:ext uri="{0D108BD9-81ED-4DB2-BD59-A6C34878D82A}">
                    <a16:rowId xmlns:a16="http://schemas.microsoft.com/office/drawing/2014/main" val="3044897423"/>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extLst>
                  <a:ext uri="{0D108BD9-81ED-4DB2-BD59-A6C34878D82A}">
                    <a16:rowId xmlns:a16="http://schemas.microsoft.com/office/drawing/2014/main" val="2028345676"/>
                  </a:ext>
                </a:extLst>
              </a:tr>
              <a:tr h="418496">
                <a:tc>
                  <a:txBody>
                    <a:bodyPr/>
                    <a:lstStyle/>
                    <a:p>
                      <a:r>
                        <a:rPr lang="en-US" dirty="0"/>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extLst>
                  <a:ext uri="{0D108BD9-81ED-4DB2-BD59-A6C34878D82A}">
                    <a16:rowId xmlns:a16="http://schemas.microsoft.com/office/drawing/2014/main" val="281792494"/>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extLst>
                  <a:ext uri="{0D108BD9-81ED-4DB2-BD59-A6C34878D82A}">
                    <a16:rowId xmlns:a16="http://schemas.microsoft.com/office/drawing/2014/main" val="3182045876"/>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a:t>
                      </a:r>
                    </a:p>
                  </a:txBody>
                  <a:tcPr/>
                </a:tc>
                <a:extLst>
                  <a:ext uri="{0D108BD9-81ED-4DB2-BD59-A6C34878D82A}">
                    <a16:rowId xmlns:a16="http://schemas.microsoft.com/office/drawing/2014/main" val="687861082"/>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extLst>
                  <a:ext uri="{0D108BD9-81ED-4DB2-BD59-A6C34878D82A}">
                    <a16:rowId xmlns:a16="http://schemas.microsoft.com/office/drawing/2014/main" val="2522355763"/>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extLst>
                  <a:ext uri="{0D108BD9-81ED-4DB2-BD59-A6C34878D82A}">
                    <a16:rowId xmlns:a16="http://schemas.microsoft.com/office/drawing/2014/main" val="1156610986"/>
                  </a:ext>
                </a:extLst>
              </a:tr>
            </a:tbl>
          </a:graphicData>
        </a:graphic>
      </p:graphicFrame>
      <p:graphicFrame>
        <p:nvGraphicFramePr>
          <p:cNvPr id="9" name="Table 5">
            <a:extLst>
              <a:ext uri="{FF2B5EF4-FFF2-40B4-BE49-F238E27FC236}">
                <a16:creationId xmlns:a16="http://schemas.microsoft.com/office/drawing/2014/main" id="{69157A50-EAFD-F543-893F-BD89E3D4C699}"/>
              </a:ext>
            </a:extLst>
          </p:cNvPr>
          <p:cNvGraphicFramePr>
            <a:graphicFrameLocks/>
          </p:cNvGraphicFramePr>
          <p:nvPr>
            <p:extLst>
              <p:ext uri="{D42A27DB-BD31-4B8C-83A1-F6EECF244321}">
                <p14:modId xmlns:p14="http://schemas.microsoft.com/office/powerpoint/2010/main" val="3845060317"/>
              </p:ext>
            </p:extLst>
          </p:nvPr>
        </p:nvGraphicFramePr>
        <p:xfrm>
          <a:off x="6438300" y="1954842"/>
          <a:ext cx="5131514" cy="3766464"/>
        </p:xfrm>
        <a:graphic>
          <a:graphicData uri="http://schemas.openxmlformats.org/drawingml/2006/table">
            <a:tbl>
              <a:tblPr firstRow="1" bandRow="1">
                <a:tableStyleId>{5C22544A-7EE6-4342-B048-85BDC9FD1C3A}</a:tableStyleId>
              </a:tblPr>
              <a:tblGrid>
                <a:gridCol w="1225816">
                  <a:extLst>
                    <a:ext uri="{9D8B030D-6E8A-4147-A177-3AD203B41FA5}">
                      <a16:colId xmlns:a16="http://schemas.microsoft.com/office/drawing/2014/main" val="2300829259"/>
                    </a:ext>
                  </a:extLst>
                </a:gridCol>
                <a:gridCol w="2971800">
                  <a:extLst>
                    <a:ext uri="{9D8B030D-6E8A-4147-A177-3AD203B41FA5}">
                      <a16:colId xmlns:a16="http://schemas.microsoft.com/office/drawing/2014/main" val="1207322497"/>
                    </a:ext>
                  </a:extLst>
                </a:gridCol>
                <a:gridCol w="933898">
                  <a:extLst>
                    <a:ext uri="{9D8B030D-6E8A-4147-A177-3AD203B41FA5}">
                      <a16:colId xmlns:a16="http://schemas.microsoft.com/office/drawing/2014/main" val="1321304253"/>
                    </a:ext>
                  </a:extLst>
                </a:gridCol>
              </a:tblGrid>
              <a:tr h="418496">
                <a:tc>
                  <a:txBody>
                    <a:bodyPr/>
                    <a:lstStyle/>
                    <a:p>
                      <a:r>
                        <a:rPr lang="en-US" dirty="0"/>
                        <a:t>expected</a:t>
                      </a:r>
                    </a:p>
                  </a:txBody>
                  <a:tcPr/>
                </a:tc>
                <a:tc>
                  <a:txBody>
                    <a:bodyPr/>
                    <a:lstStyle/>
                    <a:p>
                      <a:r>
                        <a:rPr lang="en-US" dirty="0"/>
                        <a:t>Sample</a:t>
                      </a:r>
                    </a:p>
                  </a:txBody>
                  <a:tcPr/>
                </a:tc>
                <a:tc>
                  <a:txBody>
                    <a:bodyPr/>
                    <a:lstStyle/>
                    <a:p>
                      <a:r>
                        <a:rPr lang="en-US" dirty="0"/>
                        <a:t>actual</a:t>
                      </a:r>
                    </a:p>
                  </a:txBody>
                  <a:tcPr/>
                </a:tc>
                <a:extLst>
                  <a:ext uri="{0D108BD9-81ED-4DB2-BD59-A6C34878D82A}">
                    <a16:rowId xmlns:a16="http://schemas.microsoft.com/office/drawing/2014/main" val="573230436"/>
                  </a:ext>
                </a:extLst>
              </a:tr>
              <a:tr h="418496">
                <a:tc>
                  <a:txBody>
                    <a:bodyPr/>
                    <a:lstStyle/>
                    <a:p>
                      <a:r>
                        <a:rPr lang="en-US" dirty="0"/>
                        <a:t>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r>
                        <a:rPr lang="en-US" dirty="0"/>
                        <a:t>???</a:t>
                      </a:r>
                    </a:p>
                  </a:txBody>
                  <a:tcPr/>
                </a:tc>
                <a:extLst>
                  <a:ext uri="{0D108BD9-81ED-4DB2-BD59-A6C34878D82A}">
                    <a16:rowId xmlns:a16="http://schemas.microsoft.com/office/drawing/2014/main" val="1109812511"/>
                  </a:ext>
                </a:extLst>
              </a:tr>
              <a:tr h="418496">
                <a:tc>
                  <a:txBody>
                    <a:bodyPr/>
                    <a:lstStyle/>
                    <a:p>
                      <a:r>
                        <a:rPr lang="en-US" dirty="0"/>
                        <a:t>9999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tc>
                  <a:txBody>
                    <a:bodyPr/>
                    <a:lstStyle/>
                    <a:p>
                      <a:r>
                        <a:rPr lang="en-US" dirty="0"/>
                        <a:t>???</a:t>
                      </a:r>
                    </a:p>
                  </a:txBody>
                  <a:tcPr/>
                </a:tc>
                <a:extLst>
                  <a:ext uri="{0D108BD9-81ED-4DB2-BD59-A6C34878D82A}">
                    <a16:rowId xmlns:a16="http://schemas.microsoft.com/office/drawing/2014/main" val="3044897423"/>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tc>
                  <a:txBody>
                    <a:bodyPr/>
                    <a:lstStyle/>
                    <a:p>
                      <a:r>
                        <a:rPr lang="en-US" dirty="0"/>
                        <a:t>???</a:t>
                      </a:r>
                    </a:p>
                  </a:txBody>
                  <a:tcPr/>
                </a:tc>
                <a:extLst>
                  <a:ext uri="{0D108BD9-81ED-4DB2-BD59-A6C34878D82A}">
                    <a16:rowId xmlns:a16="http://schemas.microsoft.com/office/drawing/2014/main" val="202834567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r>
                        <a:rPr lang="en-US" dirty="0"/>
                        <a:t>???</a:t>
                      </a:r>
                    </a:p>
                  </a:txBody>
                  <a:tcPr/>
                </a:tc>
                <a:extLst>
                  <a:ext uri="{0D108BD9-81ED-4DB2-BD59-A6C34878D82A}">
                    <a16:rowId xmlns:a16="http://schemas.microsoft.com/office/drawing/2014/main" val="281792494"/>
                  </a:ext>
                </a:extLst>
              </a:tr>
              <a:tr h="418496">
                <a:tc>
                  <a:txBody>
                    <a:bodyPr/>
                    <a:lstStyle/>
                    <a:p>
                      <a:r>
                        <a:rPr lang="en-US" dirty="0"/>
                        <a:t>9999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tc>
                  <a:txBody>
                    <a:bodyPr/>
                    <a:lstStyle/>
                    <a:p>
                      <a:r>
                        <a:rPr lang="en-US" dirty="0"/>
                        <a:t>???</a:t>
                      </a:r>
                    </a:p>
                  </a:txBody>
                  <a:tcPr/>
                </a:tc>
                <a:extLst>
                  <a:ext uri="{0D108BD9-81ED-4DB2-BD59-A6C34878D82A}">
                    <a16:rowId xmlns:a16="http://schemas.microsoft.com/office/drawing/2014/main" val="3182045876"/>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a:t>
                      </a:r>
                    </a:p>
                  </a:txBody>
                  <a:tcPr/>
                </a:tc>
                <a:tc>
                  <a:txBody>
                    <a:bodyPr/>
                    <a:lstStyle/>
                    <a:p>
                      <a:r>
                        <a:rPr lang="en-US" dirty="0"/>
                        <a:t>???</a:t>
                      </a:r>
                    </a:p>
                  </a:txBody>
                  <a:tcPr/>
                </a:tc>
                <a:extLst>
                  <a:ext uri="{0D108BD9-81ED-4DB2-BD59-A6C34878D82A}">
                    <a16:rowId xmlns:a16="http://schemas.microsoft.com/office/drawing/2014/main" val="687861082"/>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a:t>
                      </a:r>
                    </a:p>
                  </a:txBody>
                  <a:tcPr/>
                </a:tc>
                <a:extLst>
                  <a:ext uri="{0D108BD9-81ED-4DB2-BD59-A6C34878D82A}">
                    <a16:rowId xmlns:a16="http://schemas.microsoft.com/office/drawing/2014/main" val="2522355763"/>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a:t>
                      </a:r>
                    </a:p>
                  </a:txBody>
                  <a:tcPr/>
                </a:tc>
                <a:extLst>
                  <a:ext uri="{0D108BD9-81ED-4DB2-BD59-A6C34878D82A}">
                    <a16:rowId xmlns:a16="http://schemas.microsoft.com/office/drawing/2014/main" val="1156610986"/>
                  </a:ext>
                </a:extLst>
              </a:tr>
            </a:tbl>
          </a:graphicData>
        </a:graphic>
      </p:graphicFrame>
      <p:sp>
        <p:nvSpPr>
          <p:cNvPr id="10" name="Right Arrow 9">
            <a:extLst>
              <a:ext uri="{FF2B5EF4-FFF2-40B4-BE49-F238E27FC236}">
                <a16:creationId xmlns:a16="http://schemas.microsoft.com/office/drawing/2014/main" id="{F71B73D4-ACAA-224C-9468-061191F23861}"/>
              </a:ext>
            </a:extLst>
          </p:cNvPr>
          <p:cNvSpPr/>
          <p:nvPr/>
        </p:nvSpPr>
        <p:spPr>
          <a:xfrm>
            <a:off x="4600364" y="3560296"/>
            <a:ext cx="1837936" cy="555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get_end_year</a:t>
            </a:r>
            <a:r>
              <a:rPr lang="en-US" sz="1400" b="1" dirty="0"/>
              <a:t>()</a:t>
            </a:r>
          </a:p>
        </p:txBody>
      </p:sp>
      <p:sp>
        <p:nvSpPr>
          <p:cNvPr id="11" name="TextBox 10">
            <a:extLst>
              <a:ext uri="{FF2B5EF4-FFF2-40B4-BE49-F238E27FC236}">
                <a16:creationId xmlns:a16="http://schemas.microsoft.com/office/drawing/2014/main" id="{68AF88C0-BB96-A349-9C19-172CAC24DAE5}"/>
              </a:ext>
            </a:extLst>
          </p:cNvPr>
          <p:cNvSpPr txBox="1"/>
          <p:nvPr/>
        </p:nvSpPr>
        <p:spPr>
          <a:xfrm>
            <a:off x="543468" y="1533057"/>
            <a:ext cx="4056896" cy="369332"/>
          </a:xfrm>
          <a:prstGeom prst="rect">
            <a:avLst/>
          </a:prstGeom>
          <a:noFill/>
        </p:spPr>
        <p:txBody>
          <a:bodyPr wrap="square" rtlCol="0">
            <a:spAutoFit/>
          </a:bodyPr>
          <a:lstStyle/>
          <a:p>
            <a:r>
              <a:rPr lang="en-US" dirty="0"/>
              <a:t>Input </a:t>
            </a:r>
            <a:r>
              <a:rPr lang="en-US" dirty="0" err="1"/>
              <a:t>DataFrame</a:t>
            </a:r>
            <a:endParaRPr lang="en-US" dirty="0"/>
          </a:p>
        </p:txBody>
      </p:sp>
      <p:sp>
        <p:nvSpPr>
          <p:cNvPr id="12" name="TextBox 11">
            <a:extLst>
              <a:ext uri="{FF2B5EF4-FFF2-40B4-BE49-F238E27FC236}">
                <a16:creationId xmlns:a16="http://schemas.microsoft.com/office/drawing/2014/main" id="{BF31E922-11F7-AA42-9FEF-82361849591F}"/>
              </a:ext>
            </a:extLst>
          </p:cNvPr>
          <p:cNvSpPr txBox="1"/>
          <p:nvPr/>
        </p:nvSpPr>
        <p:spPr>
          <a:xfrm>
            <a:off x="6350027" y="1562498"/>
            <a:ext cx="4056896" cy="369332"/>
          </a:xfrm>
          <a:prstGeom prst="rect">
            <a:avLst/>
          </a:prstGeom>
          <a:noFill/>
        </p:spPr>
        <p:txBody>
          <a:bodyPr wrap="square" rtlCol="0">
            <a:spAutoFit/>
          </a:bodyPr>
          <a:lstStyle/>
          <a:p>
            <a:r>
              <a:rPr lang="en-US" dirty="0"/>
              <a:t>Output </a:t>
            </a:r>
            <a:r>
              <a:rPr lang="en-US" dirty="0" err="1"/>
              <a:t>DataFrame</a:t>
            </a:r>
            <a:endParaRPr lang="en-US" dirty="0"/>
          </a:p>
        </p:txBody>
      </p:sp>
      <p:sp>
        <p:nvSpPr>
          <p:cNvPr id="13" name="TextBox 12">
            <a:extLst>
              <a:ext uri="{FF2B5EF4-FFF2-40B4-BE49-F238E27FC236}">
                <a16:creationId xmlns:a16="http://schemas.microsoft.com/office/drawing/2014/main" id="{1E114E2D-6B10-78B9-9847-E0ABEF7FCC12}"/>
              </a:ext>
            </a:extLst>
          </p:cNvPr>
          <p:cNvSpPr txBox="1"/>
          <p:nvPr/>
        </p:nvSpPr>
        <p:spPr>
          <a:xfrm>
            <a:off x="5024032" y="3318808"/>
            <a:ext cx="990600" cy="369332"/>
          </a:xfrm>
          <a:prstGeom prst="rect">
            <a:avLst/>
          </a:prstGeom>
          <a:noFill/>
        </p:spPr>
        <p:txBody>
          <a:bodyPr wrap="square" rtlCol="0">
            <a:spAutoFit/>
          </a:bodyPr>
          <a:lstStyle/>
          <a:p>
            <a:pPr algn="ctr"/>
            <a:r>
              <a:rPr lang="en-US" b="1" dirty="0">
                <a:solidFill>
                  <a:srgbClr val="FF0000"/>
                </a:solidFill>
              </a:rPr>
              <a:t>UDF</a:t>
            </a:r>
          </a:p>
        </p:txBody>
      </p:sp>
    </p:spTree>
    <p:extLst>
      <p:ext uri="{BB962C8B-B14F-4D97-AF65-F5344CB8AC3E}">
        <p14:creationId xmlns:p14="http://schemas.microsoft.com/office/powerpoint/2010/main" val="2590340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596BC44-B590-1A4C-8CE8-9712079929D5}"/>
              </a:ext>
            </a:extLst>
          </p:cNvPr>
          <p:cNvSpPr>
            <a:spLocks noGrp="1"/>
          </p:cNvSpPr>
          <p:nvPr>
            <p:ph type="body" idx="1"/>
          </p:nvPr>
        </p:nvSpPr>
        <p:spPr/>
        <p:txBody>
          <a:bodyPr>
            <a:normAutofit lnSpcReduction="10000"/>
          </a:bodyPr>
          <a:lstStyle/>
          <a:p>
            <a:r>
              <a:rPr lang="en-US" sz="2400" dirty="0"/>
              <a:t>By Similarity of Output Result</a:t>
            </a:r>
          </a:p>
        </p:txBody>
      </p:sp>
      <p:sp>
        <p:nvSpPr>
          <p:cNvPr id="7" name="Content Placeholder 6">
            <a:extLst>
              <a:ext uri="{FF2B5EF4-FFF2-40B4-BE49-F238E27FC236}">
                <a16:creationId xmlns:a16="http://schemas.microsoft.com/office/drawing/2014/main" id="{3C05A6EB-3615-D549-B835-54ACE124683E}"/>
              </a:ext>
            </a:extLst>
          </p:cNvPr>
          <p:cNvSpPr>
            <a:spLocks noGrp="1"/>
          </p:cNvSpPr>
          <p:nvPr>
            <p:ph sz="half" idx="2"/>
          </p:nvPr>
        </p:nvSpPr>
        <p:spPr>
          <a:xfrm>
            <a:off x="294641" y="1975412"/>
            <a:ext cx="5704930" cy="4222188"/>
          </a:xfrm>
        </p:spPr>
        <p:txBody>
          <a:bodyPr>
            <a:normAutofit/>
          </a:bodyPr>
          <a:lstStyle/>
          <a:p>
            <a:pPr marL="51435" indent="0">
              <a:buNone/>
            </a:pPr>
            <a:r>
              <a:rPr lang="en-US" sz="1050" dirty="0">
                <a:solidFill>
                  <a:srgbClr val="0000FF"/>
                </a:solidFill>
                <a:latin typeface="Menlo" panose="020B0609030804020204" pitchFamily="49" charset="0"/>
              </a:rPr>
              <a:t>def</a:t>
            </a:r>
            <a:r>
              <a:rPr lang="en-US" sz="1050" dirty="0">
                <a:solidFill>
                  <a:srgbClr val="000000"/>
                </a:solidFill>
                <a:latin typeface="Menlo" panose="020B0609030804020204" pitchFamily="49" charset="0"/>
              </a:rPr>
              <a:t> </a:t>
            </a:r>
            <a:r>
              <a:rPr lang="en-US" sz="1050" dirty="0" err="1">
                <a:solidFill>
                  <a:srgbClr val="795E26"/>
                </a:solidFill>
                <a:latin typeface="Menlo" panose="020B0609030804020204" pitchFamily="49" charset="0"/>
              </a:rPr>
              <a:t>test_get_start_year_valid_ranges</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spark_session</a:t>
            </a:r>
            <a:r>
              <a:rPr lang="en-US" sz="1050" dirty="0">
                <a:solidFill>
                  <a:srgbClr val="000000"/>
                </a:solidFill>
                <a:latin typeface="Menlo" panose="020B0609030804020204" pitchFamily="49" charset="0"/>
              </a:rPr>
              <a:t>):</a:t>
            </a:r>
          </a:p>
          <a:p>
            <a:pPr marL="51435" indent="0">
              <a:buNone/>
            </a:pPr>
            <a:r>
              <a:rPr lang="en-US" sz="1050" dirty="0">
                <a:solidFill>
                  <a:srgbClr val="008000"/>
                </a:solidFill>
                <a:latin typeface="Menlo" panose="020B0609030804020204" pitchFamily="49" charset="0"/>
              </a:rPr>
              <a:t>  # given</a:t>
            </a:r>
            <a:endParaRPr lang="en-US" sz="1050" dirty="0">
              <a:solidFill>
                <a:srgbClr val="000000"/>
              </a:solidFill>
              <a:latin typeface="Menlo" panose="020B0609030804020204" pitchFamily="49" charset="0"/>
            </a:endParaRPr>
          </a:p>
          <a:p>
            <a:pPr marL="51435" indent="0">
              <a:buNone/>
            </a:pPr>
            <a:r>
              <a:rPr lang="en-US" sz="1050" dirty="0">
                <a:solidFill>
                  <a:srgbClr val="008000"/>
                </a:solidFill>
                <a:latin typeface="Menlo" panose="020B0609030804020204" pitchFamily="49" charset="0"/>
              </a:rPr>
              <a:t>  </a:t>
            </a:r>
            <a:r>
              <a:rPr lang="en-US" sz="1050" dirty="0" err="1">
                <a:solidFill>
                  <a:srgbClr val="001080"/>
                </a:solidFill>
                <a:latin typeface="Menlo" panose="020B0609030804020204" pitchFamily="49" charset="0"/>
              </a:rPr>
              <a:t>sut_df</a:t>
            </a:r>
            <a:r>
              <a:rPr lang="en-US" sz="1050" dirty="0">
                <a:solidFill>
                  <a:srgbClr val="000000"/>
                </a:solidFill>
                <a:latin typeface="Menlo" panose="020B0609030804020204" pitchFamily="49" charset="0"/>
              </a:rPr>
              <a:t>: </a:t>
            </a:r>
            <a:r>
              <a:rPr lang="en-US" sz="1050" dirty="0" err="1">
                <a:solidFill>
                  <a:srgbClr val="267F99"/>
                </a:solidFill>
                <a:latin typeface="Menlo" panose="020B0609030804020204" pitchFamily="49" charset="0"/>
              </a:rPr>
              <a:t>DataFrame</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spark_session</a:t>
            </a:r>
            <a:r>
              <a:rPr lang="en-US" sz="1050" dirty="0" err="1">
                <a:solidFill>
                  <a:srgbClr val="000000"/>
                </a:solidFill>
                <a:latin typeface="Menlo" panose="020B0609030804020204" pitchFamily="49" charset="0"/>
              </a:rPr>
              <a:t>.createDataFrame</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p>
          <a:p>
            <a:pPr marL="51435" indent="0">
              <a:buNone/>
            </a:pP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(2016 - 2020)’</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a:t>
            </a:r>
            <a:r>
              <a:rPr lang="en-US" sz="1050" dirty="0">
                <a:solidFill>
                  <a:srgbClr val="A31515"/>
                </a:solidFill>
                <a:latin typeface="Menlo" panose="020B0609030804020204" pitchFamily="49" charset="0"/>
              </a:rPr>
              <a:t>'Carrier (2016 - )’</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000FF"/>
                </a:solidFill>
                <a:latin typeface="Menlo" panose="020B0609030804020204" pitchFamily="49" charset="0"/>
              </a:rPr>
              <a:t>None</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 - 2016)’</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2010</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(carrier) (2010 - 2016)’</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000FF"/>
                </a:solidFill>
                <a:latin typeface="Menlo" panose="020B0609030804020204" pitchFamily="49" charset="0"/>
              </a:rPr>
              <a:t>None</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 - )’</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"expected"</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a:t>
            </a:r>
            <a:r>
              <a:rPr lang="en-US" sz="1050" dirty="0" err="1">
                <a:solidFill>
                  <a:srgbClr val="A31515"/>
                </a:solidFill>
                <a:latin typeface="Menlo" panose="020B0609030804020204" pitchFamily="49" charset="0"/>
              </a:rPr>
              <a:t>input_str</a:t>
            </a:r>
            <a:r>
              <a:rPr lang="en-US" sz="1050" dirty="0">
                <a:solidFill>
                  <a:srgbClr val="A31515"/>
                </a:solidFill>
                <a:latin typeface="Menlo" panose="020B0609030804020204" pitchFamily="49" charset="0"/>
              </a:rPr>
              <a:t>"</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when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result_df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sut_df</a:t>
            </a:r>
            <a:r>
              <a:rPr lang="en-US" sz="1050" dirty="0">
                <a:solidFill>
                  <a:srgbClr val="000000"/>
                </a:solidFill>
                <a:latin typeface="Menlo" panose="020B0609030804020204" pitchFamily="49" charset="0"/>
              </a:rPr>
              <a:t>.\</a:t>
            </a:r>
          </a:p>
          <a:p>
            <a:pPr marL="51435" indent="0">
              <a:buNone/>
            </a:pPr>
            <a:r>
              <a:rPr lang="en-US" sz="1050" dirty="0">
                <a:solidFill>
                  <a:srgbClr val="795E26"/>
                </a:solidFill>
                <a:latin typeface="Menlo" panose="020B0609030804020204" pitchFamily="49" charset="0"/>
              </a:rPr>
              <a:t>    </a:t>
            </a:r>
            <a:r>
              <a:rPr lang="en-US" sz="1050" dirty="0" err="1">
                <a:solidFill>
                  <a:srgbClr val="795E26"/>
                </a:solidFill>
                <a:latin typeface="Menlo" panose="020B0609030804020204" pitchFamily="49" charset="0"/>
              </a:rPr>
              <a:t>withColumn</a:t>
            </a:r>
            <a:r>
              <a:rPr lang="en-US" sz="1050" dirty="0">
                <a:solidFill>
                  <a:srgbClr val="000000"/>
                </a:solidFill>
                <a:latin typeface="Menlo" panose="020B0609030804020204" pitchFamily="49" charset="0"/>
              </a:rPr>
              <a:t>(</a:t>
            </a:r>
            <a:r>
              <a:rPr lang="en-US" sz="1050" dirty="0">
                <a:solidFill>
                  <a:srgbClr val="A31515"/>
                </a:solidFill>
                <a:latin typeface="Menlo" panose="020B0609030804020204" pitchFamily="49" charset="0"/>
              </a:rPr>
              <a:t>"actual"</a:t>
            </a:r>
            <a:r>
              <a:rPr lang="en-US" sz="1050" dirty="0">
                <a:solidFill>
                  <a:srgbClr val="000000"/>
                </a:solidFill>
                <a:latin typeface="Menlo" panose="020B0609030804020204" pitchFamily="49" charset="0"/>
              </a:rPr>
              <a:t>, </a:t>
            </a:r>
            <a:r>
              <a:rPr lang="en-US" sz="1050" dirty="0" err="1">
                <a:solidFill>
                  <a:srgbClr val="267F99"/>
                </a:solidFill>
                <a:latin typeface="Menlo" panose="020B0609030804020204" pitchFamily="49" charset="0"/>
              </a:rPr>
              <a:t>ct</a:t>
            </a:r>
            <a:r>
              <a:rPr lang="en-US" sz="1050" dirty="0" err="1">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get_start_year</a:t>
            </a:r>
            <a:r>
              <a:rPr lang="en-US" sz="1050" dirty="0">
                <a:solidFill>
                  <a:srgbClr val="000000"/>
                </a:solidFill>
                <a:latin typeface="Menlo" panose="020B0609030804020204" pitchFamily="49" charset="0"/>
              </a:rPr>
              <a:t>(col(</a:t>
            </a:r>
            <a:r>
              <a:rPr lang="en-US" sz="1050" dirty="0">
                <a:solidFill>
                  <a:srgbClr val="A31515"/>
                </a:solidFill>
                <a:latin typeface="Menlo" panose="020B0609030804020204" pitchFamily="49" charset="0"/>
              </a:rPr>
              <a:t>"</a:t>
            </a:r>
            <a:r>
              <a:rPr lang="en-US" sz="1050" dirty="0" err="1">
                <a:solidFill>
                  <a:srgbClr val="A31515"/>
                </a:solidFill>
                <a:latin typeface="Menlo" panose="020B0609030804020204" pitchFamily="49" charset="0"/>
              </a:rPr>
              <a:t>input_str</a:t>
            </a:r>
            <a:r>
              <a:rPr lang="en-US" sz="1050" dirty="0">
                <a:solidFill>
                  <a:srgbClr val="A31515"/>
                </a:solidFill>
                <a:latin typeface="Menlo" panose="020B0609030804020204" pitchFamily="49" charset="0"/>
              </a:rPr>
              <a:t>"</a:t>
            </a:r>
            <a:r>
              <a:rPr lang="en-US" sz="1050" dirty="0">
                <a:solidFill>
                  <a:srgbClr val="000000"/>
                </a:solidFill>
                <a:latin typeface="Menlo" panose="020B0609030804020204" pitchFamily="49" charset="0"/>
              </a:rPr>
              <a:t>))).\</a:t>
            </a:r>
          </a:p>
          <a:p>
            <a:pPr marL="51435" indent="0">
              <a:buNone/>
            </a:pPr>
            <a:r>
              <a:rPr lang="en-US" sz="1050" dirty="0">
                <a:solidFill>
                  <a:srgbClr val="795E26"/>
                </a:solidFill>
                <a:latin typeface="Menlo" panose="020B0609030804020204" pitchFamily="49" charset="0"/>
              </a:rPr>
              <a:t>      select</a:t>
            </a:r>
            <a:r>
              <a:rPr lang="en-US" sz="1050" dirty="0">
                <a:solidFill>
                  <a:srgbClr val="000000"/>
                </a:solidFill>
                <a:latin typeface="Menlo" panose="020B0609030804020204" pitchFamily="49" charset="0"/>
              </a:rPr>
              <a:t>(</a:t>
            </a:r>
            <a:r>
              <a:rPr lang="en-US" sz="1050" dirty="0">
                <a:solidFill>
                  <a:srgbClr val="A31515"/>
                </a:solidFill>
                <a:latin typeface="Menlo" panose="020B0609030804020204" pitchFamily="49" charset="0"/>
              </a:rPr>
              <a:t>'expected'</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'actual’</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then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failure_df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result_df</a:t>
            </a:r>
            <a:r>
              <a:rPr lang="en-US" sz="1050" dirty="0" err="1">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where</a:t>
            </a:r>
            <a:r>
              <a:rPr lang="en-US" sz="1050" dirty="0">
                <a:solidFill>
                  <a:srgbClr val="000000"/>
                </a:solidFill>
                <a:latin typeface="Menlo" panose="020B0609030804020204" pitchFamily="49" charset="0"/>
              </a:rPr>
              <a:t>(col(</a:t>
            </a:r>
            <a:r>
              <a:rPr lang="en-US" sz="1050" dirty="0">
                <a:solidFill>
                  <a:srgbClr val="A31515"/>
                </a:solidFill>
                <a:latin typeface="Menlo" panose="020B0609030804020204" pitchFamily="49" charset="0"/>
              </a:rPr>
              <a:t>"actual"</a:t>
            </a:r>
            <a:r>
              <a:rPr lang="en-US" sz="1050" dirty="0">
                <a:solidFill>
                  <a:srgbClr val="000000"/>
                </a:solidFill>
                <a:latin typeface="Menlo" panose="020B0609030804020204" pitchFamily="49" charset="0"/>
              </a:rPr>
              <a:t>) != col(</a:t>
            </a:r>
            <a:r>
              <a:rPr lang="en-US" sz="1050" dirty="0">
                <a:solidFill>
                  <a:srgbClr val="A31515"/>
                </a:solidFill>
                <a:latin typeface="Menlo" panose="020B0609030804020204" pitchFamily="49" charset="0"/>
              </a:rPr>
              <a:t>"expected"</a:t>
            </a:r>
            <a:r>
              <a:rPr lang="en-US" sz="1050" dirty="0">
                <a:solidFill>
                  <a:srgbClr val="000000"/>
                </a:solidFill>
                <a:latin typeface="Menlo" panose="020B0609030804020204" pitchFamily="49" charset="0"/>
              </a:rPr>
              <a:t>))</a:t>
            </a: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failure_df</a:t>
            </a:r>
            <a:r>
              <a:rPr lang="en-US" sz="1050" dirty="0" err="1">
                <a:solidFill>
                  <a:srgbClr val="000000"/>
                </a:solidFill>
                <a:latin typeface="Menlo" panose="020B0609030804020204" pitchFamily="49" charset="0"/>
              </a:rPr>
              <a:t>.show</a:t>
            </a:r>
            <a:r>
              <a:rPr lang="en-US" sz="1050" dirty="0">
                <a:solidFill>
                  <a:srgbClr val="000000"/>
                </a:solidFill>
                <a:latin typeface="Menlo" panose="020B0609030804020204" pitchFamily="49" charset="0"/>
              </a:rPr>
              <a:t>()</a:t>
            </a:r>
          </a:p>
          <a:p>
            <a:pPr marL="51435" indent="0">
              <a:buNone/>
            </a:pPr>
            <a:r>
              <a:rPr lang="en-US" sz="1050" dirty="0">
                <a:solidFill>
                  <a:srgbClr val="AF00DB"/>
                </a:solidFill>
                <a:latin typeface="Menlo" panose="020B0609030804020204" pitchFamily="49" charset="0"/>
              </a:rPr>
              <a:t>  assert</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failure_df</a:t>
            </a:r>
            <a:r>
              <a:rPr lang="en-US" sz="1050" dirty="0" err="1">
                <a:solidFill>
                  <a:srgbClr val="000000"/>
                </a:solidFill>
                <a:latin typeface="Menlo" panose="020B0609030804020204" pitchFamily="49" charset="0"/>
              </a:rPr>
              <a:t>.rdd.isEmpty</a:t>
            </a:r>
            <a:r>
              <a:rPr lang="en-US" sz="1050" dirty="0">
                <a:solidFill>
                  <a:srgbClr val="000000"/>
                </a:solidFill>
                <a:latin typeface="Menlo" panose="020B0609030804020204" pitchFamily="49" charset="0"/>
              </a:rPr>
              <a:t>())</a:t>
            </a:r>
          </a:p>
        </p:txBody>
      </p:sp>
      <p:sp>
        <p:nvSpPr>
          <p:cNvPr id="8" name="Text Placeholder 7">
            <a:extLst>
              <a:ext uri="{FF2B5EF4-FFF2-40B4-BE49-F238E27FC236}">
                <a16:creationId xmlns:a16="http://schemas.microsoft.com/office/drawing/2014/main" id="{41C9A3C4-98A8-9C47-B0F4-C966C063F9A4}"/>
              </a:ext>
            </a:extLst>
          </p:cNvPr>
          <p:cNvSpPr>
            <a:spLocks noGrp="1"/>
          </p:cNvSpPr>
          <p:nvPr>
            <p:ph type="body" sz="quarter" idx="3"/>
          </p:nvPr>
        </p:nvSpPr>
        <p:spPr/>
        <p:txBody>
          <a:bodyPr>
            <a:noAutofit/>
          </a:bodyPr>
          <a:lstStyle/>
          <a:p>
            <a:r>
              <a:rPr lang="en-US" sz="2400" dirty="0"/>
              <a:t>All Results at Once</a:t>
            </a:r>
          </a:p>
        </p:txBody>
      </p:sp>
      <p:sp>
        <p:nvSpPr>
          <p:cNvPr id="9" name="Content Placeholder 8">
            <a:extLst>
              <a:ext uri="{FF2B5EF4-FFF2-40B4-BE49-F238E27FC236}">
                <a16:creationId xmlns:a16="http://schemas.microsoft.com/office/drawing/2014/main" id="{F4B8268A-1317-984D-BFCA-1DD30A1C039E}"/>
              </a:ext>
            </a:extLst>
          </p:cNvPr>
          <p:cNvSpPr>
            <a:spLocks noGrp="1"/>
          </p:cNvSpPr>
          <p:nvPr>
            <p:ph sz="quarter" idx="4"/>
          </p:nvPr>
        </p:nvSpPr>
        <p:spPr>
          <a:xfrm>
            <a:off x="6244336" y="1975412"/>
            <a:ext cx="5730240" cy="4222188"/>
          </a:xfrm>
        </p:spPr>
        <p:txBody>
          <a:bodyPr>
            <a:normAutofit fontScale="62500" lnSpcReduction="20000"/>
          </a:bodyPr>
          <a:lstStyle/>
          <a:p>
            <a:pPr marL="51435" indent="0">
              <a:buNone/>
            </a:pPr>
            <a:r>
              <a:rPr lang="en-US" sz="1700" dirty="0">
                <a:solidFill>
                  <a:srgbClr val="0000FF"/>
                </a:solidFill>
                <a:latin typeface="Menlo" panose="020B0609030804020204" pitchFamily="49" charset="0"/>
              </a:rPr>
              <a:t>def</a:t>
            </a:r>
            <a:r>
              <a:rPr lang="en-US" sz="1700" dirty="0">
                <a:solidFill>
                  <a:srgbClr val="000000"/>
                </a:solidFill>
                <a:latin typeface="Menlo" panose="020B0609030804020204" pitchFamily="49" charset="0"/>
              </a:rPr>
              <a:t> </a:t>
            </a:r>
            <a:r>
              <a:rPr lang="en-US" sz="1700" dirty="0" err="1">
                <a:solidFill>
                  <a:srgbClr val="795E26"/>
                </a:solidFill>
                <a:latin typeface="Menlo" panose="020B0609030804020204" pitchFamily="49" charset="0"/>
              </a:rPr>
              <a:t>test_get_end_year_all_formats</a:t>
            </a:r>
            <a:r>
              <a:rPr lang="en-US" sz="1700" dirty="0">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spark_session</a:t>
            </a:r>
            <a:r>
              <a:rPr lang="en-US" sz="1700" dirty="0">
                <a:solidFill>
                  <a:srgbClr val="000000"/>
                </a:solidFill>
                <a:latin typeface="Menlo" panose="020B0609030804020204" pitchFamily="49" charset="0"/>
              </a:rPr>
              <a:t>):</a:t>
            </a:r>
          </a:p>
          <a:p>
            <a:pPr marL="51435" indent="0">
              <a:buNone/>
            </a:pPr>
            <a:r>
              <a:rPr lang="en-US" sz="1700" dirty="0">
                <a:solidFill>
                  <a:srgbClr val="008000"/>
                </a:solidFill>
                <a:latin typeface="Menlo" panose="020B0609030804020204" pitchFamily="49" charset="0"/>
              </a:rPr>
              <a:t>  # given</a:t>
            </a:r>
            <a:endParaRPr lang="en-US" sz="1700" dirty="0">
              <a:solidFill>
                <a:srgbClr val="000000"/>
              </a:solidFill>
              <a:latin typeface="Menlo" panose="020B0609030804020204" pitchFamily="49" charset="0"/>
            </a:endParaRP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sut_df</a:t>
            </a:r>
            <a:r>
              <a:rPr lang="en-US" sz="1700" dirty="0">
                <a:solidFill>
                  <a:srgbClr val="000000"/>
                </a:solidFill>
                <a:latin typeface="Menlo" panose="020B0609030804020204" pitchFamily="49" charset="0"/>
              </a:rPr>
              <a:t>: </a:t>
            </a:r>
            <a:r>
              <a:rPr lang="en-US" sz="1700" dirty="0" err="1">
                <a:solidFill>
                  <a:srgbClr val="267F99"/>
                </a:solidFill>
                <a:latin typeface="Menlo" panose="020B0609030804020204" pitchFamily="49" charset="0"/>
              </a:rPr>
              <a:t>DataFrame</a:t>
            </a:r>
            <a:r>
              <a:rPr lang="en-US" sz="1700" dirty="0">
                <a:solidFill>
                  <a:srgbClr val="000000"/>
                </a:solidFill>
                <a:latin typeface="Menlo" panose="020B0609030804020204" pitchFamily="49" charset="0"/>
              </a:rPr>
              <a:t> = </a:t>
            </a:r>
            <a:r>
              <a:rPr lang="en-US" sz="1700" dirty="0" err="1">
                <a:solidFill>
                  <a:srgbClr val="001080"/>
                </a:solidFill>
                <a:latin typeface="Menlo" panose="020B0609030804020204" pitchFamily="49" charset="0"/>
              </a:rPr>
              <a:t>spark_session</a:t>
            </a:r>
            <a:r>
              <a:rPr lang="en-US" sz="1700" dirty="0" err="1">
                <a:solidFill>
                  <a:srgbClr val="000000"/>
                </a:solidFill>
                <a:latin typeface="Menlo" panose="020B0609030804020204" pitchFamily="49" charset="0"/>
              </a:rPr>
              <a:t>.createDataFrame</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2020</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(2016 - 2020)’</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err="1">
                <a:solidFill>
                  <a:srgbClr val="0000FF"/>
                </a:solidFill>
                <a:latin typeface="Menlo" panose="020B0609030804020204" pitchFamily="49" charset="0"/>
              </a:rPr>
              <a:t>None</a:t>
            </a:r>
            <a:r>
              <a:rPr lang="en-US" sz="1700" dirty="0" err="1">
                <a:solidFill>
                  <a:srgbClr val="000000"/>
                </a:solidFill>
                <a:latin typeface="Menlo" panose="020B0609030804020204" pitchFamily="49" charset="0"/>
              </a:rPr>
              <a:t>,</a:t>
            </a:r>
            <a:r>
              <a:rPr lang="en-US" sz="1700" dirty="0" err="1">
                <a:solidFill>
                  <a:srgbClr val="A31515"/>
                </a:solidFill>
                <a:latin typeface="Menlo" panose="020B0609030804020204" pitchFamily="49" charset="0"/>
              </a:rPr>
              <a:t>'Carrier</a:t>
            </a:r>
            <a:r>
              <a:rPr lang="en-US" sz="1700" dirty="0">
                <a:solidFill>
                  <a:srgbClr val="A31515"/>
                </a:solidFill>
                <a:latin typeface="Menlo" panose="020B0609030804020204" pitchFamily="49" charset="0"/>
              </a:rPr>
              <a:t> (2016 - )’</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2016</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 - 2016)’</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2016</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(carrier) (2010 - 2016)’</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000FF"/>
                </a:solidFill>
                <a:latin typeface="Menlo" panose="020B0609030804020204" pitchFamily="49" charset="0"/>
              </a:rPr>
              <a:t>None</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 - )’</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1</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1</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(2016 - 2022’</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1</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2016 - 2022)’</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p>
          <a:p>
            <a:pPr marL="51435" indent="0">
              <a:buNone/>
            </a:pP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"expected"</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a:t>
            </a:r>
            <a:r>
              <a:rPr lang="en-US" sz="1700" dirty="0" err="1">
                <a:solidFill>
                  <a:srgbClr val="A31515"/>
                </a:solidFill>
                <a:latin typeface="Menlo" panose="020B0609030804020204" pitchFamily="49" charset="0"/>
              </a:rPr>
              <a:t>input_str</a:t>
            </a:r>
            <a:r>
              <a:rPr lang="en-US" sz="1700" dirty="0">
                <a:solidFill>
                  <a:srgbClr val="A31515"/>
                </a:solidFill>
                <a:latin typeface="Menlo" panose="020B0609030804020204" pitchFamily="49" charset="0"/>
              </a:rPr>
              <a:t>"</a:t>
            </a:r>
            <a:r>
              <a:rPr lang="en-US" sz="1700" dirty="0">
                <a:solidFill>
                  <a:srgbClr val="000000"/>
                </a:solidFill>
                <a:latin typeface="Menlo" panose="020B0609030804020204" pitchFamily="49" charset="0"/>
              </a:rPr>
              <a:t>])</a:t>
            </a:r>
          </a:p>
          <a:p>
            <a:pPr marL="51435" indent="0">
              <a:buNone/>
            </a:pPr>
            <a:br>
              <a:rPr lang="en-US" sz="1700" dirty="0">
                <a:solidFill>
                  <a:srgbClr val="000000"/>
                </a:solidFill>
                <a:latin typeface="Menlo" panose="020B0609030804020204" pitchFamily="49" charset="0"/>
              </a:rPr>
            </a:br>
            <a:r>
              <a:rPr lang="en-US" sz="1700" dirty="0">
                <a:solidFill>
                  <a:srgbClr val="000000"/>
                </a:solidFill>
                <a:latin typeface="Menlo" panose="020B0609030804020204" pitchFamily="49" charset="0"/>
              </a:rPr>
              <a:t>  </a:t>
            </a:r>
            <a:r>
              <a:rPr lang="en-US" sz="1700" dirty="0">
                <a:solidFill>
                  <a:srgbClr val="008000"/>
                </a:solidFill>
                <a:latin typeface="Menlo" panose="020B0609030804020204" pitchFamily="49" charset="0"/>
              </a:rPr>
              <a:t># when</a:t>
            </a:r>
            <a:endParaRPr lang="en-US" sz="1700" dirty="0">
              <a:solidFill>
                <a:srgbClr val="000000"/>
              </a:solidFill>
              <a:latin typeface="Menlo" panose="020B0609030804020204" pitchFamily="49" charset="0"/>
            </a:endParaRP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result_df</a:t>
            </a:r>
            <a:r>
              <a:rPr lang="en-US" sz="1700" dirty="0">
                <a:solidFill>
                  <a:srgbClr val="000000"/>
                </a:solidFill>
                <a:latin typeface="Menlo" panose="020B0609030804020204" pitchFamily="49" charset="0"/>
              </a:rPr>
              <a:t> = </a:t>
            </a:r>
            <a:r>
              <a:rPr lang="en-US" sz="1700" dirty="0" err="1">
                <a:solidFill>
                  <a:srgbClr val="001080"/>
                </a:solidFill>
                <a:latin typeface="Menlo" panose="020B0609030804020204" pitchFamily="49" charset="0"/>
              </a:rPr>
              <a:t>sut_df</a:t>
            </a:r>
            <a:r>
              <a:rPr lang="en-US" sz="1700" dirty="0">
                <a:solidFill>
                  <a:srgbClr val="000000"/>
                </a:solidFill>
                <a:latin typeface="Menlo" panose="020B0609030804020204" pitchFamily="49" charset="0"/>
              </a:rPr>
              <a:t>.\</a:t>
            </a:r>
          </a:p>
          <a:p>
            <a:pPr marL="51435" indent="0">
              <a:buNone/>
            </a:pPr>
            <a:r>
              <a:rPr lang="en-US" sz="1700" dirty="0">
                <a:solidFill>
                  <a:srgbClr val="795E26"/>
                </a:solidFill>
                <a:latin typeface="Menlo" panose="020B0609030804020204" pitchFamily="49" charset="0"/>
              </a:rPr>
              <a:t>    </a:t>
            </a:r>
            <a:r>
              <a:rPr lang="en-US" sz="1700" dirty="0" err="1">
                <a:solidFill>
                  <a:srgbClr val="795E26"/>
                </a:solidFill>
                <a:latin typeface="Menlo" panose="020B0609030804020204" pitchFamily="49" charset="0"/>
              </a:rPr>
              <a:t>withColumn</a:t>
            </a:r>
            <a:r>
              <a:rPr lang="en-US" sz="1700" dirty="0">
                <a:solidFill>
                  <a:srgbClr val="000000"/>
                </a:solidFill>
                <a:latin typeface="Menlo" panose="020B0609030804020204" pitchFamily="49" charset="0"/>
              </a:rPr>
              <a:t>(</a:t>
            </a:r>
            <a:r>
              <a:rPr lang="en-US" sz="1700" dirty="0">
                <a:solidFill>
                  <a:srgbClr val="A31515"/>
                </a:solidFill>
                <a:latin typeface="Menlo" panose="020B0609030804020204" pitchFamily="49" charset="0"/>
              </a:rPr>
              <a:t>"actual"</a:t>
            </a:r>
            <a:r>
              <a:rPr lang="en-US" sz="1700" dirty="0">
                <a:solidFill>
                  <a:srgbClr val="000000"/>
                </a:solidFill>
                <a:latin typeface="Menlo" panose="020B0609030804020204" pitchFamily="49" charset="0"/>
              </a:rPr>
              <a:t>, </a:t>
            </a:r>
            <a:r>
              <a:rPr lang="en-US" sz="1700" dirty="0" err="1">
                <a:solidFill>
                  <a:srgbClr val="267F99"/>
                </a:solidFill>
                <a:latin typeface="Menlo" panose="020B0609030804020204" pitchFamily="49" charset="0"/>
              </a:rPr>
              <a:t>ct</a:t>
            </a:r>
            <a:r>
              <a:rPr lang="en-US" sz="1700" dirty="0" err="1">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get_end_year</a:t>
            </a:r>
            <a:r>
              <a:rPr lang="en-US" sz="1700" dirty="0">
                <a:solidFill>
                  <a:srgbClr val="000000"/>
                </a:solidFill>
                <a:latin typeface="Menlo" panose="020B0609030804020204" pitchFamily="49" charset="0"/>
              </a:rPr>
              <a:t>(col(</a:t>
            </a:r>
            <a:r>
              <a:rPr lang="en-US" sz="1700" dirty="0">
                <a:solidFill>
                  <a:srgbClr val="A31515"/>
                </a:solidFill>
                <a:latin typeface="Menlo" panose="020B0609030804020204" pitchFamily="49" charset="0"/>
              </a:rPr>
              <a:t>"</a:t>
            </a:r>
            <a:r>
              <a:rPr lang="en-US" sz="1700" dirty="0" err="1">
                <a:solidFill>
                  <a:srgbClr val="A31515"/>
                </a:solidFill>
                <a:latin typeface="Menlo" panose="020B0609030804020204" pitchFamily="49" charset="0"/>
              </a:rPr>
              <a:t>input_str</a:t>
            </a:r>
            <a:r>
              <a:rPr lang="en-US" sz="1700" dirty="0">
                <a:solidFill>
                  <a:srgbClr val="A31515"/>
                </a:solidFill>
                <a:latin typeface="Menlo" panose="020B0609030804020204" pitchFamily="49" charset="0"/>
              </a:rPr>
              <a:t>"</a:t>
            </a:r>
            <a:r>
              <a:rPr lang="en-US" sz="1700" dirty="0">
                <a:solidFill>
                  <a:srgbClr val="000000"/>
                </a:solidFill>
                <a:latin typeface="Menlo" panose="020B0609030804020204" pitchFamily="49" charset="0"/>
              </a:rPr>
              <a:t>))).\</a:t>
            </a:r>
          </a:p>
          <a:p>
            <a:pPr marL="51435" indent="0">
              <a:buNone/>
            </a:pPr>
            <a:r>
              <a:rPr lang="en-US" sz="1700" dirty="0">
                <a:solidFill>
                  <a:srgbClr val="795E26"/>
                </a:solidFill>
                <a:latin typeface="Menlo" panose="020B0609030804020204" pitchFamily="49" charset="0"/>
              </a:rPr>
              <a:t>      select</a:t>
            </a:r>
            <a:r>
              <a:rPr lang="en-US" sz="1700" dirty="0">
                <a:solidFill>
                  <a:srgbClr val="000000"/>
                </a:solidFill>
                <a:latin typeface="Menlo" panose="020B0609030804020204" pitchFamily="49" charset="0"/>
              </a:rPr>
              <a:t>(</a:t>
            </a:r>
            <a:r>
              <a:rPr lang="en-US" sz="1700" dirty="0">
                <a:solidFill>
                  <a:srgbClr val="A31515"/>
                </a:solidFill>
                <a:latin typeface="Menlo" panose="020B0609030804020204" pitchFamily="49" charset="0"/>
              </a:rPr>
              <a:t>'expected'</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'actual’</a:t>
            </a:r>
            <a:r>
              <a:rPr lang="en-US" sz="1700" dirty="0">
                <a:solidFill>
                  <a:srgbClr val="000000"/>
                </a:solidFill>
                <a:latin typeface="Menlo" panose="020B0609030804020204" pitchFamily="49" charset="0"/>
              </a:rPr>
              <a:t>)</a:t>
            </a:r>
          </a:p>
          <a:p>
            <a:pPr marL="51435" indent="0">
              <a:buNone/>
            </a:pPr>
            <a:br>
              <a:rPr lang="en-US" sz="1700" dirty="0">
                <a:solidFill>
                  <a:srgbClr val="000000"/>
                </a:solidFill>
                <a:latin typeface="Menlo" panose="020B0609030804020204" pitchFamily="49" charset="0"/>
              </a:rPr>
            </a:br>
            <a:r>
              <a:rPr lang="en-US" sz="1700" dirty="0">
                <a:solidFill>
                  <a:srgbClr val="000000"/>
                </a:solidFill>
                <a:latin typeface="Menlo" panose="020B0609030804020204" pitchFamily="49" charset="0"/>
              </a:rPr>
              <a:t>  </a:t>
            </a:r>
            <a:r>
              <a:rPr lang="en-US" sz="1700" dirty="0">
                <a:solidFill>
                  <a:srgbClr val="008000"/>
                </a:solidFill>
                <a:latin typeface="Menlo" panose="020B0609030804020204" pitchFamily="49" charset="0"/>
              </a:rPr>
              <a:t># then</a:t>
            </a:r>
            <a:endParaRPr lang="en-US" sz="1700" dirty="0">
              <a:solidFill>
                <a:srgbClr val="000000"/>
              </a:solidFill>
              <a:latin typeface="Menlo" panose="020B0609030804020204" pitchFamily="49" charset="0"/>
            </a:endParaRP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failure_df</a:t>
            </a:r>
            <a:r>
              <a:rPr lang="en-US" sz="1700" dirty="0">
                <a:solidFill>
                  <a:srgbClr val="000000"/>
                </a:solidFill>
                <a:latin typeface="Menlo" panose="020B0609030804020204" pitchFamily="49" charset="0"/>
              </a:rPr>
              <a:t> = </a:t>
            </a:r>
            <a:r>
              <a:rPr lang="en-US" sz="1700" dirty="0" err="1">
                <a:solidFill>
                  <a:srgbClr val="001080"/>
                </a:solidFill>
                <a:latin typeface="Menlo" panose="020B0609030804020204" pitchFamily="49" charset="0"/>
              </a:rPr>
              <a:t>result_df</a:t>
            </a:r>
            <a:r>
              <a:rPr lang="en-US" sz="1700" dirty="0" err="1">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where</a:t>
            </a:r>
            <a:r>
              <a:rPr lang="en-US" sz="1700" dirty="0">
                <a:solidFill>
                  <a:srgbClr val="000000"/>
                </a:solidFill>
                <a:latin typeface="Menlo" panose="020B0609030804020204" pitchFamily="49" charset="0"/>
              </a:rPr>
              <a:t>(col(</a:t>
            </a:r>
            <a:r>
              <a:rPr lang="en-US" sz="1700" dirty="0">
                <a:solidFill>
                  <a:srgbClr val="A31515"/>
                </a:solidFill>
                <a:latin typeface="Menlo" panose="020B0609030804020204" pitchFamily="49" charset="0"/>
              </a:rPr>
              <a:t>"actual"</a:t>
            </a:r>
            <a:r>
              <a:rPr lang="en-US" sz="1700" dirty="0">
                <a:solidFill>
                  <a:srgbClr val="000000"/>
                </a:solidFill>
                <a:latin typeface="Menlo" panose="020B0609030804020204" pitchFamily="49" charset="0"/>
              </a:rPr>
              <a:t>) != col(</a:t>
            </a:r>
            <a:r>
              <a:rPr lang="en-US" sz="1700" dirty="0">
                <a:solidFill>
                  <a:srgbClr val="A31515"/>
                </a:solidFill>
                <a:latin typeface="Menlo" panose="020B0609030804020204" pitchFamily="49" charset="0"/>
              </a:rPr>
              <a:t>"expected"</a:t>
            </a:r>
            <a:r>
              <a:rPr lang="en-US" sz="1700" dirty="0">
                <a:solidFill>
                  <a:srgbClr val="000000"/>
                </a:solidFill>
                <a:latin typeface="Menlo" panose="020B0609030804020204" pitchFamily="49" charset="0"/>
              </a:rPr>
              <a:t>))</a:t>
            </a: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failure_df</a:t>
            </a:r>
            <a:r>
              <a:rPr lang="en-US" sz="1700" dirty="0" err="1">
                <a:solidFill>
                  <a:srgbClr val="000000"/>
                </a:solidFill>
                <a:latin typeface="Menlo" panose="020B0609030804020204" pitchFamily="49" charset="0"/>
              </a:rPr>
              <a:t>.show</a:t>
            </a:r>
            <a:r>
              <a:rPr lang="en-US" sz="1700" dirty="0">
                <a:solidFill>
                  <a:srgbClr val="000000"/>
                </a:solidFill>
                <a:latin typeface="Menlo" panose="020B0609030804020204" pitchFamily="49" charset="0"/>
              </a:rPr>
              <a:t>()</a:t>
            </a:r>
          </a:p>
          <a:p>
            <a:pPr marL="51435" indent="0">
              <a:buNone/>
            </a:pPr>
            <a:r>
              <a:rPr lang="en-US" sz="1700" dirty="0">
                <a:solidFill>
                  <a:srgbClr val="AF00DB"/>
                </a:solidFill>
                <a:latin typeface="Menlo" panose="020B0609030804020204" pitchFamily="49" charset="0"/>
              </a:rPr>
              <a:t>  assert</a:t>
            </a:r>
            <a:r>
              <a:rPr lang="en-US" sz="1700" dirty="0">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failure_df</a:t>
            </a:r>
            <a:r>
              <a:rPr lang="en-US" sz="1700" dirty="0" err="1">
                <a:solidFill>
                  <a:srgbClr val="000000"/>
                </a:solidFill>
                <a:latin typeface="Menlo" panose="020B0609030804020204" pitchFamily="49" charset="0"/>
              </a:rPr>
              <a:t>.rdd.isEmpty</a:t>
            </a:r>
            <a:r>
              <a:rPr lang="en-US" sz="1700" dirty="0">
                <a:solidFill>
                  <a:srgbClr val="000000"/>
                </a:solidFill>
                <a:latin typeface="Menlo" panose="020B0609030804020204" pitchFamily="49" charset="0"/>
              </a:rPr>
              <a:t>())</a:t>
            </a:r>
          </a:p>
          <a:p>
            <a:pPr marL="51435" indent="0">
              <a:buNone/>
            </a:pPr>
            <a:endParaRPr lang="en-US" dirty="0"/>
          </a:p>
        </p:txBody>
      </p:sp>
      <p:sp>
        <p:nvSpPr>
          <p:cNvPr id="5" name="Title 4">
            <a:extLst>
              <a:ext uri="{FF2B5EF4-FFF2-40B4-BE49-F238E27FC236}">
                <a16:creationId xmlns:a16="http://schemas.microsoft.com/office/drawing/2014/main" id="{B237B974-FA91-6943-88FB-21024D267D42}"/>
              </a:ext>
            </a:extLst>
          </p:cNvPr>
          <p:cNvSpPr>
            <a:spLocks noGrp="1"/>
          </p:cNvSpPr>
          <p:nvPr>
            <p:ph type="title"/>
          </p:nvPr>
        </p:nvSpPr>
        <p:spPr/>
        <p:txBody>
          <a:bodyPr/>
          <a:lstStyle/>
          <a:p>
            <a:r>
              <a:rPr lang="en-US" dirty="0"/>
              <a:t>Two Sample Test Methods</a:t>
            </a:r>
          </a:p>
        </p:txBody>
      </p:sp>
      <p:sp>
        <p:nvSpPr>
          <p:cNvPr id="10" name="Subtitle 9">
            <a:extLst>
              <a:ext uri="{FF2B5EF4-FFF2-40B4-BE49-F238E27FC236}">
                <a16:creationId xmlns:a16="http://schemas.microsoft.com/office/drawing/2014/main" id="{4B4B37ED-EBA0-5F41-9300-B6896F5E0541}"/>
              </a:ext>
            </a:extLst>
          </p:cNvPr>
          <p:cNvSpPr>
            <a:spLocks noGrp="1"/>
          </p:cNvSpPr>
          <p:nvPr>
            <p:ph type="subTitle" idx="15"/>
          </p:nvPr>
        </p:nvSpPr>
        <p:spPr/>
        <p:txBody>
          <a:bodyPr/>
          <a:lstStyle/>
          <a:p>
            <a:endParaRPr lang="en-US" dirty="0"/>
          </a:p>
        </p:txBody>
      </p:sp>
    </p:spTree>
    <p:extLst>
      <p:ext uri="{BB962C8B-B14F-4D97-AF65-F5344CB8AC3E}">
        <p14:creationId xmlns:p14="http://schemas.microsoft.com/office/powerpoint/2010/main" val="1914478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3"/>
          <a:srcRect/>
          <a:stretch/>
        </p:blipFill>
        <p:spPr>
          <a:xfrm>
            <a:off x="2039508" y="1459743"/>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lstStyle/>
          <a:p>
            <a:r>
              <a:rPr lang="en-US" b="1" dirty="0"/>
              <a:t>Tests Code File:</a:t>
            </a:r>
            <a:r>
              <a:rPr lang="en-US" dirty="0"/>
              <a:t> tests/</a:t>
            </a:r>
            <a:r>
              <a:rPr lang="en-US" dirty="0" err="1"/>
              <a:t>test_carrier_transforms_spark</a:t>
            </a:r>
            <a:r>
              <a:rPr lang="en-US" dirty="0"/>
              <a:t>, </a:t>
            </a:r>
            <a:r>
              <a:rPr lang="en-US" b="1" dirty="0"/>
              <a:t>Code file:</a:t>
            </a:r>
            <a:r>
              <a:rPr lang="en-US" dirty="0"/>
              <a:t> </a:t>
            </a:r>
            <a:r>
              <a:rPr lang="en-US" dirty="0" err="1"/>
              <a:t>carrier_transforms.py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Spark </a:t>
            </a:r>
            <a:r>
              <a:rPr lang="en-US" dirty="0" err="1"/>
              <a:t>DataFrame</a:t>
            </a:r>
            <a:r>
              <a:rPr lang="en-US" dirty="0"/>
              <a:t> Transformations</a:t>
            </a:r>
          </a:p>
        </p:txBody>
      </p:sp>
      <p:sp>
        <p:nvSpPr>
          <p:cNvPr id="17" name="Rectangle 16">
            <a:extLst>
              <a:ext uri="{FF2B5EF4-FFF2-40B4-BE49-F238E27FC236}">
                <a16:creationId xmlns:a16="http://schemas.microsoft.com/office/drawing/2014/main" id="{1F527F32-7CE8-CC41-8150-AABF8531A89B}"/>
              </a:ext>
            </a:extLst>
          </p:cNvPr>
          <p:cNvSpPr/>
          <p:nvPr/>
        </p:nvSpPr>
        <p:spPr>
          <a:xfrm>
            <a:off x="5221705" y="2584514"/>
            <a:ext cx="3237083"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166" y="4277658"/>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404229" y="3570681"/>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56DF7615-93E7-BC45-80E6-8065FCE8952C}"/>
              </a:ext>
            </a:extLst>
          </p:cNvPr>
          <p:cNvSpPr/>
          <p:nvPr/>
        </p:nvSpPr>
        <p:spPr>
          <a:xfrm>
            <a:off x="5464328" y="4045441"/>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21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41C-89DE-8B47-8BEF-9836986C8719}"/>
              </a:ext>
            </a:extLst>
          </p:cNvPr>
          <p:cNvSpPr>
            <a:spLocks noGrp="1"/>
          </p:cNvSpPr>
          <p:nvPr>
            <p:ph type="title"/>
          </p:nvPr>
        </p:nvSpPr>
        <p:spPr/>
        <p:txBody>
          <a:bodyPr/>
          <a:lstStyle/>
          <a:p>
            <a:r>
              <a:rPr lang="en-US" dirty="0" err="1"/>
              <a:t>DataFrame</a:t>
            </a:r>
            <a:r>
              <a:rPr lang="en-US" dirty="0"/>
              <a:t> Test: Test Cases with Similar Input</a:t>
            </a:r>
          </a:p>
        </p:txBody>
      </p:sp>
      <p:sp>
        <p:nvSpPr>
          <p:cNvPr id="4" name="Subtitle 3">
            <a:extLst>
              <a:ext uri="{FF2B5EF4-FFF2-40B4-BE49-F238E27FC236}">
                <a16:creationId xmlns:a16="http://schemas.microsoft.com/office/drawing/2014/main" id="{A16B10EF-2E05-7C41-B310-B766A7E93EA7}"/>
              </a:ext>
            </a:extLst>
          </p:cNvPr>
          <p:cNvSpPr>
            <a:spLocks noGrp="1"/>
          </p:cNvSpPr>
          <p:nvPr>
            <p:ph type="subTitle" idx="12"/>
          </p:nvPr>
        </p:nvSpPr>
        <p:spPr/>
        <p:txBody>
          <a:bodyPr/>
          <a:lstStyle/>
          <a:p>
            <a:r>
              <a:rPr lang="en-US" dirty="0"/>
              <a:t>Group the test cases by inputs that have similar attributes.</a:t>
            </a:r>
          </a:p>
        </p:txBody>
      </p:sp>
      <p:graphicFrame>
        <p:nvGraphicFramePr>
          <p:cNvPr id="7" name="Table 5">
            <a:extLst>
              <a:ext uri="{FF2B5EF4-FFF2-40B4-BE49-F238E27FC236}">
                <a16:creationId xmlns:a16="http://schemas.microsoft.com/office/drawing/2014/main" id="{673DB482-8C53-D44F-8072-8A51064F1B4B}"/>
              </a:ext>
            </a:extLst>
          </p:cNvPr>
          <p:cNvGraphicFramePr>
            <a:graphicFrameLocks/>
          </p:cNvGraphicFramePr>
          <p:nvPr>
            <p:extLst>
              <p:ext uri="{D42A27DB-BD31-4B8C-83A1-F6EECF244321}">
                <p14:modId xmlns:p14="http://schemas.microsoft.com/office/powerpoint/2010/main" val="657989342"/>
              </p:ext>
            </p:extLst>
          </p:nvPr>
        </p:nvGraphicFramePr>
        <p:xfrm>
          <a:off x="3766527" y="1741272"/>
          <a:ext cx="4056896" cy="1255488"/>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tblGrid>
              <a:tr h="418496">
                <a:tc>
                  <a:txBody>
                    <a:bodyPr/>
                    <a:lstStyle/>
                    <a:p>
                      <a:r>
                        <a:rPr lang="en-US" dirty="0"/>
                        <a:t>code</a:t>
                      </a:r>
                    </a:p>
                  </a:txBody>
                  <a:tcPr/>
                </a:tc>
                <a:tc>
                  <a:txBody>
                    <a:bodyPr/>
                    <a:lstStyle/>
                    <a:p>
                      <a:r>
                        <a:rPr lang="en-US" dirty="0"/>
                        <a:t>description</a:t>
                      </a:r>
                    </a:p>
                  </a:txBody>
                  <a:tcPr/>
                </a:tc>
                <a:extLst>
                  <a:ext uri="{0D108BD9-81ED-4DB2-BD59-A6C34878D82A}">
                    <a16:rowId xmlns:a16="http://schemas.microsoft.com/office/drawing/2014/main" val="573230436"/>
                  </a:ext>
                </a:extLst>
              </a:tr>
              <a:tr h="418496">
                <a:tc>
                  <a:txBody>
                    <a:bodyPr/>
                    <a:lstStyle/>
                    <a:p>
                      <a:r>
                        <a:rPr lang="en-US" dirty="0"/>
                        <a:t>C01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extLst>
                  <a:ext uri="{0D108BD9-81ED-4DB2-BD59-A6C34878D82A}">
                    <a16:rowId xmlns:a16="http://schemas.microsoft.com/office/drawing/2014/main" val="1109812511"/>
                  </a:ext>
                </a:extLst>
              </a:tr>
              <a:tr h="418496">
                <a:tc>
                  <a:txBody>
                    <a:bodyPr/>
                    <a:lstStyle/>
                    <a:p>
                      <a:r>
                        <a:rPr lang="en-US" dirty="0"/>
                        <a:t>C04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extLst>
                  <a:ext uri="{0D108BD9-81ED-4DB2-BD59-A6C34878D82A}">
                    <a16:rowId xmlns:a16="http://schemas.microsoft.com/office/drawing/2014/main" val="281792494"/>
                  </a:ext>
                </a:extLst>
              </a:tr>
            </a:tbl>
          </a:graphicData>
        </a:graphic>
      </p:graphicFrame>
      <p:sp>
        <p:nvSpPr>
          <p:cNvPr id="10" name="TextBox 9">
            <a:extLst>
              <a:ext uri="{FF2B5EF4-FFF2-40B4-BE49-F238E27FC236}">
                <a16:creationId xmlns:a16="http://schemas.microsoft.com/office/drawing/2014/main" id="{DB797CDE-8769-944E-853C-18D05A520E0B}"/>
              </a:ext>
            </a:extLst>
          </p:cNvPr>
          <p:cNvSpPr txBox="1"/>
          <p:nvPr/>
        </p:nvSpPr>
        <p:spPr>
          <a:xfrm>
            <a:off x="3766527" y="1371940"/>
            <a:ext cx="4056896" cy="369332"/>
          </a:xfrm>
          <a:prstGeom prst="rect">
            <a:avLst/>
          </a:prstGeom>
          <a:noFill/>
        </p:spPr>
        <p:txBody>
          <a:bodyPr wrap="square" rtlCol="0">
            <a:spAutoFit/>
          </a:bodyPr>
          <a:lstStyle/>
          <a:p>
            <a:pPr algn="ctr"/>
            <a:r>
              <a:rPr lang="en-US" dirty="0"/>
              <a:t>Input </a:t>
            </a:r>
            <a:r>
              <a:rPr lang="en-US" dirty="0" err="1"/>
              <a:t>DataFrame</a:t>
            </a:r>
            <a:endParaRPr lang="en-US" dirty="0"/>
          </a:p>
        </p:txBody>
      </p:sp>
      <p:sp>
        <p:nvSpPr>
          <p:cNvPr id="11" name="TextBox 10">
            <a:extLst>
              <a:ext uri="{FF2B5EF4-FFF2-40B4-BE49-F238E27FC236}">
                <a16:creationId xmlns:a16="http://schemas.microsoft.com/office/drawing/2014/main" id="{8C76FB33-62C7-2740-BD9C-355B42BEC64A}"/>
              </a:ext>
            </a:extLst>
          </p:cNvPr>
          <p:cNvSpPr txBox="1"/>
          <p:nvPr/>
        </p:nvSpPr>
        <p:spPr>
          <a:xfrm>
            <a:off x="289400" y="3585060"/>
            <a:ext cx="4056896" cy="369332"/>
          </a:xfrm>
          <a:prstGeom prst="rect">
            <a:avLst/>
          </a:prstGeom>
          <a:noFill/>
        </p:spPr>
        <p:txBody>
          <a:bodyPr wrap="square" rtlCol="0">
            <a:spAutoFit/>
          </a:bodyPr>
          <a:lstStyle/>
          <a:p>
            <a:r>
              <a:rPr lang="en-US" b="1" dirty="0"/>
              <a:t>Actual</a:t>
            </a:r>
            <a:r>
              <a:rPr lang="en-US" dirty="0"/>
              <a:t> Output </a:t>
            </a:r>
            <a:r>
              <a:rPr lang="en-US" dirty="0" err="1"/>
              <a:t>DataFrame</a:t>
            </a:r>
            <a:endParaRPr lang="en-US" dirty="0"/>
          </a:p>
        </p:txBody>
      </p:sp>
      <p:graphicFrame>
        <p:nvGraphicFramePr>
          <p:cNvPr id="12" name="Table 11">
            <a:extLst>
              <a:ext uri="{FF2B5EF4-FFF2-40B4-BE49-F238E27FC236}">
                <a16:creationId xmlns:a16="http://schemas.microsoft.com/office/drawing/2014/main" id="{F7C14220-F2BD-2946-8B2C-14B836F0ECD2}"/>
              </a:ext>
            </a:extLst>
          </p:cNvPr>
          <p:cNvGraphicFramePr>
            <a:graphicFrameLocks noGrp="1"/>
          </p:cNvGraphicFramePr>
          <p:nvPr>
            <p:extLst>
              <p:ext uri="{D42A27DB-BD31-4B8C-83A1-F6EECF244321}">
                <p14:modId xmlns:p14="http://schemas.microsoft.com/office/powerpoint/2010/main" val="886192242"/>
              </p:ext>
            </p:extLst>
          </p:nvPr>
        </p:nvGraphicFramePr>
        <p:xfrm>
          <a:off x="289401" y="3954392"/>
          <a:ext cx="5670883" cy="1545652"/>
        </p:xfrm>
        <a:graphic>
          <a:graphicData uri="http://schemas.openxmlformats.org/drawingml/2006/table">
            <a:tbl>
              <a:tblPr firstRow="1" bandRow="1">
                <a:tableStyleId>{5C22544A-7EE6-4342-B048-85BDC9FD1C3A}</a:tableStyleId>
              </a:tblPr>
              <a:tblGrid>
                <a:gridCol w="713873">
                  <a:extLst>
                    <a:ext uri="{9D8B030D-6E8A-4147-A177-3AD203B41FA5}">
                      <a16:colId xmlns:a16="http://schemas.microsoft.com/office/drawing/2014/main" val="378261127"/>
                    </a:ext>
                  </a:extLst>
                </a:gridCol>
                <a:gridCol w="2747007">
                  <a:extLst>
                    <a:ext uri="{9D8B030D-6E8A-4147-A177-3AD203B41FA5}">
                      <a16:colId xmlns:a16="http://schemas.microsoft.com/office/drawing/2014/main" val="1024066528"/>
                    </a:ext>
                  </a:extLst>
                </a:gridCol>
                <a:gridCol w="1105001">
                  <a:extLst>
                    <a:ext uri="{9D8B030D-6E8A-4147-A177-3AD203B41FA5}">
                      <a16:colId xmlns:a16="http://schemas.microsoft.com/office/drawing/2014/main" val="2131306510"/>
                    </a:ext>
                  </a:extLst>
                </a:gridCol>
                <a:gridCol w="1105002">
                  <a:extLst>
                    <a:ext uri="{9D8B030D-6E8A-4147-A177-3AD203B41FA5}">
                      <a16:colId xmlns:a16="http://schemas.microsoft.com/office/drawing/2014/main" val="4118530759"/>
                    </a:ext>
                  </a:extLst>
                </a:gridCol>
              </a:tblGrid>
              <a:tr h="418496">
                <a:tc>
                  <a:txBody>
                    <a:bodyPr/>
                    <a:lstStyle/>
                    <a:p>
                      <a:r>
                        <a:rPr lang="en-US" dirty="0"/>
                        <a:t>code</a:t>
                      </a:r>
                    </a:p>
                  </a:txBody>
                  <a:tcPr/>
                </a:tc>
                <a:tc>
                  <a:txBody>
                    <a:bodyPr/>
                    <a:lstStyle/>
                    <a:p>
                      <a:r>
                        <a:rPr lang="en-US" dirty="0"/>
                        <a:t>description</a:t>
                      </a:r>
                    </a:p>
                  </a:txBody>
                  <a:tcPr/>
                </a:tc>
                <a:tc>
                  <a:txBody>
                    <a:bodyPr/>
                    <a:lstStyle/>
                    <a:p>
                      <a:r>
                        <a:rPr lang="en-US" dirty="0"/>
                        <a:t>effective_</a:t>
                      </a:r>
                    </a:p>
                    <a:p>
                      <a:r>
                        <a:rPr lang="en-US" dirty="0"/>
                        <a:t>start_</a:t>
                      </a:r>
                    </a:p>
                    <a:p>
                      <a:r>
                        <a:rPr lang="en-US" dirty="0"/>
                        <a:t>year</a:t>
                      </a:r>
                    </a:p>
                  </a:txBody>
                  <a:tcPr/>
                </a:tc>
                <a:tc>
                  <a:txBody>
                    <a:bodyPr/>
                    <a:lstStyle/>
                    <a:p>
                      <a:r>
                        <a:rPr lang="en-US" dirty="0"/>
                        <a:t>effective_</a:t>
                      </a:r>
                    </a:p>
                    <a:p>
                      <a:r>
                        <a:rPr lang="en-US" dirty="0"/>
                        <a:t>end_</a:t>
                      </a:r>
                    </a:p>
                    <a:p>
                      <a:r>
                        <a:rPr lang="en-US" dirty="0"/>
                        <a:t>year</a:t>
                      </a:r>
                    </a:p>
                  </a:txBody>
                  <a:tcPr/>
                </a:tc>
                <a:extLst>
                  <a:ext uri="{0D108BD9-81ED-4DB2-BD59-A6C34878D82A}">
                    <a16:rowId xmlns:a16="http://schemas.microsoft.com/office/drawing/2014/main" val="2236990781"/>
                  </a:ext>
                </a:extLst>
              </a:tr>
              <a:tr h="418496">
                <a:tc>
                  <a:txBody>
                    <a:bodyPr/>
                    <a:lstStyle/>
                    <a:p>
                      <a:r>
                        <a:rPr lang="en-US" dirty="0"/>
                        <a:t>C01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extLst>
                  <a:ext uri="{0D108BD9-81ED-4DB2-BD59-A6C34878D82A}">
                    <a16:rowId xmlns:a16="http://schemas.microsoft.com/office/drawing/2014/main" val="64004190"/>
                  </a:ext>
                </a:extLst>
              </a:tr>
              <a:tr h="418496">
                <a:tc>
                  <a:txBody>
                    <a:bodyPr/>
                    <a:lstStyle/>
                    <a:p>
                      <a:r>
                        <a:rPr lang="en-US" dirty="0"/>
                        <a:t>C04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extLst>
                  <a:ext uri="{0D108BD9-81ED-4DB2-BD59-A6C34878D82A}">
                    <a16:rowId xmlns:a16="http://schemas.microsoft.com/office/drawing/2014/main" val="3728374347"/>
                  </a:ext>
                </a:extLst>
              </a:tr>
            </a:tbl>
          </a:graphicData>
        </a:graphic>
      </p:graphicFrame>
      <p:sp>
        <p:nvSpPr>
          <p:cNvPr id="13" name="TextBox 12">
            <a:extLst>
              <a:ext uri="{FF2B5EF4-FFF2-40B4-BE49-F238E27FC236}">
                <a16:creationId xmlns:a16="http://schemas.microsoft.com/office/drawing/2014/main" id="{C24F2D26-E1E7-CB4B-8798-D60837B00AA3}"/>
              </a:ext>
            </a:extLst>
          </p:cNvPr>
          <p:cNvSpPr txBox="1"/>
          <p:nvPr/>
        </p:nvSpPr>
        <p:spPr>
          <a:xfrm>
            <a:off x="6096000" y="3585060"/>
            <a:ext cx="4056896" cy="369332"/>
          </a:xfrm>
          <a:prstGeom prst="rect">
            <a:avLst/>
          </a:prstGeom>
          <a:noFill/>
        </p:spPr>
        <p:txBody>
          <a:bodyPr wrap="square" rtlCol="0">
            <a:spAutoFit/>
          </a:bodyPr>
          <a:lstStyle/>
          <a:p>
            <a:r>
              <a:rPr lang="en-US" b="1" dirty="0"/>
              <a:t>Expected</a:t>
            </a:r>
            <a:r>
              <a:rPr lang="en-US" dirty="0"/>
              <a:t> Output </a:t>
            </a:r>
            <a:r>
              <a:rPr lang="en-US" dirty="0" err="1"/>
              <a:t>DataFrame</a:t>
            </a:r>
            <a:endParaRPr lang="en-US" dirty="0"/>
          </a:p>
        </p:txBody>
      </p:sp>
      <p:graphicFrame>
        <p:nvGraphicFramePr>
          <p:cNvPr id="15" name="Table 14">
            <a:extLst>
              <a:ext uri="{FF2B5EF4-FFF2-40B4-BE49-F238E27FC236}">
                <a16:creationId xmlns:a16="http://schemas.microsoft.com/office/drawing/2014/main" id="{21A6D6B4-47B7-6842-B720-6712B25AA594}"/>
              </a:ext>
            </a:extLst>
          </p:cNvPr>
          <p:cNvGraphicFramePr>
            <a:graphicFrameLocks noGrp="1"/>
          </p:cNvGraphicFramePr>
          <p:nvPr>
            <p:extLst>
              <p:ext uri="{D42A27DB-BD31-4B8C-83A1-F6EECF244321}">
                <p14:modId xmlns:p14="http://schemas.microsoft.com/office/powerpoint/2010/main" val="1865838729"/>
              </p:ext>
            </p:extLst>
          </p:nvPr>
        </p:nvGraphicFramePr>
        <p:xfrm>
          <a:off x="6096000" y="3954392"/>
          <a:ext cx="5670883" cy="1545652"/>
        </p:xfrm>
        <a:graphic>
          <a:graphicData uri="http://schemas.openxmlformats.org/drawingml/2006/table">
            <a:tbl>
              <a:tblPr firstRow="1" bandRow="1">
                <a:tableStyleId>{5C22544A-7EE6-4342-B048-85BDC9FD1C3A}</a:tableStyleId>
              </a:tblPr>
              <a:tblGrid>
                <a:gridCol w="713873">
                  <a:extLst>
                    <a:ext uri="{9D8B030D-6E8A-4147-A177-3AD203B41FA5}">
                      <a16:colId xmlns:a16="http://schemas.microsoft.com/office/drawing/2014/main" val="378261127"/>
                    </a:ext>
                  </a:extLst>
                </a:gridCol>
                <a:gridCol w="2747007">
                  <a:extLst>
                    <a:ext uri="{9D8B030D-6E8A-4147-A177-3AD203B41FA5}">
                      <a16:colId xmlns:a16="http://schemas.microsoft.com/office/drawing/2014/main" val="1024066528"/>
                    </a:ext>
                  </a:extLst>
                </a:gridCol>
                <a:gridCol w="1105001">
                  <a:extLst>
                    <a:ext uri="{9D8B030D-6E8A-4147-A177-3AD203B41FA5}">
                      <a16:colId xmlns:a16="http://schemas.microsoft.com/office/drawing/2014/main" val="2131306510"/>
                    </a:ext>
                  </a:extLst>
                </a:gridCol>
                <a:gridCol w="1105002">
                  <a:extLst>
                    <a:ext uri="{9D8B030D-6E8A-4147-A177-3AD203B41FA5}">
                      <a16:colId xmlns:a16="http://schemas.microsoft.com/office/drawing/2014/main" val="4118530759"/>
                    </a:ext>
                  </a:extLst>
                </a:gridCol>
              </a:tblGrid>
              <a:tr h="418496">
                <a:tc>
                  <a:txBody>
                    <a:bodyPr/>
                    <a:lstStyle/>
                    <a:p>
                      <a:r>
                        <a:rPr lang="en-US" dirty="0"/>
                        <a:t>code</a:t>
                      </a:r>
                    </a:p>
                  </a:txBody>
                  <a:tcPr/>
                </a:tc>
                <a:tc>
                  <a:txBody>
                    <a:bodyPr/>
                    <a:lstStyle/>
                    <a:p>
                      <a:r>
                        <a:rPr lang="en-US" dirty="0"/>
                        <a:t>description</a:t>
                      </a:r>
                    </a:p>
                  </a:txBody>
                  <a:tcPr/>
                </a:tc>
                <a:tc>
                  <a:txBody>
                    <a:bodyPr/>
                    <a:lstStyle/>
                    <a:p>
                      <a:r>
                        <a:rPr lang="en-US" dirty="0"/>
                        <a:t>effective_</a:t>
                      </a:r>
                    </a:p>
                    <a:p>
                      <a:r>
                        <a:rPr lang="en-US" dirty="0"/>
                        <a:t>start_</a:t>
                      </a:r>
                    </a:p>
                    <a:p>
                      <a:r>
                        <a:rPr lang="en-US" dirty="0"/>
                        <a:t>year</a:t>
                      </a:r>
                    </a:p>
                  </a:txBody>
                  <a:tcPr/>
                </a:tc>
                <a:tc>
                  <a:txBody>
                    <a:bodyPr/>
                    <a:lstStyle/>
                    <a:p>
                      <a:r>
                        <a:rPr lang="en-US" dirty="0"/>
                        <a:t>effective_</a:t>
                      </a:r>
                    </a:p>
                    <a:p>
                      <a:r>
                        <a:rPr lang="en-US" dirty="0"/>
                        <a:t>end_</a:t>
                      </a:r>
                    </a:p>
                    <a:p>
                      <a:r>
                        <a:rPr lang="en-US" dirty="0"/>
                        <a:t>year</a:t>
                      </a:r>
                    </a:p>
                  </a:txBody>
                  <a:tcPr/>
                </a:tc>
                <a:extLst>
                  <a:ext uri="{0D108BD9-81ED-4DB2-BD59-A6C34878D82A}">
                    <a16:rowId xmlns:a16="http://schemas.microsoft.com/office/drawing/2014/main" val="2236990781"/>
                  </a:ext>
                </a:extLst>
              </a:tr>
              <a:tr h="418496">
                <a:tc>
                  <a:txBody>
                    <a:bodyPr/>
                    <a:lstStyle/>
                    <a:p>
                      <a:r>
                        <a:rPr lang="en-US" dirty="0"/>
                        <a:t>C01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2020</a:t>
                      </a:r>
                    </a:p>
                  </a:txBody>
                  <a:tcPr/>
                </a:tc>
                <a:extLst>
                  <a:ext uri="{0D108BD9-81ED-4DB2-BD59-A6C34878D82A}">
                    <a16:rowId xmlns:a16="http://schemas.microsoft.com/office/drawing/2014/main" val="64004190"/>
                  </a:ext>
                </a:extLst>
              </a:tr>
              <a:tr h="418496">
                <a:tc>
                  <a:txBody>
                    <a:bodyPr/>
                    <a:lstStyle/>
                    <a:p>
                      <a:r>
                        <a:rPr lang="en-US" dirty="0"/>
                        <a:t>C04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2016</a:t>
                      </a:r>
                    </a:p>
                  </a:txBody>
                  <a:tcPr/>
                </a:tc>
                <a:extLst>
                  <a:ext uri="{0D108BD9-81ED-4DB2-BD59-A6C34878D82A}">
                    <a16:rowId xmlns:a16="http://schemas.microsoft.com/office/drawing/2014/main" val="3728374347"/>
                  </a:ext>
                </a:extLst>
              </a:tr>
            </a:tbl>
          </a:graphicData>
        </a:graphic>
      </p:graphicFrame>
      <p:sp>
        <p:nvSpPr>
          <p:cNvPr id="16" name="Down Arrow 15">
            <a:extLst>
              <a:ext uri="{FF2B5EF4-FFF2-40B4-BE49-F238E27FC236}">
                <a16:creationId xmlns:a16="http://schemas.microsoft.com/office/drawing/2014/main" id="{1A661801-D564-B548-A295-B21B5FE5FEA6}"/>
              </a:ext>
            </a:extLst>
          </p:cNvPr>
          <p:cNvSpPr/>
          <p:nvPr/>
        </p:nvSpPr>
        <p:spPr>
          <a:xfrm>
            <a:off x="3922295" y="2996760"/>
            <a:ext cx="424001" cy="957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66C6408-6452-2146-B8B3-E949791CEB23}"/>
              </a:ext>
            </a:extLst>
          </p:cNvPr>
          <p:cNvSpPr txBox="1"/>
          <p:nvPr/>
        </p:nvSpPr>
        <p:spPr>
          <a:xfrm>
            <a:off x="3326731" y="3299784"/>
            <a:ext cx="1846848" cy="276999"/>
          </a:xfrm>
          <a:prstGeom prst="rect">
            <a:avLst/>
          </a:prstGeom>
          <a:solidFill>
            <a:schemeClr val="bg1"/>
          </a:solidFill>
        </p:spPr>
        <p:txBody>
          <a:bodyPr wrap="square">
            <a:spAutoFit/>
          </a:bodyPr>
          <a:lstStyle/>
          <a:p>
            <a:pPr algn="ctr"/>
            <a:r>
              <a:rPr lang="en-US" sz="1200" b="1" dirty="0" err="1"/>
              <a:t>processYearRange</a:t>
            </a:r>
            <a:r>
              <a:rPr lang="en-US" sz="1200" b="1" dirty="0"/>
              <a:t>()</a:t>
            </a:r>
          </a:p>
        </p:txBody>
      </p:sp>
      <p:sp>
        <p:nvSpPr>
          <p:cNvPr id="19" name="TextBox 18">
            <a:extLst>
              <a:ext uri="{FF2B5EF4-FFF2-40B4-BE49-F238E27FC236}">
                <a16:creationId xmlns:a16="http://schemas.microsoft.com/office/drawing/2014/main" id="{F06E4209-8CFB-F744-8862-B1489BA475F4}"/>
              </a:ext>
            </a:extLst>
          </p:cNvPr>
          <p:cNvSpPr txBox="1"/>
          <p:nvPr/>
        </p:nvSpPr>
        <p:spPr>
          <a:xfrm>
            <a:off x="4773176" y="6030622"/>
            <a:ext cx="2566728" cy="369332"/>
          </a:xfrm>
          <a:prstGeom prst="rect">
            <a:avLst/>
          </a:prstGeom>
          <a:noFill/>
        </p:spPr>
        <p:txBody>
          <a:bodyPr wrap="none" rtlCol="0">
            <a:spAutoFit/>
          </a:bodyPr>
          <a:lstStyle/>
          <a:p>
            <a:r>
              <a:rPr lang="en-US" dirty="0"/>
              <a:t>Compare for Equality</a:t>
            </a:r>
          </a:p>
        </p:txBody>
      </p:sp>
      <p:cxnSp>
        <p:nvCxnSpPr>
          <p:cNvPr id="21" name="Straight Arrow Connector 20">
            <a:extLst>
              <a:ext uri="{FF2B5EF4-FFF2-40B4-BE49-F238E27FC236}">
                <a16:creationId xmlns:a16="http://schemas.microsoft.com/office/drawing/2014/main" id="{F0305922-9497-9846-88C7-BBCD2ED6F27E}"/>
              </a:ext>
            </a:extLst>
          </p:cNvPr>
          <p:cNvCxnSpPr>
            <a:stCxn id="19" idx="3"/>
            <a:endCxn id="15" idx="2"/>
          </p:cNvCxnSpPr>
          <p:nvPr/>
        </p:nvCxnSpPr>
        <p:spPr>
          <a:xfrm flipV="1">
            <a:off x="7339904" y="5500044"/>
            <a:ext cx="1591537" cy="71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87E5C5-536F-4145-AC7A-CA1D7B3AEE3B}"/>
              </a:ext>
            </a:extLst>
          </p:cNvPr>
          <p:cNvCxnSpPr>
            <a:stCxn id="19" idx="1"/>
            <a:endCxn id="12" idx="2"/>
          </p:cNvCxnSpPr>
          <p:nvPr/>
        </p:nvCxnSpPr>
        <p:spPr>
          <a:xfrm flipH="1" flipV="1">
            <a:off x="3124842" y="5500044"/>
            <a:ext cx="1648334" cy="71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5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animBg="1"/>
      <p:bldP spid="18" grpId="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DDB713-486B-754A-A9E1-625630DB7055}"/>
              </a:ext>
            </a:extLst>
          </p:cNvPr>
          <p:cNvSpPr>
            <a:spLocks noGrp="1"/>
          </p:cNvSpPr>
          <p:nvPr>
            <p:ph type="body" idx="1"/>
          </p:nvPr>
        </p:nvSpPr>
        <p:spPr>
          <a:xfrm>
            <a:off x="294640" y="1367442"/>
            <a:ext cx="5715173" cy="978716"/>
          </a:xfrm>
        </p:spPr>
        <p:txBody>
          <a:bodyPr/>
          <a:lstStyle/>
          <a:p>
            <a:r>
              <a:rPr lang="en-US" dirty="0"/>
              <a:t>Session Fixture – for all tests</a:t>
            </a:r>
          </a:p>
          <a:p>
            <a:r>
              <a:rPr lang="en-US" b="0" dirty="0"/>
              <a:t>Used for resources that need to be used across all tests in a test run. e.g. Spark Session</a:t>
            </a:r>
          </a:p>
        </p:txBody>
      </p:sp>
      <p:sp>
        <p:nvSpPr>
          <p:cNvPr id="10" name="Content Placeholder 9">
            <a:extLst>
              <a:ext uri="{FF2B5EF4-FFF2-40B4-BE49-F238E27FC236}">
                <a16:creationId xmlns:a16="http://schemas.microsoft.com/office/drawing/2014/main" id="{979C1917-2986-B443-ABF6-06DFC68B7571}"/>
              </a:ext>
            </a:extLst>
          </p:cNvPr>
          <p:cNvSpPr>
            <a:spLocks noGrp="1"/>
          </p:cNvSpPr>
          <p:nvPr>
            <p:ph sz="half" idx="2"/>
          </p:nvPr>
        </p:nvSpPr>
        <p:spPr>
          <a:xfrm>
            <a:off x="294641" y="2550694"/>
            <a:ext cx="5704930" cy="3596105"/>
          </a:xfrm>
        </p:spPr>
        <p:txBody>
          <a:bodyPr>
            <a:normAutofit/>
          </a:bodyPr>
          <a:lstStyle/>
          <a:p>
            <a:pPr marL="51435" indent="0">
              <a:buNone/>
            </a:pPr>
            <a:r>
              <a:rPr lang="en-US" sz="1200" dirty="0">
                <a:solidFill>
                  <a:srgbClr val="795E26"/>
                </a:solidFill>
                <a:latin typeface="Menlo" panose="020B0609030804020204" pitchFamily="49" charset="0"/>
              </a:rPr>
              <a:t>@</a:t>
            </a:r>
            <a:r>
              <a:rPr lang="en-US" sz="1200" dirty="0" err="1">
                <a:solidFill>
                  <a:srgbClr val="267F99"/>
                </a:solidFill>
                <a:latin typeface="Menlo" panose="020B0609030804020204" pitchFamily="49" charset="0"/>
              </a:rPr>
              <a:t>pytest</a:t>
            </a:r>
            <a:r>
              <a:rPr lang="en-US" sz="1200" dirty="0" err="1">
                <a:solidFill>
                  <a:srgbClr val="795E26"/>
                </a:solidFill>
                <a:latin typeface="Menlo" panose="020B0609030804020204" pitchFamily="49" charset="0"/>
              </a:rPr>
              <a:t>.fixture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scope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"session"</a:t>
            </a:r>
            <a:r>
              <a:rPr lang="en-US" sz="1200" dirty="0">
                <a:solidFill>
                  <a:srgbClr val="000000"/>
                </a:solidFill>
                <a:latin typeface="Menlo" panose="020B0609030804020204" pitchFamily="49" charset="0"/>
              </a:rPr>
              <a:t>)</a:t>
            </a:r>
          </a:p>
          <a:p>
            <a:pPr marL="51435" indent="0">
              <a:buNone/>
            </a:pPr>
            <a:r>
              <a:rPr lang="en-US" sz="1200" dirty="0">
                <a:solidFill>
                  <a:srgbClr val="0000FF"/>
                </a:solidFill>
                <a:latin typeface="Menlo" panose="020B0609030804020204" pitchFamily="49" charset="0"/>
              </a:rPr>
              <a:t>def</a:t>
            </a: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spark_session</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request</a:t>
            </a:r>
            <a:r>
              <a:rPr lang="en-US" sz="1200" dirty="0">
                <a:solidFill>
                  <a:srgbClr val="000000"/>
                </a:solidFill>
                <a:latin typeface="Menlo" panose="020B0609030804020204" pitchFamily="49" charset="0"/>
              </a:rPr>
              <a:t>) -&gt; </a:t>
            </a:r>
            <a:r>
              <a:rPr lang="en-US" sz="1200" dirty="0" err="1">
                <a:solidFill>
                  <a:srgbClr val="267F99"/>
                </a:solidFill>
                <a:latin typeface="Menlo" panose="020B0609030804020204" pitchFamily="49" charset="0"/>
              </a:rPr>
              <a:t>SparkSession</a:t>
            </a:r>
            <a:r>
              <a:rPr lang="en-US" sz="1200" dirty="0">
                <a:solidFill>
                  <a:srgbClr val="000000"/>
                </a:solidFill>
                <a:latin typeface="Menlo" panose="020B0609030804020204" pitchFamily="49" charset="0"/>
              </a:rPr>
              <a:t>:</a:t>
            </a:r>
          </a:p>
          <a:p>
            <a:pPr marL="51435" indent="0">
              <a:buNone/>
            </a:pPr>
            <a:r>
              <a:rPr lang="en-US" sz="1200" dirty="0">
                <a:solidFill>
                  <a:srgbClr val="A31515"/>
                </a:solidFill>
                <a:latin typeface="Menlo" panose="020B0609030804020204" pitchFamily="49" charset="0"/>
              </a:rPr>
              <a:t>  """Fixture for creating a spark context."""</a:t>
            </a:r>
            <a:endParaRPr lang="en-US" sz="1200" dirty="0">
              <a:solidFill>
                <a:srgbClr val="000000"/>
              </a:solidFill>
              <a:latin typeface="Menlo" panose="020B0609030804020204" pitchFamily="49" charset="0"/>
            </a:endParaRPr>
          </a:p>
          <a:p>
            <a:pPr marL="51435" indent="0">
              <a:buNone/>
            </a:pPr>
            <a:br>
              <a:rPr lang="en-US" sz="1200" dirty="0">
                <a:solidFill>
                  <a:srgbClr val="000000"/>
                </a:solidFill>
                <a:latin typeface="Menlo" panose="020B0609030804020204" pitchFamily="49" charset="0"/>
              </a:rPr>
            </a:b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spark</a:t>
            </a:r>
            <a:r>
              <a:rPr lang="en-US" sz="1200" dirty="0">
                <a:solidFill>
                  <a:srgbClr val="000000"/>
                </a:solidFill>
                <a:latin typeface="Menlo" panose="020B0609030804020204" pitchFamily="49" charset="0"/>
              </a:rPr>
              <a:t> = (</a:t>
            </a:r>
            <a:r>
              <a:rPr lang="en-US" sz="1200" dirty="0" err="1">
                <a:solidFill>
                  <a:srgbClr val="267F99"/>
                </a:solidFill>
                <a:latin typeface="Menlo" panose="020B0609030804020204" pitchFamily="49" charset="0"/>
              </a:rPr>
              <a:t>SparkSession</a:t>
            </a:r>
            <a:endParaRPr lang="en-US" sz="1200" dirty="0">
              <a:solidFill>
                <a:srgbClr val="000000"/>
              </a:solidFill>
              <a:latin typeface="Menlo" panose="020B0609030804020204" pitchFamily="49" charset="0"/>
            </a:endParaRPr>
          </a:p>
          <a:p>
            <a:pPr marL="51435" indent="0">
              <a:buNone/>
            </a:pP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builder</a:t>
            </a:r>
            <a:endParaRPr lang="en-US" sz="1200" dirty="0">
              <a:solidFill>
                <a:srgbClr val="000000"/>
              </a:solidFill>
              <a:latin typeface="Menlo" panose="020B0609030804020204" pitchFamily="49" charset="0"/>
            </a:endParaRPr>
          </a:p>
          <a:p>
            <a:pPr marL="51435" indent="0">
              <a:buNone/>
            </a:pPr>
            <a:r>
              <a:rPr lang="en-US" sz="1200" dirty="0">
                <a:solidFill>
                  <a:srgbClr val="000000"/>
                </a:solidFill>
                <a:latin typeface="Menlo" panose="020B0609030804020204" pitchFamily="49" charset="0"/>
              </a:rPr>
              <a:t>    .</a:t>
            </a:r>
            <a:r>
              <a:rPr lang="en-US" sz="1200" dirty="0">
                <a:solidFill>
                  <a:srgbClr val="795E26"/>
                </a:solidFill>
                <a:latin typeface="Menlo" panose="020B0609030804020204" pitchFamily="49" charset="0"/>
              </a:rPr>
              <a:t>master</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'local[*]’</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appName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pytest</a:t>
            </a:r>
            <a:r>
              <a:rPr lang="en-US" sz="1200" dirty="0">
                <a:solidFill>
                  <a:srgbClr val="A31515"/>
                </a:solidFill>
                <a:latin typeface="Menlo" panose="020B0609030804020204" pitchFamily="49" charset="0"/>
              </a:rPr>
              <a:t> </a:t>
            </a:r>
            <a:r>
              <a:rPr lang="en-US" sz="1200" dirty="0" err="1">
                <a:solidFill>
                  <a:srgbClr val="A31515"/>
                </a:solidFill>
                <a:latin typeface="Menlo" panose="020B0609030804020204" pitchFamily="49" charset="0"/>
              </a:rPr>
              <a:t>spark_session</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enableHiveSupport</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getOrCreate</a:t>
            </a:r>
            <a:r>
              <a:rPr lang="en-US" sz="1200" dirty="0">
                <a:solidFill>
                  <a:srgbClr val="000000"/>
                </a:solidFill>
                <a:latin typeface="Menlo" panose="020B0609030804020204" pitchFamily="49" charset="0"/>
              </a:rPr>
              <a:t>())</a:t>
            </a:r>
          </a:p>
          <a:p>
            <a:pPr marL="51435" indent="0">
              <a:buNone/>
            </a:pPr>
            <a:r>
              <a:rPr lang="en-US" sz="1200" dirty="0">
                <a:solidFill>
                  <a:srgbClr val="001080"/>
                </a:solidFill>
                <a:latin typeface="Menlo" panose="020B0609030804020204" pitchFamily="49" charset="0"/>
              </a:rPr>
              <a:t>  </a:t>
            </a:r>
            <a:r>
              <a:rPr lang="en-US" sz="1200" dirty="0" err="1">
                <a:solidFill>
                  <a:srgbClr val="001080"/>
                </a:solidFill>
                <a:latin typeface="Menlo" panose="020B0609030804020204" pitchFamily="49" charset="0"/>
              </a:rPr>
              <a:t>request</a:t>
            </a:r>
            <a:r>
              <a:rPr lang="en-US" sz="1200" dirty="0" err="1">
                <a:solidFill>
                  <a:srgbClr val="000000"/>
                </a:solidFill>
                <a:latin typeface="Menlo" panose="020B0609030804020204" pitchFamily="49" charset="0"/>
              </a:rPr>
              <a:t>.addfinalizer</a:t>
            </a:r>
            <a:r>
              <a:rPr lang="en-US" sz="1200" dirty="0">
                <a:solidFill>
                  <a:srgbClr val="000000"/>
                </a:solidFill>
                <a:latin typeface="Menlo" panose="020B0609030804020204" pitchFamily="49" charset="0"/>
              </a:rPr>
              <a:t>(</a:t>
            </a:r>
            <a:r>
              <a:rPr lang="en-US" sz="1200" dirty="0">
                <a:solidFill>
                  <a:srgbClr val="0000FF"/>
                </a:solidFill>
                <a:latin typeface="Menlo" panose="020B0609030804020204" pitchFamily="49" charset="0"/>
              </a:rPr>
              <a:t>lambda</a:t>
            </a:r>
            <a:r>
              <a:rPr lang="en-US" sz="1200" dirty="0">
                <a:solidFill>
                  <a:srgbClr val="000000"/>
                </a:solidFill>
                <a:latin typeface="Menlo" panose="020B0609030804020204" pitchFamily="49" charset="0"/>
              </a:rPr>
              <a:t>: </a:t>
            </a:r>
            <a:r>
              <a:rPr lang="en-US" sz="1200" dirty="0" err="1">
                <a:solidFill>
                  <a:srgbClr val="001080"/>
                </a:solidFill>
                <a:latin typeface="Menlo" panose="020B0609030804020204" pitchFamily="49" charset="0"/>
              </a:rPr>
              <a:t>spark</a:t>
            </a:r>
            <a:r>
              <a:rPr lang="en-US" sz="1200" dirty="0" err="1">
                <a:solidFill>
                  <a:srgbClr val="000000"/>
                </a:solidFill>
                <a:latin typeface="Menlo" panose="020B0609030804020204" pitchFamily="49" charset="0"/>
              </a:rPr>
              <a:t>.</a:t>
            </a:r>
            <a:r>
              <a:rPr lang="en-US" sz="1200" dirty="0" err="1">
                <a:solidFill>
                  <a:srgbClr val="795E26"/>
                </a:solidFill>
                <a:latin typeface="Menlo" panose="020B0609030804020204" pitchFamily="49" charset="0"/>
              </a:rPr>
              <a:t>stop</a:t>
            </a:r>
            <a:r>
              <a:rPr lang="en-US" sz="1200" dirty="0">
                <a:solidFill>
                  <a:srgbClr val="000000"/>
                </a:solidFill>
                <a:latin typeface="Menlo" panose="020B0609030804020204" pitchFamily="49" charset="0"/>
              </a:rPr>
              <a:t>())</a:t>
            </a:r>
          </a:p>
          <a:p>
            <a:pPr marL="51435" indent="0">
              <a:buNone/>
            </a:pPr>
            <a:br>
              <a:rPr lang="en-US" sz="1200" dirty="0">
                <a:solidFill>
                  <a:srgbClr val="000000"/>
                </a:solidFill>
                <a:latin typeface="Menlo" panose="020B0609030804020204" pitchFamily="49" charset="0"/>
              </a:rPr>
            </a:br>
            <a:r>
              <a:rPr lang="en-US" sz="1200" dirty="0">
                <a:solidFill>
                  <a:srgbClr val="000000"/>
                </a:solidFill>
                <a:latin typeface="Menlo" panose="020B0609030804020204" pitchFamily="49" charset="0"/>
              </a:rPr>
              <a:t>  </a:t>
            </a:r>
            <a:r>
              <a:rPr lang="en-US" sz="1200" dirty="0">
                <a:solidFill>
                  <a:srgbClr val="795E26"/>
                </a:solidFill>
                <a:latin typeface="Menlo" panose="020B0609030804020204" pitchFamily="49" charset="0"/>
              </a:rPr>
              <a:t>quiet_py4j</a:t>
            </a:r>
            <a:r>
              <a:rPr lang="en-US" sz="1200" dirty="0">
                <a:solidFill>
                  <a:srgbClr val="000000"/>
                </a:solidFill>
                <a:latin typeface="Menlo" panose="020B0609030804020204" pitchFamily="49" charset="0"/>
              </a:rPr>
              <a:t>()</a:t>
            </a:r>
          </a:p>
          <a:p>
            <a:pPr marL="51435" indent="0">
              <a:buNone/>
            </a:pPr>
            <a:br>
              <a:rPr lang="en-US" sz="1200" dirty="0">
                <a:solidFill>
                  <a:srgbClr val="000000"/>
                </a:solidFill>
                <a:latin typeface="Menlo" panose="020B0609030804020204" pitchFamily="49" charset="0"/>
              </a:rPr>
            </a:br>
            <a:r>
              <a:rPr lang="en-US" sz="1200" dirty="0">
                <a:solidFill>
                  <a:srgbClr val="000000"/>
                </a:solidFill>
                <a:latin typeface="Menlo" panose="020B0609030804020204" pitchFamily="49" charset="0"/>
              </a:rPr>
              <a:t>  </a:t>
            </a:r>
            <a:r>
              <a:rPr lang="en-US" sz="1200" dirty="0">
                <a:solidFill>
                  <a:srgbClr val="AF00DB"/>
                </a:solidFill>
                <a:latin typeface="Menlo" panose="020B0609030804020204" pitchFamily="49" charset="0"/>
              </a:rPr>
              <a:t>return</a:t>
            </a: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spark</a:t>
            </a:r>
            <a:endParaRPr lang="en-US" sz="1200" dirty="0">
              <a:solidFill>
                <a:srgbClr val="000000"/>
              </a:solidFill>
              <a:latin typeface="Menlo" panose="020B0609030804020204" pitchFamily="49" charset="0"/>
            </a:endParaRPr>
          </a:p>
        </p:txBody>
      </p:sp>
      <p:sp>
        <p:nvSpPr>
          <p:cNvPr id="11" name="Text Placeholder 10">
            <a:extLst>
              <a:ext uri="{FF2B5EF4-FFF2-40B4-BE49-F238E27FC236}">
                <a16:creationId xmlns:a16="http://schemas.microsoft.com/office/drawing/2014/main" id="{CDF8CF1B-A781-9B4F-AB66-3B1C387314A3}"/>
              </a:ext>
            </a:extLst>
          </p:cNvPr>
          <p:cNvSpPr>
            <a:spLocks noGrp="1"/>
          </p:cNvSpPr>
          <p:nvPr>
            <p:ph type="body" sz="quarter" idx="3"/>
          </p:nvPr>
        </p:nvSpPr>
        <p:spPr>
          <a:xfrm>
            <a:off x="5999571" y="1367442"/>
            <a:ext cx="5975005" cy="978716"/>
          </a:xfrm>
        </p:spPr>
        <p:txBody>
          <a:bodyPr>
            <a:normAutofit/>
          </a:bodyPr>
          <a:lstStyle/>
          <a:p>
            <a:r>
              <a:rPr lang="en-US" dirty="0"/>
              <a:t>Module Fixture – for a specific test module</a:t>
            </a:r>
          </a:p>
          <a:p>
            <a:r>
              <a:rPr lang="en-US" b="0" dirty="0"/>
              <a:t>Used for functions and resources that can be reused within a module. e.g. schema definitions</a:t>
            </a:r>
          </a:p>
        </p:txBody>
      </p:sp>
      <p:sp>
        <p:nvSpPr>
          <p:cNvPr id="12" name="Content Placeholder 11">
            <a:extLst>
              <a:ext uri="{FF2B5EF4-FFF2-40B4-BE49-F238E27FC236}">
                <a16:creationId xmlns:a16="http://schemas.microsoft.com/office/drawing/2014/main" id="{C35E4310-2A82-E947-93E9-16FC78EC3432}"/>
              </a:ext>
            </a:extLst>
          </p:cNvPr>
          <p:cNvSpPr>
            <a:spLocks noGrp="1"/>
          </p:cNvSpPr>
          <p:nvPr>
            <p:ph sz="quarter" idx="4"/>
          </p:nvPr>
        </p:nvSpPr>
        <p:spPr>
          <a:xfrm>
            <a:off x="5999571" y="2550694"/>
            <a:ext cx="5975005" cy="3596105"/>
          </a:xfrm>
        </p:spPr>
        <p:txBody>
          <a:bodyPr>
            <a:normAutofit/>
          </a:bodyPr>
          <a:lstStyle/>
          <a:p>
            <a:pPr marL="51435" indent="0">
              <a:buNone/>
            </a:pPr>
            <a:r>
              <a:rPr lang="en-US" sz="1200" dirty="0">
                <a:solidFill>
                  <a:srgbClr val="795E26"/>
                </a:solidFill>
                <a:latin typeface="Menlo" panose="020B0609030804020204" pitchFamily="49" charset="0"/>
              </a:rPr>
              <a:t>@</a:t>
            </a:r>
            <a:r>
              <a:rPr lang="en-US" sz="1200" dirty="0" err="1">
                <a:solidFill>
                  <a:srgbClr val="267F99"/>
                </a:solidFill>
                <a:latin typeface="Menlo" panose="020B0609030804020204" pitchFamily="49" charset="0"/>
              </a:rPr>
              <a:t>pytest</a:t>
            </a:r>
            <a:r>
              <a:rPr lang="en-US" sz="1200" dirty="0" err="1">
                <a:solidFill>
                  <a:srgbClr val="795E26"/>
                </a:solidFill>
                <a:latin typeface="Menlo" panose="020B0609030804020204" pitchFamily="49" charset="0"/>
              </a:rPr>
              <a:t>.fixture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scope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"module"</a:t>
            </a:r>
            <a:r>
              <a:rPr lang="en-US" sz="1200" dirty="0">
                <a:solidFill>
                  <a:srgbClr val="000000"/>
                </a:solidFill>
                <a:latin typeface="Menlo" panose="020B0609030804020204" pitchFamily="49" charset="0"/>
              </a:rPr>
              <a:t>)</a:t>
            </a:r>
          </a:p>
          <a:p>
            <a:pPr marL="51435" indent="0">
              <a:buNone/>
            </a:pPr>
            <a:r>
              <a:rPr lang="en-US" sz="1200" dirty="0">
                <a:solidFill>
                  <a:srgbClr val="0000FF"/>
                </a:solidFill>
                <a:latin typeface="Menlo" panose="020B0609030804020204" pitchFamily="49" charset="0"/>
              </a:rPr>
              <a:t>def</a:t>
            </a: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carrier_input_schema</a:t>
            </a:r>
            <a:r>
              <a:rPr lang="en-US" sz="1200" dirty="0">
                <a:solidFill>
                  <a:srgbClr val="000000"/>
                </a:solidFill>
                <a:latin typeface="Menlo" panose="020B0609030804020204" pitchFamily="49" charset="0"/>
              </a:rPr>
              <a:t>() -&gt;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AF00DB"/>
                </a:solidFill>
                <a:latin typeface="Menlo" panose="020B0609030804020204" pitchFamily="49" charset="0"/>
              </a:rPr>
              <a:t>  return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"code"</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"description"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p>
          <a:p>
            <a:pPr marL="51435" indent="0">
              <a:buNone/>
            </a:pPr>
            <a:br>
              <a:rPr lang="en-US" sz="1200" dirty="0">
                <a:solidFill>
                  <a:srgbClr val="000000"/>
                </a:solidFill>
                <a:latin typeface="Menlo" panose="020B0609030804020204" pitchFamily="49" charset="0"/>
              </a:rPr>
            </a:br>
            <a:br>
              <a:rPr lang="en-US" sz="1200" dirty="0">
                <a:solidFill>
                  <a:srgbClr val="000000"/>
                </a:solidFill>
                <a:latin typeface="Menlo" panose="020B0609030804020204" pitchFamily="49" charset="0"/>
              </a:rPr>
            </a:br>
            <a:r>
              <a:rPr lang="en-US" sz="1200" dirty="0">
                <a:solidFill>
                  <a:srgbClr val="795E26"/>
                </a:solidFill>
                <a:latin typeface="Menlo" panose="020B0609030804020204" pitchFamily="49" charset="0"/>
              </a:rPr>
              <a:t>@</a:t>
            </a:r>
            <a:r>
              <a:rPr lang="en-US" sz="1200" dirty="0" err="1">
                <a:solidFill>
                  <a:srgbClr val="267F99"/>
                </a:solidFill>
                <a:latin typeface="Menlo" panose="020B0609030804020204" pitchFamily="49" charset="0"/>
              </a:rPr>
              <a:t>pytest</a:t>
            </a:r>
            <a:r>
              <a:rPr lang="en-US" sz="1200" dirty="0" err="1">
                <a:solidFill>
                  <a:srgbClr val="795E26"/>
                </a:solidFill>
                <a:latin typeface="Menlo" panose="020B0609030804020204" pitchFamily="49" charset="0"/>
              </a:rPr>
              <a:t>.fixture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scope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"module"</a:t>
            </a:r>
            <a:r>
              <a:rPr lang="en-US" sz="1200" dirty="0">
                <a:solidFill>
                  <a:srgbClr val="000000"/>
                </a:solidFill>
                <a:latin typeface="Menlo" panose="020B0609030804020204" pitchFamily="49" charset="0"/>
              </a:rPr>
              <a:t>)</a:t>
            </a:r>
          </a:p>
          <a:p>
            <a:pPr marL="51435" indent="0">
              <a:buNone/>
            </a:pPr>
            <a:r>
              <a:rPr lang="en-US" sz="1200" dirty="0">
                <a:solidFill>
                  <a:srgbClr val="0000FF"/>
                </a:solidFill>
                <a:latin typeface="Menlo" panose="020B0609030804020204" pitchFamily="49" charset="0"/>
              </a:rPr>
              <a:t>def</a:t>
            </a: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carrier_output_schema</a:t>
            </a:r>
            <a:r>
              <a:rPr lang="en-US" sz="1200" dirty="0">
                <a:solidFill>
                  <a:srgbClr val="000000"/>
                </a:solidFill>
                <a:latin typeface="Menlo" panose="020B0609030804020204" pitchFamily="49" charset="0"/>
              </a:rPr>
              <a:t>() -&gt;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AF00DB"/>
                </a:solidFill>
                <a:latin typeface="Menlo" panose="020B0609030804020204" pitchFamily="49" charset="0"/>
              </a:rPr>
              <a:t>  return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"code"</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"description"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effective_start_year</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IntegerType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True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effective_end_year</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IntegerType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True</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p>
          <a:p>
            <a:pPr marL="51435" indent="0">
              <a:buNone/>
            </a:pPr>
            <a:endParaRPr lang="en-US" sz="1200" dirty="0"/>
          </a:p>
        </p:txBody>
      </p:sp>
      <p:sp>
        <p:nvSpPr>
          <p:cNvPr id="5" name="Title 4">
            <a:extLst>
              <a:ext uri="{FF2B5EF4-FFF2-40B4-BE49-F238E27FC236}">
                <a16:creationId xmlns:a16="http://schemas.microsoft.com/office/drawing/2014/main" id="{8E48B3EC-6E97-2F4D-A46E-9D358A2021AE}"/>
              </a:ext>
            </a:extLst>
          </p:cNvPr>
          <p:cNvSpPr>
            <a:spLocks noGrp="1"/>
          </p:cNvSpPr>
          <p:nvPr>
            <p:ph type="title"/>
          </p:nvPr>
        </p:nvSpPr>
        <p:spPr/>
        <p:txBody>
          <a:bodyPr/>
          <a:lstStyle/>
          <a:p>
            <a:r>
              <a:rPr lang="en-US" dirty="0"/>
              <a:t>Reusable Test Resources: </a:t>
            </a:r>
            <a:r>
              <a:rPr lang="en-US" dirty="0" err="1"/>
              <a:t>Pytest</a:t>
            </a:r>
            <a:r>
              <a:rPr lang="en-US" dirty="0"/>
              <a:t> Fixtures</a:t>
            </a:r>
          </a:p>
        </p:txBody>
      </p:sp>
      <p:sp>
        <p:nvSpPr>
          <p:cNvPr id="13" name="Subtitle 12">
            <a:extLst>
              <a:ext uri="{FF2B5EF4-FFF2-40B4-BE49-F238E27FC236}">
                <a16:creationId xmlns:a16="http://schemas.microsoft.com/office/drawing/2014/main" id="{8DA60BDC-6ADA-154E-ADCF-F76556CA064D}"/>
              </a:ext>
            </a:extLst>
          </p:cNvPr>
          <p:cNvSpPr>
            <a:spLocks noGrp="1"/>
          </p:cNvSpPr>
          <p:nvPr>
            <p:ph type="subTitle" idx="15"/>
          </p:nvPr>
        </p:nvSpPr>
        <p:spPr/>
        <p:txBody>
          <a:bodyPr/>
          <a:lstStyle/>
          <a:p>
            <a:r>
              <a:rPr lang="en-US" dirty="0"/>
              <a:t>Reusable resources available for tests -- </a:t>
            </a:r>
            <a:r>
              <a:rPr lang="en-US" dirty="0">
                <a:hlinkClick r:id="rId2"/>
              </a:rPr>
              <a:t>https://docs.pytest.org/en/6.2.x/fixture.html</a:t>
            </a:r>
            <a:endParaRPr lang="en-US" dirty="0"/>
          </a:p>
        </p:txBody>
      </p:sp>
    </p:spTree>
    <p:extLst>
      <p:ext uri="{BB962C8B-B14F-4D97-AF65-F5344CB8AC3E}">
        <p14:creationId xmlns:p14="http://schemas.microsoft.com/office/powerpoint/2010/main" val="790017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49A5-B925-AE4D-B472-D4C6EF8AF880}"/>
              </a:ext>
            </a:extLst>
          </p:cNvPr>
          <p:cNvSpPr>
            <a:spLocks noGrp="1"/>
          </p:cNvSpPr>
          <p:nvPr>
            <p:ph type="title"/>
          </p:nvPr>
        </p:nvSpPr>
        <p:spPr/>
        <p:txBody>
          <a:bodyPr/>
          <a:lstStyle/>
          <a:p>
            <a:r>
              <a:rPr lang="en-US" dirty="0"/>
              <a:t>Test-Driven Data Engineering with AWS Glue</a:t>
            </a:r>
          </a:p>
        </p:txBody>
      </p:sp>
      <p:sp>
        <p:nvSpPr>
          <p:cNvPr id="3" name="Text Placeholder 2">
            <a:extLst>
              <a:ext uri="{FF2B5EF4-FFF2-40B4-BE49-F238E27FC236}">
                <a16:creationId xmlns:a16="http://schemas.microsoft.com/office/drawing/2014/main" id="{9CE50490-E5C4-D94D-ADFA-89BCDD699FE1}"/>
              </a:ext>
            </a:extLst>
          </p:cNvPr>
          <p:cNvSpPr>
            <a:spLocks noGrp="1"/>
          </p:cNvSpPr>
          <p:nvPr>
            <p:ph type="body" idx="1"/>
          </p:nvPr>
        </p:nvSpPr>
        <p:spPr/>
        <p:txBody>
          <a:bodyPr/>
          <a:lstStyle/>
          <a:p>
            <a:r>
              <a:rPr lang="en-US" dirty="0"/>
              <a:t>Implement the </a:t>
            </a:r>
            <a:r>
              <a:rPr lang="en-US" dirty="0" err="1"/>
              <a:t>DynamicFrame</a:t>
            </a:r>
            <a:r>
              <a:rPr lang="en-US" dirty="0"/>
              <a:t> manipulations with AWS Glue</a:t>
            </a:r>
          </a:p>
        </p:txBody>
      </p:sp>
    </p:spTree>
    <p:extLst>
      <p:ext uri="{BB962C8B-B14F-4D97-AF65-F5344CB8AC3E}">
        <p14:creationId xmlns:p14="http://schemas.microsoft.com/office/powerpoint/2010/main" val="4006017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2"/>
          <a:srcRect/>
          <a:stretch/>
        </p:blipFill>
        <p:spPr>
          <a:xfrm>
            <a:off x="2039508" y="1459743"/>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lstStyle/>
          <a:p>
            <a:r>
              <a:rPr lang="en-US" b="1" dirty="0"/>
              <a:t>Tests Code File:</a:t>
            </a:r>
            <a:r>
              <a:rPr lang="en-US" dirty="0"/>
              <a:t> tests/</a:t>
            </a:r>
            <a:r>
              <a:rPr lang="en-US" dirty="0" err="1"/>
              <a:t>test_carrier_transforms_spark</a:t>
            </a:r>
            <a:r>
              <a:rPr lang="en-US" dirty="0"/>
              <a:t>, </a:t>
            </a:r>
            <a:r>
              <a:rPr lang="en-US" b="1" dirty="0"/>
              <a:t>Code file:</a:t>
            </a:r>
            <a:r>
              <a:rPr lang="en-US" dirty="0"/>
              <a:t> </a:t>
            </a:r>
            <a:r>
              <a:rPr lang="en-US" dirty="0" err="1"/>
              <a:t>carrier_transforms.py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Spark </a:t>
            </a:r>
            <a:r>
              <a:rPr lang="en-US" dirty="0" err="1"/>
              <a:t>DataFrame</a:t>
            </a:r>
            <a:r>
              <a:rPr lang="en-US" dirty="0"/>
              <a:t> Transformations</a:t>
            </a:r>
          </a:p>
        </p:txBody>
      </p:sp>
      <p:sp>
        <p:nvSpPr>
          <p:cNvPr id="17" name="Rectangle 16">
            <a:extLst>
              <a:ext uri="{FF2B5EF4-FFF2-40B4-BE49-F238E27FC236}">
                <a16:creationId xmlns:a16="http://schemas.microsoft.com/office/drawing/2014/main" id="{1F527F32-7CE8-CC41-8150-AABF8531A89B}"/>
              </a:ext>
            </a:extLst>
          </p:cNvPr>
          <p:cNvSpPr/>
          <p:nvPr/>
        </p:nvSpPr>
        <p:spPr>
          <a:xfrm>
            <a:off x="5221705" y="2584514"/>
            <a:ext cx="3237083"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166" y="4277658"/>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404229" y="3570681"/>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56DF7615-93E7-BC45-80E6-8065FCE8952C}"/>
              </a:ext>
            </a:extLst>
          </p:cNvPr>
          <p:cNvSpPr/>
          <p:nvPr/>
        </p:nvSpPr>
        <p:spPr>
          <a:xfrm>
            <a:off x="7008786" y="3958241"/>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672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4AB550-AF90-1D68-7314-C21B296AB542}"/>
              </a:ext>
            </a:extLst>
          </p:cNvPr>
          <p:cNvSpPr>
            <a:spLocks noGrp="1"/>
          </p:cNvSpPr>
          <p:nvPr>
            <p:ph type="title"/>
          </p:nvPr>
        </p:nvSpPr>
        <p:spPr/>
        <p:txBody>
          <a:bodyPr/>
          <a:lstStyle/>
          <a:p>
            <a:r>
              <a:rPr lang="en-US" dirty="0"/>
              <a:t>AWS Glue Differences</a:t>
            </a:r>
          </a:p>
        </p:txBody>
      </p:sp>
      <p:sp>
        <p:nvSpPr>
          <p:cNvPr id="10" name="Subtitle 9">
            <a:extLst>
              <a:ext uri="{FF2B5EF4-FFF2-40B4-BE49-F238E27FC236}">
                <a16:creationId xmlns:a16="http://schemas.microsoft.com/office/drawing/2014/main" id="{BB26F75C-B85F-1DC8-CC82-9E9AFA1CDB5F}"/>
              </a:ext>
            </a:extLst>
          </p:cNvPr>
          <p:cNvSpPr>
            <a:spLocks noGrp="1"/>
          </p:cNvSpPr>
          <p:nvPr>
            <p:ph type="subTitle" idx="12"/>
          </p:nvPr>
        </p:nvSpPr>
        <p:spPr/>
        <p:txBody>
          <a:bodyPr/>
          <a:lstStyle/>
          <a:p>
            <a:endParaRPr lang="en-US"/>
          </a:p>
        </p:txBody>
      </p:sp>
      <p:sp>
        <p:nvSpPr>
          <p:cNvPr id="11" name="Double Brace 10">
            <a:extLst>
              <a:ext uri="{FF2B5EF4-FFF2-40B4-BE49-F238E27FC236}">
                <a16:creationId xmlns:a16="http://schemas.microsoft.com/office/drawing/2014/main" id="{BD3AC26C-2847-1FEB-B3A6-1B3BF3DC8DC9}"/>
              </a:ext>
            </a:extLst>
          </p:cNvPr>
          <p:cNvSpPr/>
          <p:nvPr/>
        </p:nvSpPr>
        <p:spPr>
          <a:xfrm>
            <a:off x="2514600" y="1632576"/>
            <a:ext cx="2260600" cy="1028700"/>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dirty="0"/>
              <a:t>Spark UDF</a:t>
            </a:r>
          </a:p>
        </p:txBody>
      </p:sp>
      <p:sp>
        <p:nvSpPr>
          <p:cNvPr id="12" name="Internal Storage 11">
            <a:extLst>
              <a:ext uri="{FF2B5EF4-FFF2-40B4-BE49-F238E27FC236}">
                <a16:creationId xmlns:a16="http://schemas.microsoft.com/office/drawing/2014/main" id="{E124D81C-64A0-EF50-46AF-85CD5AE07B02}"/>
              </a:ext>
            </a:extLst>
          </p:cNvPr>
          <p:cNvSpPr/>
          <p:nvPr/>
        </p:nvSpPr>
        <p:spPr>
          <a:xfrm>
            <a:off x="2387600" y="3124200"/>
            <a:ext cx="2514600" cy="162560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DataFrame</a:t>
            </a:r>
            <a:endParaRPr lang="en-US" sz="2000" dirty="0"/>
          </a:p>
        </p:txBody>
      </p:sp>
      <p:sp>
        <p:nvSpPr>
          <p:cNvPr id="14" name="Cube 13">
            <a:extLst>
              <a:ext uri="{FF2B5EF4-FFF2-40B4-BE49-F238E27FC236}">
                <a16:creationId xmlns:a16="http://schemas.microsoft.com/office/drawing/2014/main" id="{EC8A2D40-DA1E-E92F-5079-37506FB4CC6B}"/>
              </a:ext>
            </a:extLst>
          </p:cNvPr>
          <p:cNvSpPr/>
          <p:nvPr/>
        </p:nvSpPr>
        <p:spPr>
          <a:xfrm>
            <a:off x="2565400" y="5212724"/>
            <a:ext cx="2159000" cy="11811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Spark Libs</a:t>
            </a:r>
          </a:p>
        </p:txBody>
      </p:sp>
      <p:sp>
        <p:nvSpPr>
          <p:cNvPr id="15" name="Double Brace 14">
            <a:extLst>
              <a:ext uri="{FF2B5EF4-FFF2-40B4-BE49-F238E27FC236}">
                <a16:creationId xmlns:a16="http://schemas.microsoft.com/office/drawing/2014/main" id="{DBB3F1AF-903F-C022-DA26-AF9454186BF3}"/>
              </a:ext>
            </a:extLst>
          </p:cNvPr>
          <p:cNvSpPr/>
          <p:nvPr/>
        </p:nvSpPr>
        <p:spPr>
          <a:xfrm>
            <a:off x="7188200" y="1632576"/>
            <a:ext cx="2260600" cy="1028700"/>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dirty="0"/>
              <a:t>Python Function</a:t>
            </a:r>
          </a:p>
        </p:txBody>
      </p:sp>
      <p:sp>
        <p:nvSpPr>
          <p:cNvPr id="16" name="Internal Storage 15">
            <a:extLst>
              <a:ext uri="{FF2B5EF4-FFF2-40B4-BE49-F238E27FC236}">
                <a16:creationId xmlns:a16="http://schemas.microsoft.com/office/drawing/2014/main" id="{A2396A73-E21D-83A4-E057-91DFC30F3CB3}"/>
              </a:ext>
            </a:extLst>
          </p:cNvPr>
          <p:cNvSpPr/>
          <p:nvPr/>
        </p:nvSpPr>
        <p:spPr>
          <a:xfrm>
            <a:off x="7061200" y="3124200"/>
            <a:ext cx="2514600" cy="162560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DynamicFrame</a:t>
            </a:r>
            <a:endParaRPr lang="en-US" sz="2000" dirty="0"/>
          </a:p>
        </p:txBody>
      </p:sp>
      <p:sp>
        <p:nvSpPr>
          <p:cNvPr id="17" name="Cube 16">
            <a:extLst>
              <a:ext uri="{FF2B5EF4-FFF2-40B4-BE49-F238E27FC236}">
                <a16:creationId xmlns:a16="http://schemas.microsoft.com/office/drawing/2014/main" id="{ACC289C1-8E19-8C58-BA1F-D0C7901F0A1B}"/>
              </a:ext>
            </a:extLst>
          </p:cNvPr>
          <p:cNvSpPr/>
          <p:nvPr/>
        </p:nvSpPr>
        <p:spPr>
          <a:xfrm>
            <a:off x="7239000" y="5212724"/>
            <a:ext cx="2159000" cy="11811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Glue Libs</a:t>
            </a:r>
          </a:p>
        </p:txBody>
      </p:sp>
      <p:sp>
        <p:nvSpPr>
          <p:cNvPr id="18" name="Striped Right Arrow 17">
            <a:extLst>
              <a:ext uri="{FF2B5EF4-FFF2-40B4-BE49-F238E27FC236}">
                <a16:creationId xmlns:a16="http://schemas.microsoft.com/office/drawing/2014/main" id="{1BE605CD-4A58-0100-CCA4-D3AFBF99BBBD}"/>
              </a:ext>
            </a:extLst>
          </p:cNvPr>
          <p:cNvSpPr/>
          <p:nvPr/>
        </p:nvSpPr>
        <p:spPr>
          <a:xfrm>
            <a:off x="5118100" y="1892300"/>
            <a:ext cx="1701800" cy="5969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riped Right Arrow 18">
            <a:extLst>
              <a:ext uri="{FF2B5EF4-FFF2-40B4-BE49-F238E27FC236}">
                <a16:creationId xmlns:a16="http://schemas.microsoft.com/office/drawing/2014/main" id="{B8AEF907-FB80-2702-62BF-4F0C3794B723}"/>
              </a:ext>
            </a:extLst>
          </p:cNvPr>
          <p:cNvSpPr/>
          <p:nvPr/>
        </p:nvSpPr>
        <p:spPr>
          <a:xfrm>
            <a:off x="5118100" y="3638550"/>
            <a:ext cx="1701800" cy="5969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riped Right Arrow 19">
            <a:extLst>
              <a:ext uri="{FF2B5EF4-FFF2-40B4-BE49-F238E27FC236}">
                <a16:creationId xmlns:a16="http://schemas.microsoft.com/office/drawing/2014/main" id="{DC768A1A-6495-9D53-4846-5C703E4ABAE4}"/>
              </a:ext>
            </a:extLst>
          </p:cNvPr>
          <p:cNvSpPr/>
          <p:nvPr/>
        </p:nvSpPr>
        <p:spPr>
          <a:xfrm>
            <a:off x="5118100" y="5504824"/>
            <a:ext cx="1701800" cy="5969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a:extLst>
              <a:ext uri="{FF2B5EF4-FFF2-40B4-BE49-F238E27FC236}">
                <a16:creationId xmlns:a16="http://schemas.microsoft.com/office/drawing/2014/main" id="{807AE737-FDE0-A59C-64A9-D49355F5BA2D}"/>
              </a:ext>
            </a:extLst>
          </p:cNvPr>
          <p:cNvSpPr/>
          <p:nvPr/>
        </p:nvSpPr>
        <p:spPr>
          <a:xfrm>
            <a:off x="2730500" y="1121088"/>
            <a:ext cx="1828800" cy="2139324"/>
          </a:xfrm>
          <a:prstGeom prst="mathMultiply">
            <a:avLst>
              <a:gd name="adj1" fmla="val 131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a:extLst>
              <a:ext uri="{FF2B5EF4-FFF2-40B4-BE49-F238E27FC236}">
                <a16:creationId xmlns:a16="http://schemas.microsoft.com/office/drawing/2014/main" id="{4125EA54-D1BA-37E2-F062-3FC4B20C44A4}"/>
              </a:ext>
            </a:extLst>
          </p:cNvPr>
          <p:cNvSpPr/>
          <p:nvPr/>
        </p:nvSpPr>
        <p:spPr>
          <a:xfrm>
            <a:off x="2730500" y="2867338"/>
            <a:ext cx="1828800" cy="2139324"/>
          </a:xfrm>
          <a:prstGeom prst="mathMultiply">
            <a:avLst>
              <a:gd name="adj1" fmla="val 131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a:extLst>
              <a:ext uri="{FF2B5EF4-FFF2-40B4-BE49-F238E27FC236}">
                <a16:creationId xmlns:a16="http://schemas.microsoft.com/office/drawing/2014/main" id="{A2C18764-7F8B-B6CA-66FA-4FB158C881C9}"/>
              </a:ext>
            </a:extLst>
          </p:cNvPr>
          <p:cNvSpPr/>
          <p:nvPr/>
        </p:nvSpPr>
        <p:spPr>
          <a:xfrm>
            <a:off x="2730500" y="4733612"/>
            <a:ext cx="1828800" cy="2139324"/>
          </a:xfrm>
          <a:prstGeom prst="mathMultiply">
            <a:avLst>
              <a:gd name="adj1" fmla="val 131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94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53B8-043E-CA49-BF54-9D718FEA1D2C}"/>
              </a:ext>
            </a:extLst>
          </p:cNvPr>
          <p:cNvSpPr>
            <a:spLocks noGrp="1"/>
          </p:cNvSpPr>
          <p:nvPr>
            <p:ph type="title"/>
          </p:nvPr>
        </p:nvSpPr>
        <p:spPr/>
        <p:txBody>
          <a:bodyPr/>
          <a:lstStyle/>
          <a:p>
            <a:r>
              <a:rPr lang="en-US" dirty="0"/>
              <a:t>Today’s Problem Statement</a:t>
            </a:r>
          </a:p>
        </p:txBody>
      </p:sp>
      <p:sp>
        <p:nvSpPr>
          <p:cNvPr id="3" name="Content Placeholder 2">
            <a:extLst>
              <a:ext uri="{FF2B5EF4-FFF2-40B4-BE49-F238E27FC236}">
                <a16:creationId xmlns:a16="http://schemas.microsoft.com/office/drawing/2014/main" id="{72B92F2F-B83E-AE4C-BD9D-CA25E38B59CF}"/>
              </a:ext>
            </a:extLst>
          </p:cNvPr>
          <p:cNvSpPr>
            <a:spLocks noGrp="1"/>
          </p:cNvSpPr>
          <p:nvPr>
            <p:ph idx="1"/>
          </p:nvPr>
        </p:nvSpPr>
        <p:spPr/>
        <p:txBody>
          <a:bodyPr/>
          <a:lstStyle/>
          <a:p>
            <a:pPr marL="51435" indent="0">
              <a:buNone/>
            </a:pPr>
            <a:r>
              <a:rPr lang="en-US" dirty="0"/>
              <a:t>Data Engineers need the ability to </a:t>
            </a:r>
            <a:r>
              <a:rPr lang="en-US" b="1" dirty="0"/>
              <a:t>automate</a:t>
            </a:r>
            <a:r>
              <a:rPr lang="en-US" dirty="0"/>
              <a:t> </a:t>
            </a:r>
            <a:r>
              <a:rPr lang="en-US" b="1" dirty="0"/>
              <a:t>unit</a:t>
            </a:r>
            <a:r>
              <a:rPr lang="en-US" dirty="0"/>
              <a:t> </a:t>
            </a:r>
            <a:r>
              <a:rPr lang="en-US" b="1" dirty="0"/>
              <a:t>testing</a:t>
            </a:r>
            <a:r>
              <a:rPr lang="en-US" dirty="0"/>
              <a:t> for </a:t>
            </a:r>
            <a:r>
              <a:rPr lang="en-US" b="1" dirty="0"/>
              <a:t>data engineering pipelines </a:t>
            </a:r>
            <a:r>
              <a:rPr lang="en-US" dirty="0"/>
              <a:t>so that </a:t>
            </a:r>
            <a:r>
              <a:rPr lang="en-US" b="1" dirty="0"/>
              <a:t>test-driven</a:t>
            </a:r>
            <a:r>
              <a:rPr lang="en-US" dirty="0"/>
              <a:t> methodologies can be used.</a:t>
            </a:r>
          </a:p>
          <a:p>
            <a:pPr marL="51435" indent="0">
              <a:buNone/>
            </a:pPr>
            <a:endParaRPr lang="en-US" dirty="0"/>
          </a:p>
          <a:p>
            <a:pPr marL="51435" indent="0">
              <a:buNone/>
            </a:pPr>
            <a:r>
              <a:rPr lang="en-US" dirty="0"/>
              <a:t>Issues this specific demo addresses:</a:t>
            </a:r>
          </a:p>
          <a:p>
            <a:pPr marL="394335" indent="-342900">
              <a:buFont typeface="+mj-lt"/>
              <a:buAutoNum type="arabicPeriod"/>
            </a:pPr>
            <a:r>
              <a:rPr lang="en-US" dirty="0"/>
              <a:t>Local development requiring multiple frameworks (python, </a:t>
            </a:r>
            <a:r>
              <a:rPr lang="en-US" dirty="0" err="1"/>
              <a:t>PySpark</a:t>
            </a:r>
            <a:r>
              <a:rPr lang="en-US" dirty="0"/>
              <a:t>, Glue)</a:t>
            </a:r>
          </a:p>
          <a:p>
            <a:pPr marL="394335" indent="-342900">
              <a:buFont typeface="+mj-lt"/>
              <a:buAutoNum type="arabicPeriod"/>
            </a:pPr>
            <a:r>
              <a:rPr lang="en-US" dirty="0"/>
              <a:t>Leveraging Docker for testing &amp; development for automation</a:t>
            </a:r>
          </a:p>
          <a:p>
            <a:pPr marL="394335" indent="-342900">
              <a:buFont typeface="+mj-lt"/>
              <a:buAutoNum type="arabicPeriod"/>
            </a:pPr>
            <a:r>
              <a:rPr lang="en-US" dirty="0"/>
              <a:t>Using a free tool (VS Code) instead of paid (PyCharm)</a:t>
            </a:r>
          </a:p>
          <a:p>
            <a:pPr marL="394335" indent="-342900">
              <a:buFont typeface="+mj-lt"/>
              <a:buAutoNum type="arabicPeriod"/>
            </a:pPr>
            <a:r>
              <a:rPr lang="en-US" dirty="0"/>
              <a:t>Designing code to enable </a:t>
            </a:r>
            <a:r>
              <a:rPr lang="en-US" b="1" dirty="0"/>
              <a:t>unit</a:t>
            </a:r>
            <a:r>
              <a:rPr lang="en-US" dirty="0"/>
              <a:t> testing, reducing integration tests</a:t>
            </a:r>
          </a:p>
          <a:p>
            <a:pPr marL="394335" indent="-342900">
              <a:buFont typeface="+mj-lt"/>
              <a:buAutoNum type="arabicPeriod"/>
            </a:pPr>
            <a:endParaRPr lang="en-US" dirty="0"/>
          </a:p>
        </p:txBody>
      </p:sp>
      <p:sp>
        <p:nvSpPr>
          <p:cNvPr id="4" name="Subtitle 3">
            <a:extLst>
              <a:ext uri="{FF2B5EF4-FFF2-40B4-BE49-F238E27FC236}">
                <a16:creationId xmlns:a16="http://schemas.microsoft.com/office/drawing/2014/main" id="{0F34C54F-E2E1-DC40-87F0-F68EF660F71C}"/>
              </a:ext>
            </a:extLst>
          </p:cNvPr>
          <p:cNvSpPr>
            <a:spLocks noGrp="1"/>
          </p:cNvSpPr>
          <p:nvPr>
            <p:ph type="subTitle" idx="12"/>
          </p:nvPr>
        </p:nvSpPr>
        <p:spPr/>
        <p:txBody>
          <a:bodyPr/>
          <a:lstStyle/>
          <a:p>
            <a:r>
              <a:rPr lang="en-US" dirty="0"/>
              <a:t>Specific examples to demonstrate multiple TDDE concepts.</a:t>
            </a:r>
          </a:p>
        </p:txBody>
      </p:sp>
    </p:spTree>
    <p:extLst>
      <p:ext uri="{BB962C8B-B14F-4D97-AF65-F5344CB8AC3E}">
        <p14:creationId xmlns:p14="http://schemas.microsoft.com/office/powerpoint/2010/main" val="392610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596BC44-B590-1A4C-8CE8-9712079929D5}"/>
              </a:ext>
            </a:extLst>
          </p:cNvPr>
          <p:cNvSpPr>
            <a:spLocks noGrp="1"/>
          </p:cNvSpPr>
          <p:nvPr>
            <p:ph type="body" idx="1"/>
          </p:nvPr>
        </p:nvSpPr>
        <p:spPr/>
        <p:txBody>
          <a:bodyPr/>
          <a:lstStyle/>
          <a:p>
            <a:r>
              <a:rPr lang="en-US" dirty="0"/>
              <a:t>Sample Test (using </a:t>
            </a:r>
            <a:r>
              <a:rPr lang="en-US" dirty="0" err="1"/>
              <a:t>DataFrame</a:t>
            </a:r>
            <a:r>
              <a:rPr lang="en-US" dirty="0"/>
              <a:t> &amp; Glue)</a:t>
            </a:r>
          </a:p>
        </p:txBody>
      </p:sp>
      <p:sp>
        <p:nvSpPr>
          <p:cNvPr id="7" name="Content Placeholder 6">
            <a:extLst>
              <a:ext uri="{FF2B5EF4-FFF2-40B4-BE49-F238E27FC236}">
                <a16:creationId xmlns:a16="http://schemas.microsoft.com/office/drawing/2014/main" id="{3C05A6EB-3615-D549-B835-54ACE124683E}"/>
              </a:ext>
            </a:extLst>
          </p:cNvPr>
          <p:cNvSpPr>
            <a:spLocks noGrp="1"/>
          </p:cNvSpPr>
          <p:nvPr>
            <p:ph sz="half" idx="2"/>
          </p:nvPr>
        </p:nvSpPr>
        <p:spPr/>
        <p:txBody>
          <a:bodyPr>
            <a:normAutofit lnSpcReduction="10000"/>
          </a:bodyPr>
          <a:lstStyle/>
          <a:p>
            <a:pPr marL="51435" indent="0">
              <a:buNone/>
            </a:pPr>
            <a:r>
              <a:rPr lang="en-US" sz="1050" dirty="0">
                <a:solidFill>
                  <a:srgbClr val="0000FF"/>
                </a:solidFill>
                <a:latin typeface="Menlo" panose="020B0609030804020204" pitchFamily="49" charset="0"/>
              </a:rPr>
              <a:t>def</a:t>
            </a:r>
            <a:r>
              <a:rPr lang="en-US" sz="1050" dirty="0">
                <a:solidFill>
                  <a:srgbClr val="000000"/>
                </a:solidFill>
                <a:latin typeface="Menlo" panose="020B0609030804020204" pitchFamily="49" charset="0"/>
              </a:rPr>
              <a:t> </a:t>
            </a:r>
            <a:r>
              <a:rPr lang="en-US" sz="1050" dirty="0" err="1">
                <a:solidFill>
                  <a:srgbClr val="795E26"/>
                </a:solidFill>
                <a:latin typeface="Menlo" panose="020B0609030804020204" pitchFamily="49" charset="0"/>
              </a:rPr>
              <a:t>test_processYearRange_valid_twoYears</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spark_session</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glue_context</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carrier_input_schema</a:t>
            </a:r>
            <a:r>
              <a:rPr lang="en-US" sz="1050" dirty="0">
                <a:solidFill>
                  <a:srgbClr val="000000"/>
                </a:solidFill>
                <a:latin typeface="Menlo" panose="020B0609030804020204" pitchFamily="49" charset="0"/>
              </a:rPr>
              <a:t>, </a:t>
            </a:r>
          </a:p>
          <a:p>
            <a:pPr marL="51435" indent="0">
              <a:buNone/>
            </a:pP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carrier_output_schema</a:t>
            </a:r>
            <a:r>
              <a:rPr lang="en-US" sz="1050" dirty="0">
                <a:solidFill>
                  <a:srgbClr val="000000"/>
                </a:solidFill>
                <a:latin typeface="Menlo" panose="020B0609030804020204" pitchFamily="49" charset="0"/>
              </a:rPr>
              <a:t>):</a:t>
            </a:r>
          </a:p>
          <a:p>
            <a:pPr marL="51435" indent="0">
              <a:buNone/>
            </a:pPr>
            <a:endParaRPr lang="en-US" sz="1050" dirty="0">
              <a:solidFill>
                <a:srgbClr val="008000"/>
              </a:solidFill>
              <a:latin typeface="Menlo" panose="020B0609030804020204" pitchFamily="49" charset="0"/>
            </a:endParaRPr>
          </a:p>
          <a:p>
            <a:pPr marL="51435" indent="0">
              <a:buNone/>
            </a:pPr>
            <a:r>
              <a:rPr lang="en-US" sz="1050" dirty="0">
                <a:solidFill>
                  <a:srgbClr val="008000"/>
                </a:solidFill>
                <a:latin typeface="Menlo" panose="020B0609030804020204" pitchFamily="49" charset="0"/>
              </a:rPr>
              <a:t>  # given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input_data</a:t>
            </a:r>
            <a:r>
              <a:rPr lang="en-US" sz="1050" dirty="0">
                <a:solidFill>
                  <a:srgbClr val="000000"/>
                </a:solidFill>
                <a:latin typeface="Menlo" panose="020B0609030804020204" pitchFamily="49" charset="0"/>
              </a:rPr>
              <a:t> = [</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'C01'</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(2016 - 2020)’</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'C04'</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(carrier) (2010 - 2016)’</a:t>
            </a:r>
            <a:r>
              <a:rPr lang="en-US" sz="1050" dirty="0">
                <a:solidFill>
                  <a:srgbClr val="000000"/>
                </a:solidFill>
                <a:latin typeface="Menlo" panose="020B0609030804020204" pitchFamily="49" charset="0"/>
              </a:rPr>
              <a:t>)]</a:t>
            </a: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input_df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spark_session</a:t>
            </a:r>
            <a:r>
              <a:rPr lang="en-US" sz="1050" dirty="0" err="1">
                <a:solidFill>
                  <a:srgbClr val="000000"/>
                </a:solidFill>
                <a:latin typeface="Menlo" panose="020B0609030804020204" pitchFamily="49" charset="0"/>
              </a:rPr>
              <a:t>.createDataFrame</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01080"/>
                </a:solidFill>
                <a:latin typeface="Menlo" panose="020B0609030804020204" pitchFamily="49" charset="0"/>
              </a:rPr>
              <a:t>data</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input_data</a:t>
            </a:r>
            <a:r>
              <a:rPr lang="en-US" sz="1050" dirty="0">
                <a:solidFill>
                  <a:srgbClr val="000000"/>
                </a:solidFill>
                <a:latin typeface="Menlo" panose="020B0609030804020204" pitchFamily="49" charset="0"/>
              </a:rPr>
              <a:t>, </a:t>
            </a:r>
            <a:r>
              <a:rPr lang="en-US" sz="1050" dirty="0">
                <a:solidFill>
                  <a:srgbClr val="001080"/>
                </a:solidFill>
                <a:latin typeface="Menlo" panose="020B0609030804020204" pitchFamily="49" charset="0"/>
              </a:rPr>
              <a:t>schema</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carrier_input_schema</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expected_df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spark_session</a:t>
            </a:r>
            <a:r>
              <a:rPr lang="en-US" sz="1050" dirty="0" err="1">
                <a:solidFill>
                  <a:srgbClr val="000000"/>
                </a:solidFill>
                <a:latin typeface="Menlo" panose="020B0609030804020204" pitchFamily="49" charset="0"/>
              </a:rPr>
              <a:t>.createDataFrame</a:t>
            </a:r>
            <a:r>
              <a:rPr lang="en-US" sz="1050" dirty="0">
                <a:solidFill>
                  <a:srgbClr val="000000"/>
                </a:solidFill>
                <a:latin typeface="Menlo" panose="020B0609030804020204" pitchFamily="49" charset="0"/>
              </a:rPr>
              <a:t>(</a:t>
            </a:r>
          </a:p>
          <a:p>
            <a:pPr marL="51435" indent="0">
              <a:buNone/>
            </a:pPr>
            <a:r>
              <a:rPr lang="en-US" sz="1050" dirty="0">
                <a:solidFill>
                  <a:srgbClr val="001080"/>
                </a:solidFill>
                <a:latin typeface="Menlo" panose="020B0609030804020204" pitchFamily="49" charset="0"/>
              </a:rPr>
              <a:t>    data</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'C01'</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(2016 - 2020)'</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2020</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'C04 '</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(carrier) (2010 - 2016)'</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2010</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 </a:t>
            </a:r>
          </a:p>
          <a:p>
            <a:pPr marL="51435" indent="0">
              <a:buNone/>
            </a:pPr>
            <a:r>
              <a:rPr lang="en-US" sz="1050" dirty="0">
                <a:solidFill>
                  <a:srgbClr val="001080"/>
                </a:solidFill>
                <a:latin typeface="Menlo" panose="020B0609030804020204" pitchFamily="49" charset="0"/>
              </a:rPr>
              <a:t>      schema</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carrier_output_schema</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when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actual_df</a:t>
            </a:r>
            <a:r>
              <a:rPr lang="en-US" sz="1050" dirty="0">
                <a:solidFill>
                  <a:srgbClr val="000000"/>
                </a:solidFill>
                <a:latin typeface="Menlo" panose="020B0609030804020204" pitchFamily="49" charset="0"/>
              </a:rPr>
              <a:t> = </a:t>
            </a:r>
            <a:r>
              <a:rPr lang="en-US" sz="1050" dirty="0" err="1">
                <a:solidFill>
                  <a:srgbClr val="795E26"/>
                </a:solidFill>
                <a:latin typeface="Menlo" panose="020B0609030804020204" pitchFamily="49" charset="0"/>
              </a:rPr>
              <a:t>processYearRange</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input_df</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glue_context</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then</a:t>
            </a:r>
            <a:endParaRPr lang="en-US" sz="1050" dirty="0">
              <a:solidFill>
                <a:srgbClr val="000000"/>
              </a:solidFill>
              <a:latin typeface="Menlo" panose="020B0609030804020204" pitchFamily="49" charset="0"/>
            </a:endParaRPr>
          </a:p>
          <a:p>
            <a:pPr marL="51435" indent="0">
              <a:buNone/>
            </a:pPr>
            <a:r>
              <a:rPr lang="en-US" sz="1050" dirty="0">
                <a:solidFill>
                  <a:srgbClr val="795E26"/>
                </a:solidFill>
                <a:latin typeface="Menlo" panose="020B0609030804020204" pitchFamily="49" charset="0"/>
              </a:rPr>
              <a:t>  </a:t>
            </a:r>
            <a:r>
              <a:rPr lang="en-US" sz="1050" dirty="0" err="1">
                <a:solidFill>
                  <a:srgbClr val="795E26"/>
                </a:solidFill>
                <a:latin typeface="Menlo" panose="020B0609030804020204" pitchFamily="49" charset="0"/>
              </a:rPr>
              <a:t>assert_dataframes_equal</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expected_df</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actual_df</a:t>
            </a:r>
            <a:r>
              <a:rPr lang="en-US" sz="1050" dirty="0">
                <a:solidFill>
                  <a:srgbClr val="000000"/>
                </a:solidFill>
                <a:latin typeface="Menlo" panose="020B0609030804020204" pitchFamily="49" charset="0"/>
              </a:rPr>
              <a:t>)</a:t>
            </a:r>
          </a:p>
        </p:txBody>
      </p:sp>
      <p:sp>
        <p:nvSpPr>
          <p:cNvPr id="8" name="Text Placeholder 7">
            <a:extLst>
              <a:ext uri="{FF2B5EF4-FFF2-40B4-BE49-F238E27FC236}">
                <a16:creationId xmlns:a16="http://schemas.microsoft.com/office/drawing/2014/main" id="{41C9A3C4-98A8-9C47-B0F4-C966C063F9A4}"/>
              </a:ext>
            </a:extLst>
          </p:cNvPr>
          <p:cNvSpPr>
            <a:spLocks noGrp="1"/>
          </p:cNvSpPr>
          <p:nvPr>
            <p:ph type="body" sz="quarter" idx="3"/>
          </p:nvPr>
        </p:nvSpPr>
        <p:spPr/>
        <p:txBody>
          <a:bodyPr/>
          <a:lstStyle/>
          <a:p>
            <a:r>
              <a:rPr lang="en-US" dirty="0"/>
              <a:t>A Few Notes</a:t>
            </a:r>
          </a:p>
        </p:txBody>
      </p:sp>
      <p:sp>
        <p:nvSpPr>
          <p:cNvPr id="9" name="Content Placeholder 8">
            <a:extLst>
              <a:ext uri="{FF2B5EF4-FFF2-40B4-BE49-F238E27FC236}">
                <a16:creationId xmlns:a16="http://schemas.microsoft.com/office/drawing/2014/main" id="{F4B8268A-1317-984D-BFCA-1DD30A1C039E}"/>
              </a:ext>
            </a:extLst>
          </p:cNvPr>
          <p:cNvSpPr>
            <a:spLocks noGrp="1"/>
          </p:cNvSpPr>
          <p:nvPr>
            <p:ph sz="quarter" idx="4"/>
          </p:nvPr>
        </p:nvSpPr>
        <p:spPr/>
        <p:txBody>
          <a:bodyPr>
            <a:normAutofit/>
          </a:bodyPr>
          <a:lstStyle/>
          <a:p>
            <a:pPr>
              <a:buFont typeface="Arial" panose="020B0604020202020204" pitchFamily="34" charset="0"/>
              <a:buChar char="•"/>
            </a:pPr>
            <a:r>
              <a:rPr lang="en-US" dirty="0"/>
              <a:t>This test starts with a </a:t>
            </a:r>
            <a:r>
              <a:rPr lang="en-US" dirty="0" err="1"/>
              <a:t>DataFrame</a:t>
            </a:r>
            <a:r>
              <a:rPr lang="en-US" dirty="0"/>
              <a:t> and not a </a:t>
            </a:r>
            <a:r>
              <a:rPr lang="en-US" dirty="0" err="1"/>
              <a:t>DynamicFrame</a:t>
            </a:r>
            <a:r>
              <a:rPr lang="en-US" dirty="0"/>
              <a:t> to show the similarity in test writing.</a:t>
            </a:r>
          </a:p>
          <a:p>
            <a:pPr>
              <a:buFont typeface="Arial" panose="020B0604020202020204" pitchFamily="34" charset="0"/>
              <a:buChar char="•"/>
            </a:pPr>
            <a:r>
              <a:rPr lang="en-US" dirty="0"/>
              <a:t>Normally </a:t>
            </a:r>
            <a:r>
              <a:rPr lang="en-US" dirty="0" err="1"/>
              <a:t>DynamicFrames</a:t>
            </a:r>
            <a:r>
              <a:rPr lang="en-US" dirty="0"/>
              <a:t> would be used exclusively.</a:t>
            </a:r>
          </a:p>
          <a:p>
            <a:pPr>
              <a:buFont typeface="Arial" panose="020B0604020202020204" pitchFamily="34" charset="0"/>
              <a:buChar char="•"/>
            </a:pPr>
            <a:r>
              <a:rPr lang="en-US" dirty="0"/>
              <a:t>Notice that the change is that </a:t>
            </a:r>
            <a:r>
              <a:rPr lang="en-US" dirty="0" err="1"/>
              <a:t>processYearRange</a:t>
            </a:r>
            <a:r>
              <a:rPr lang="en-US" dirty="0"/>
              <a:t>() takes in </a:t>
            </a:r>
            <a:r>
              <a:rPr lang="en-US" dirty="0" err="1"/>
              <a:t>glue_context</a:t>
            </a:r>
            <a:endParaRPr lang="en-US" dirty="0"/>
          </a:p>
          <a:p>
            <a:pPr>
              <a:buFont typeface="Arial" panose="020B0604020202020204" pitchFamily="34" charset="0"/>
              <a:buChar char="•"/>
            </a:pPr>
            <a:r>
              <a:rPr lang="en-US" dirty="0" err="1"/>
              <a:t>GlueContext</a:t>
            </a:r>
            <a:r>
              <a:rPr lang="en-US" dirty="0"/>
              <a:t> will be used in the Docker container to leverage AWS Glue</a:t>
            </a:r>
          </a:p>
        </p:txBody>
      </p:sp>
      <p:sp>
        <p:nvSpPr>
          <p:cNvPr id="5" name="Title 4">
            <a:extLst>
              <a:ext uri="{FF2B5EF4-FFF2-40B4-BE49-F238E27FC236}">
                <a16:creationId xmlns:a16="http://schemas.microsoft.com/office/drawing/2014/main" id="{B237B974-FA91-6943-88FB-21024D267D42}"/>
              </a:ext>
            </a:extLst>
          </p:cNvPr>
          <p:cNvSpPr>
            <a:spLocks noGrp="1"/>
          </p:cNvSpPr>
          <p:nvPr>
            <p:ph type="title"/>
          </p:nvPr>
        </p:nvSpPr>
        <p:spPr/>
        <p:txBody>
          <a:bodyPr/>
          <a:lstStyle/>
          <a:p>
            <a:r>
              <a:rPr lang="en-US" dirty="0"/>
              <a:t>AWS Glue Test</a:t>
            </a:r>
          </a:p>
        </p:txBody>
      </p:sp>
      <p:sp>
        <p:nvSpPr>
          <p:cNvPr id="10" name="Subtitle 9">
            <a:extLst>
              <a:ext uri="{FF2B5EF4-FFF2-40B4-BE49-F238E27FC236}">
                <a16:creationId xmlns:a16="http://schemas.microsoft.com/office/drawing/2014/main" id="{4B4B37ED-EBA0-5F41-9300-B6896F5E0541}"/>
              </a:ext>
            </a:extLst>
          </p:cNvPr>
          <p:cNvSpPr>
            <a:spLocks noGrp="1"/>
          </p:cNvSpPr>
          <p:nvPr>
            <p:ph type="subTitle" idx="15"/>
          </p:nvPr>
        </p:nvSpPr>
        <p:spPr/>
        <p:txBody>
          <a:bodyPr/>
          <a:lstStyle/>
          <a:p>
            <a:endParaRPr lang="en-US" dirty="0"/>
          </a:p>
        </p:txBody>
      </p:sp>
    </p:spTree>
    <p:extLst>
      <p:ext uri="{BB962C8B-B14F-4D97-AF65-F5344CB8AC3E}">
        <p14:creationId xmlns:p14="http://schemas.microsoft.com/office/powerpoint/2010/main" val="1817205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D581B-6292-774C-8675-53B73FFA25AE}"/>
              </a:ext>
            </a:extLst>
          </p:cNvPr>
          <p:cNvSpPr>
            <a:spLocks noGrp="1"/>
          </p:cNvSpPr>
          <p:nvPr>
            <p:ph type="title"/>
          </p:nvPr>
        </p:nvSpPr>
        <p:spPr/>
        <p:txBody>
          <a:bodyPr/>
          <a:lstStyle/>
          <a:p>
            <a:r>
              <a:rPr lang="en-US" dirty="0"/>
              <a:t>Review</a:t>
            </a:r>
          </a:p>
        </p:txBody>
      </p:sp>
      <p:sp>
        <p:nvSpPr>
          <p:cNvPr id="9" name="Content Placeholder 8">
            <a:extLst>
              <a:ext uri="{FF2B5EF4-FFF2-40B4-BE49-F238E27FC236}">
                <a16:creationId xmlns:a16="http://schemas.microsoft.com/office/drawing/2014/main" id="{62DF0390-5E4D-F449-92CE-9915BCFF6898}"/>
              </a:ext>
            </a:extLst>
          </p:cNvPr>
          <p:cNvSpPr>
            <a:spLocks noGrp="1"/>
          </p:cNvSpPr>
          <p:nvPr>
            <p:ph idx="1"/>
          </p:nvPr>
        </p:nvSpPr>
        <p:spPr>
          <a:xfrm>
            <a:off x="289400" y="1460502"/>
            <a:ext cx="11634376" cy="4486429"/>
          </a:xfrm>
        </p:spPr>
        <p:txBody>
          <a:bodyPr>
            <a:normAutofit/>
          </a:bodyPr>
          <a:lstStyle/>
          <a:p>
            <a:pPr>
              <a:lnSpc>
                <a:spcPct val="150000"/>
              </a:lnSpc>
            </a:pPr>
            <a:r>
              <a:rPr lang="en-US" sz="2400" dirty="0"/>
              <a:t>Docker is a great way to isolate development environments</a:t>
            </a:r>
          </a:p>
          <a:p>
            <a:pPr>
              <a:lnSpc>
                <a:spcPct val="150000"/>
              </a:lnSpc>
            </a:pPr>
            <a:r>
              <a:rPr lang="en-US" sz="2400" dirty="0"/>
              <a:t>Dev IDEs can use the Docker containers as the python interpreter</a:t>
            </a:r>
          </a:p>
          <a:p>
            <a:pPr>
              <a:lnSpc>
                <a:spcPct val="150000"/>
              </a:lnSpc>
            </a:pPr>
            <a:r>
              <a:rPr lang="en-US" sz="2400" dirty="0"/>
              <a:t>Design your pipelines by isolating transformations from integrations (I/O)</a:t>
            </a:r>
          </a:p>
          <a:p>
            <a:pPr>
              <a:lnSpc>
                <a:spcPct val="150000"/>
              </a:lnSpc>
            </a:pPr>
            <a:r>
              <a:rPr lang="en-US" sz="2400" dirty="0"/>
              <a:t>Create testable scalar functions for business logic</a:t>
            </a:r>
          </a:p>
          <a:p>
            <a:pPr>
              <a:lnSpc>
                <a:spcPct val="150000"/>
              </a:lnSpc>
            </a:pPr>
            <a:r>
              <a:rPr lang="en-US" sz="2400" dirty="0"/>
              <a:t>For Spark/Glue, define test data as input </a:t>
            </a:r>
            <a:r>
              <a:rPr lang="en-US" sz="2400" dirty="0" err="1"/>
              <a:t>DataFrames</a:t>
            </a:r>
            <a:r>
              <a:rPr lang="en-US" sz="2400" dirty="0"/>
              <a:t>/</a:t>
            </a:r>
            <a:r>
              <a:rPr lang="en-US" sz="2400" dirty="0" err="1"/>
              <a:t>DynamicFrames</a:t>
            </a:r>
            <a:endParaRPr lang="en-US" sz="2400" dirty="0"/>
          </a:p>
          <a:p>
            <a:pPr>
              <a:lnSpc>
                <a:spcPct val="150000"/>
              </a:lnSpc>
            </a:pPr>
            <a:r>
              <a:rPr lang="en-US" sz="2400" dirty="0"/>
              <a:t>Use fixtures for reusable resources like the </a:t>
            </a:r>
            <a:r>
              <a:rPr lang="en-US" sz="2400" dirty="0" err="1"/>
              <a:t>SparkSession</a:t>
            </a:r>
            <a:r>
              <a:rPr lang="en-US" sz="2400" dirty="0"/>
              <a:t> or </a:t>
            </a:r>
            <a:r>
              <a:rPr lang="en-US" sz="2400" dirty="0" err="1"/>
              <a:t>GlueContext</a:t>
            </a:r>
            <a:endParaRPr lang="en-US" sz="2400" dirty="0"/>
          </a:p>
        </p:txBody>
      </p:sp>
      <p:sp>
        <p:nvSpPr>
          <p:cNvPr id="10" name="Subtitle 9">
            <a:extLst>
              <a:ext uri="{FF2B5EF4-FFF2-40B4-BE49-F238E27FC236}">
                <a16:creationId xmlns:a16="http://schemas.microsoft.com/office/drawing/2014/main" id="{91F175ED-1481-8B49-93C7-9FC2861AC2B5}"/>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24106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D581B-6292-774C-8675-53B73FFA25AE}"/>
              </a:ext>
            </a:extLst>
          </p:cNvPr>
          <p:cNvSpPr>
            <a:spLocks noGrp="1"/>
          </p:cNvSpPr>
          <p:nvPr>
            <p:ph type="title"/>
          </p:nvPr>
        </p:nvSpPr>
        <p:spPr/>
        <p:txBody>
          <a:bodyPr/>
          <a:lstStyle/>
          <a:p>
            <a:r>
              <a:rPr lang="en-US" dirty="0"/>
              <a:t>Next Steps &amp; Challenges</a:t>
            </a:r>
          </a:p>
        </p:txBody>
      </p:sp>
      <p:sp>
        <p:nvSpPr>
          <p:cNvPr id="9" name="Content Placeholder 8">
            <a:extLst>
              <a:ext uri="{FF2B5EF4-FFF2-40B4-BE49-F238E27FC236}">
                <a16:creationId xmlns:a16="http://schemas.microsoft.com/office/drawing/2014/main" id="{62DF0390-5E4D-F449-92CE-9915BCFF6898}"/>
              </a:ext>
            </a:extLst>
          </p:cNvPr>
          <p:cNvSpPr>
            <a:spLocks noGrp="1"/>
          </p:cNvSpPr>
          <p:nvPr>
            <p:ph idx="1"/>
          </p:nvPr>
        </p:nvSpPr>
        <p:spPr>
          <a:xfrm>
            <a:off x="289400" y="1460502"/>
            <a:ext cx="11634376" cy="4486429"/>
          </a:xfrm>
        </p:spPr>
        <p:txBody>
          <a:bodyPr>
            <a:normAutofit/>
          </a:bodyPr>
          <a:lstStyle/>
          <a:p>
            <a:pPr>
              <a:lnSpc>
                <a:spcPct val="150000"/>
              </a:lnSpc>
            </a:pPr>
            <a:r>
              <a:rPr lang="en-US" sz="2400" dirty="0"/>
              <a:t>Use more efficient code organization for tests (no copy/paste)</a:t>
            </a:r>
          </a:p>
          <a:p>
            <a:pPr>
              <a:lnSpc>
                <a:spcPct val="150000"/>
              </a:lnSpc>
            </a:pPr>
            <a:r>
              <a:rPr lang="en-US" sz="2400" dirty="0"/>
              <a:t>Explore other Glue APIs</a:t>
            </a:r>
          </a:p>
          <a:p>
            <a:pPr>
              <a:lnSpc>
                <a:spcPct val="150000"/>
              </a:lnSpc>
            </a:pPr>
            <a:r>
              <a:rPr lang="en-US" sz="2400" dirty="0"/>
              <a:t>Implement tests using S3 and other integrations</a:t>
            </a:r>
          </a:p>
          <a:p>
            <a:pPr>
              <a:lnSpc>
                <a:spcPct val="150000"/>
              </a:lnSpc>
            </a:pPr>
            <a:r>
              <a:rPr lang="en-US" sz="2400" dirty="0"/>
              <a:t>Configure the IDE to be able to debug tests</a:t>
            </a:r>
          </a:p>
          <a:p>
            <a:pPr>
              <a:lnSpc>
                <a:spcPct val="150000"/>
              </a:lnSpc>
            </a:pPr>
            <a:r>
              <a:rPr lang="en-US" sz="2400" dirty="0"/>
              <a:t>As ELT/ETL gets more complex, the test automation gets more difficult</a:t>
            </a:r>
          </a:p>
          <a:p>
            <a:pPr>
              <a:lnSpc>
                <a:spcPct val="150000"/>
              </a:lnSpc>
            </a:pPr>
            <a:r>
              <a:rPr lang="en-US" sz="2400" dirty="0"/>
              <a:t>Testing is a very complex skill that requires practice</a:t>
            </a:r>
          </a:p>
        </p:txBody>
      </p:sp>
      <p:sp>
        <p:nvSpPr>
          <p:cNvPr id="10" name="Subtitle 9">
            <a:extLst>
              <a:ext uri="{FF2B5EF4-FFF2-40B4-BE49-F238E27FC236}">
                <a16:creationId xmlns:a16="http://schemas.microsoft.com/office/drawing/2014/main" id="{91F175ED-1481-8B49-93C7-9FC2861AC2B5}"/>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89430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B938-2547-12F6-02C7-3A4F683E9323}"/>
              </a:ext>
            </a:extLst>
          </p:cNvPr>
          <p:cNvSpPr>
            <a:spLocks noGrp="1"/>
          </p:cNvSpPr>
          <p:nvPr>
            <p:ph type="title"/>
          </p:nvPr>
        </p:nvSpPr>
        <p:spPr/>
        <p:txBody>
          <a:bodyPr/>
          <a:lstStyle/>
          <a:p>
            <a:r>
              <a:rPr lang="en-US" dirty="0"/>
              <a:t>Parting Words for Action</a:t>
            </a:r>
          </a:p>
        </p:txBody>
      </p:sp>
      <p:sp>
        <p:nvSpPr>
          <p:cNvPr id="3" name="Text Placeholder 2">
            <a:extLst>
              <a:ext uri="{FF2B5EF4-FFF2-40B4-BE49-F238E27FC236}">
                <a16:creationId xmlns:a16="http://schemas.microsoft.com/office/drawing/2014/main" id="{D7282482-8554-A40B-09C9-7837366EB3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9006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8656-0904-ECF5-ABCC-927A1B0B1BA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2E6AD59-3E69-77B1-0B31-3A68DF854044}"/>
              </a:ext>
            </a:extLst>
          </p:cNvPr>
          <p:cNvSpPr>
            <a:spLocks noGrp="1"/>
          </p:cNvSpPr>
          <p:nvPr>
            <p:ph idx="1"/>
          </p:nvPr>
        </p:nvSpPr>
        <p:spPr/>
        <p:txBody>
          <a:bodyPr anchor="ctr">
            <a:normAutofit/>
          </a:bodyPr>
          <a:lstStyle/>
          <a:p>
            <a:pPr marL="51435" indent="0" algn="ctr">
              <a:buNone/>
            </a:pPr>
            <a:r>
              <a:rPr lang="en-US" sz="6600" dirty="0"/>
              <a:t>1 Test &gt; No Tests. </a:t>
            </a:r>
          </a:p>
          <a:p>
            <a:pPr marL="51435" indent="0" algn="ctr">
              <a:buNone/>
            </a:pPr>
            <a:r>
              <a:rPr lang="en-US" sz="6600" b="1" dirty="0"/>
              <a:t>Always.</a:t>
            </a:r>
          </a:p>
        </p:txBody>
      </p:sp>
      <p:sp>
        <p:nvSpPr>
          <p:cNvPr id="4" name="Subtitle 3">
            <a:extLst>
              <a:ext uri="{FF2B5EF4-FFF2-40B4-BE49-F238E27FC236}">
                <a16:creationId xmlns:a16="http://schemas.microsoft.com/office/drawing/2014/main" id="{143951FB-6727-9875-AC03-0BCE7725C8F3}"/>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50010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9287-0C95-D0C0-C326-FB311498472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3E2434-7E3B-55DE-EFD3-D99E114AA9DE}"/>
              </a:ext>
            </a:extLst>
          </p:cNvPr>
          <p:cNvSpPr>
            <a:spLocks noGrp="1"/>
          </p:cNvSpPr>
          <p:nvPr>
            <p:ph idx="1"/>
          </p:nvPr>
        </p:nvSpPr>
        <p:spPr>
          <a:xfrm>
            <a:off x="838200" y="1460502"/>
            <a:ext cx="10502900" cy="4486429"/>
          </a:xfrm>
        </p:spPr>
        <p:txBody>
          <a:bodyPr anchor="ctr">
            <a:normAutofit/>
          </a:bodyPr>
          <a:lstStyle/>
          <a:p>
            <a:pPr marL="51435" indent="0" algn="ctr">
              <a:buNone/>
            </a:pPr>
            <a:r>
              <a:rPr lang="en-US" sz="4000" dirty="0"/>
              <a:t>Be quantifiably and visibly </a:t>
            </a:r>
            <a:r>
              <a:rPr lang="en-US" sz="4000" b="1" dirty="0"/>
              <a:t>trustworthy</a:t>
            </a:r>
            <a:r>
              <a:rPr lang="en-US" sz="4000" dirty="0"/>
              <a:t>.</a:t>
            </a:r>
          </a:p>
        </p:txBody>
      </p:sp>
      <p:sp>
        <p:nvSpPr>
          <p:cNvPr id="4" name="Subtitle 3">
            <a:extLst>
              <a:ext uri="{FF2B5EF4-FFF2-40B4-BE49-F238E27FC236}">
                <a16:creationId xmlns:a16="http://schemas.microsoft.com/office/drawing/2014/main" id="{ECB5F083-3BAF-9854-A0B3-2E9D56327E2D}"/>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420003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B698-6017-C4E5-B285-8AA4BFF32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BE3F15-CE53-23E6-2E8E-AB1EC7CA5D58}"/>
              </a:ext>
            </a:extLst>
          </p:cNvPr>
          <p:cNvSpPr>
            <a:spLocks noGrp="1"/>
          </p:cNvSpPr>
          <p:nvPr>
            <p:ph idx="1"/>
          </p:nvPr>
        </p:nvSpPr>
        <p:spPr/>
        <p:txBody>
          <a:bodyPr anchor="ctr">
            <a:normAutofit/>
          </a:bodyPr>
          <a:lstStyle/>
          <a:p>
            <a:pPr marL="51435" indent="0">
              <a:buNone/>
            </a:pPr>
            <a:r>
              <a:rPr lang="en-US" sz="4400" dirty="0"/>
              <a:t>If you can “find time” to support defects </a:t>
            </a:r>
            <a:r>
              <a:rPr lang="en-US" sz="4400"/>
              <a:t>and production </a:t>
            </a:r>
            <a:r>
              <a:rPr lang="en-US" sz="4400" dirty="0"/>
              <a:t>issues, you can </a:t>
            </a:r>
            <a:r>
              <a:rPr lang="en-US" sz="4400" b="1" dirty="0"/>
              <a:t>plan time </a:t>
            </a:r>
            <a:r>
              <a:rPr lang="en-US" sz="4400" dirty="0"/>
              <a:t>to start testing.</a:t>
            </a:r>
          </a:p>
        </p:txBody>
      </p:sp>
      <p:sp>
        <p:nvSpPr>
          <p:cNvPr id="4" name="Subtitle 3">
            <a:extLst>
              <a:ext uri="{FF2B5EF4-FFF2-40B4-BE49-F238E27FC236}">
                <a16:creationId xmlns:a16="http://schemas.microsoft.com/office/drawing/2014/main" id="{63200CA8-2F18-986C-56E4-BC1D3AEE926D}"/>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1507278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4BCF6A6-DDC5-C582-8B9D-685B547CBC54}"/>
              </a:ext>
            </a:extLst>
          </p:cNvPr>
          <p:cNvSpPr>
            <a:spLocks noGrp="1"/>
          </p:cNvSpPr>
          <p:nvPr>
            <p:ph type="title"/>
          </p:nvPr>
        </p:nvSpPr>
        <p:spPr/>
        <p:txBody>
          <a:bodyPr/>
          <a:lstStyle/>
          <a:p>
            <a:r>
              <a:rPr lang="en-US" dirty="0"/>
              <a:t>Thank You!</a:t>
            </a:r>
          </a:p>
        </p:txBody>
      </p:sp>
      <p:sp>
        <p:nvSpPr>
          <p:cNvPr id="10" name="Text Placeholder 9">
            <a:extLst>
              <a:ext uri="{FF2B5EF4-FFF2-40B4-BE49-F238E27FC236}">
                <a16:creationId xmlns:a16="http://schemas.microsoft.com/office/drawing/2014/main" id="{D7F28054-1B6E-6D79-D869-96C5794F12C5}"/>
              </a:ext>
            </a:extLst>
          </p:cNvPr>
          <p:cNvSpPr txBox="1">
            <a:spLocks noGrp="1"/>
          </p:cNvSpPr>
          <p:nvPr>
            <p:ph type="body" idx="1"/>
          </p:nvPr>
        </p:nvSpPr>
        <p:spPr>
          <a:xfrm>
            <a:off x="1678195" y="3892451"/>
            <a:ext cx="8849956" cy="769441"/>
          </a:xfrm>
          <a:prstGeom prst="rect">
            <a:avLst/>
          </a:prstGeom>
          <a:noFill/>
        </p:spPr>
        <p:txBody>
          <a:bodyPr wrap="square">
            <a:spAutoFit/>
          </a:bodyPr>
          <a:lstStyle/>
          <a:p>
            <a:r>
              <a:rPr lang="en-US" dirty="0"/>
              <a:t>https://</a:t>
            </a:r>
            <a:r>
              <a:rPr lang="en-US" dirty="0" err="1"/>
              <a:t>github.com</a:t>
            </a:r>
            <a:r>
              <a:rPr lang="en-US" dirty="0"/>
              <a:t>/</a:t>
            </a:r>
            <a:r>
              <a:rPr lang="en-US" dirty="0" err="1"/>
              <a:t>donaldsawyer</a:t>
            </a:r>
            <a:r>
              <a:rPr lang="en-US" dirty="0"/>
              <a:t>/</a:t>
            </a:r>
            <a:r>
              <a:rPr lang="en-US" dirty="0" err="1"/>
              <a:t>tdde-py-pyspark</a:t>
            </a:r>
            <a:endParaRPr lang="en-US" dirty="0"/>
          </a:p>
          <a:p>
            <a:endParaRPr lang="en-US" dirty="0"/>
          </a:p>
        </p:txBody>
      </p:sp>
    </p:spTree>
    <p:extLst>
      <p:ext uri="{BB962C8B-B14F-4D97-AF65-F5344CB8AC3E}">
        <p14:creationId xmlns:p14="http://schemas.microsoft.com/office/powerpoint/2010/main" val="315026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DA526-26E2-EE45-9FA6-FDA207F2E4FC}"/>
              </a:ext>
            </a:extLst>
          </p:cNvPr>
          <p:cNvSpPr>
            <a:spLocks noGrp="1"/>
          </p:cNvSpPr>
          <p:nvPr>
            <p:ph type="body" idx="1"/>
          </p:nvPr>
        </p:nvSpPr>
        <p:spPr>
          <a:xfrm>
            <a:off x="294640" y="1570642"/>
            <a:ext cx="5715173" cy="434519"/>
          </a:xfrm>
        </p:spPr>
        <p:txBody>
          <a:bodyPr/>
          <a:lstStyle/>
          <a:p>
            <a:r>
              <a:rPr lang="en-US" dirty="0"/>
              <a:t>Local Installations</a:t>
            </a:r>
          </a:p>
        </p:txBody>
      </p:sp>
      <p:pic>
        <p:nvPicPr>
          <p:cNvPr id="8" name="Content Placeholder 7">
            <a:extLst>
              <a:ext uri="{FF2B5EF4-FFF2-40B4-BE49-F238E27FC236}">
                <a16:creationId xmlns:a16="http://schemas.microsoft.com/office/drawing/2014/main" id="{EF76C8E4-4B76-914F-9261-14B154CC01C3}"/>
              </a:ext>
            </a:extLst>
          </p:cNvPr>
          <p:cNvPicPr>
            <a:picLocks noGrp="1" noChangeAspect="1"/>
          </p:cNvPicPr>
          <p:nvPr>
            <p:ph sz="half" idx="2"/>
          </p:nvPr>
        </p:nvPicPr>
        <p:blipFill>
          <a:blip r:embed="rId3"/>
          <a:stretch>
            <a:fillRect/>
          </a:stretch>
        </p:blipFill>
        <p:spPr>
          <a:xfrm>
            <a:off x="289400" y="1924050"/>
            <a:ext cx="5488392" cy="4222750"/>
          </a:xfrm>
          <a:prstGeom prst="rect">
            <a:avLst/>
          </a:prstGeom>
        </p:spPr>
      </p:pic>
      <p:sp>
        <p:nvSpPr>
          <p:cNvPr id="4" name="Text Placeholder 3">
            <a:extLst>
              <a:ext uri="{FF2B5EF4-FFF2-40B4-BE49-F238E27FC236}">
                <a16:creationId xmlns:a16="http://schemas.microsoft.com/office/drawing/2014/main" id="{AD488B07-5466-974D-974E-66968F145A51}"/>
              </a:ext>
            </a:extLst>
          </p:cNvPr>
          <p:cNvSpPr>
            <a:spLocks noGrp="1"/>
          </p:cNvSpPr>
          <p:nvPr>
            <p:ph type="body" sz="quarter" idx="3"/>
          </p:nvPr>
        </p:nvSpPr>
        <p:spPr>
          <a:xfrm>
            <a:off x="6244336" y="1570642"/>
            <a:ext cx="5730240" cy="434519"/>
          </a:xfrm>
        </p:spPr>
        <p:txBody>
          <a:bodyPr/>
          <a:lstStyle/>
          <a:p>
            <a:r>
              <a:rPr lang="en-US" dirty="0" err="1"/>
              <a:t>Dockerized</a:t>
            </a:r>
            <a:r>
              <a:rPr lang="en-US" dirty="0"/>
              <a:t> Tooling</a:t>
            </a:r>
          </a:p>
        </p:txBody>
      </p:sp>
      <p:sp>
        <p:nvSpPr>
          <p:cNvPr id="6" name="Title 5">
            <a:extLst>
              <a:ext uri="{FF2B5EF4-FFF2-40B4-BE49-F238E27FC236}">
                <a16:creationId xmlns:a16="http://schemas.microsoft.com/office/drawing/2014/main" id="{B15D50C9-EAA5-2740-9303-63279F4A9593}"/>
              </a:ext>
            </a:extLst>
          </p:cNvPr>
          <p:cNvSpPr>
            <a:spLocks noGrp="1"/>
          </p:cNvSpPr>
          <p:nvPr>
            <p:ph type="title"/>
          </p:nvPr>
        </p:nvSpPr>
        <p:spPr/>
        <p:txBody>
          <a:bodyPr/>
          <a:lstStyle/>
          <a:p>
            <a:r>
              <a:rPr lang="en-US" dirty="0"/>
              <a:t>Develop Local</a:t>
            </a:r>
          </a:p>
        </p:txBody>
      </p:sp>
      <p:sp>
        <p:nvSpPr>
          <p:cNvPr id="7" name="Subtitle 6">
            <a:extLst>
              <a:ext uri="{FF2B5EF4-FFF2-40B4-BE49-F238E27FC236}">
                <a16:creationId xmlns:a16="http://schemas.microsoft.com/office/drawing/2014/main" id="{21B25922-BF0A-AB40-A7BB-DACE3D8C11A1}"/>
              </a:ext>
            </a:extLst>
          </p:cNvPr>
          <p:cNvSpPr>
            <a:spLocks noGrp="1"/>
          </p:cNvSpPr>
          <p:nvPr>
            <p:ph type="subTitle" idx="15"/>
          </p:nvPr>
        </p:nvSpPr>
        <p:spPr/>
        <p:txBody>
          <a:bodyPr/>
          <a:lstStyle/>
          <a:p>
            <a:r>
              <a:rPr lang="en-US" dirty="0" err="1"/>
              <a:t>Pytest</a:t>
            </a:r>
            <a:r>
              <a:rPr lang="en-US" dirty="0"/>
              <a:t> is used as the python testing framework for this demo.</a:t>
            </a:r>
          </a:p>
        </p:txBody>
      </p:sp>
      <p:pic>
        <p:nvPicPr>
          <p:cNvPr id="9" name="Content Placeholder 8">
            <a:extLst>
              <a:ext uri="{FF2B5EF4-FFF2-40B4-BE49-F238E27FC236}">
                <a16:creationId xmlns:a16="http://schemas.microsoft.com/office/drawing/2014/main" id="{E753B736-6943-2842-9B22-313E68F8E9FF}"/>
              </a:ext>
            </a:extLst>
          </p:cNvPr>
          <p:cNvPicPr>
            <a:picLocks noGrp="1" noChangeAspect="1"/>
          </p:cNvPicPr>
          <p:nvPr>
            <p:ph sz="quarter" idx="4"/>
          </p:nvPr>
        </p:nvPicPr>
        <p:blipFill>
          <a:blip r:embed="rId4"/>
          <a:srcRect/>
          <a:stretch/>
        </p:blipFill>
        <p:spPr>
          <a:xfrm>
            <a:off x="6300587" y="1924050"/>
            <a:ext cx="4312787" cy="4222750"/>
          </a:xfrm>
          <a:prstGeom prst="rect">
            <a:avLst/>
          </a:prstGeom>
        </p:spPr>
      </p:pic>
      <p:sp>
        <p:nvSpPr>
          <p:cNvPr id="10" name="Rectangle 9">
            <a:extLst>
              <a:ext uri="{FF2B5EF4-FFF2-40B4-BE49-F238E27FC236}">
                <a16:creationId xmlns:a16="http://schemas.microsoft.com/office/drawing/2014/main" id="{551218E3-93B8-F46D-F857-070DCD377AA8}"/>
              </a:ext>
            </a:extLst>
          </p:cNvPr>
          <p:cNvSpPr/>
          <p:nvPr/>
        </p:nvSpPr>
        <p:spPr>
          <a:xfrm>
            <a:off x="3913423" y="1386840"/>
            <a:ext cx="1920619" cy="4759961"/>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rgbClr val="FF0000"/>
                </a:solidFill>
              </a:rPr>
              <a:t>MUST Be Installed</a:t>
            </a:r>
          </a:p>
        </p:txBody>
      </p:sp>
      <p:sp>
        <p:nvSpPr>
          <p:cNvPr id="3" name="5-Point Star 2">
            <a:extLst>
              <a:ext uri="{FF2B5EF4-FFF2-40B4-BE49-F238E27FC236}">
                <a16:creationId xmlns:a16="http://schemas.microsoft.com/office/drawing/2014/main" id="{EF2060A2-D806-AA2F-64F1-EEBDF849ED88}"/>
              </a:ext>
            </a:extLst>
          </p:cNvPr>
          <p:cNvSpPr/>
          <p:nvPr/>
        </p:nvSpPr>
        <p:spPr>
          <a:xfrm>
            <a:off x="9396575" y="1244789"/>
            <a:ext cx="1438894" cy="1239331"/>
          </a:xfrm>
          <a:prstGeom prst="star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46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3"/>
          <p:cNvSpPr txBox="1">
            <a:spLocks noGrp="1"/>
          </p:cNvSpPr>
          <p:nvPr>
            <p:ph type="title"/>
          </p:nvPr>
        </p:nvSpPr>
        <p:spPr>
          <a:xfrm>
            <a:off x="947033" y="715533"/>
            <a:ext cx="10298000" cy="641600"/>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n" dirty="0"/>
              <a:t>Today’s Test Automation Journey</a:t>
            </a:r>
            <a:endParaRPr dirty="0"/>
          </a:p>
        </p:txBody>
      </p:sp>
      <p:grpSp>
        <p:nvGrpSpPr>
          <p:cNvPr id="499" name="Google Shape;499;p23"/>
          <p:cNvGrpSpPr/>
          <p:nvPr/>
        </p:nvGrpSpPr>
        <p:grpSpPr>
          <a:xfrm>
            <a:off x="0" y="4473068"/>
            <a:ext cx="11244605" cy="1410709"/>
            <a:chOff x="0" y="3354801"/>
            <a:chExt cx="8433454" cy="1058032"/>
          </a:xfrm>
        </p:grpSpPr>
        <p:sp>
          <p:nvSpPr>
            <p:cNvPr id="500" name="Google Shape;500;p23"/>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01" name="Google Shape;501;p23"/>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2" name="Google Shape;502;p23"/>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503" name="Google Shape;503;p23"/>
            <p:cNvGrpSpPr/>
            <p:nvPr/>
          </p:nvGrpSpPr>
          <p:grpSpPr>
            <a:xfrm>
              <a:off x="346902" y="3857188"/>
              <a:ext cx="7740127" cy="53613"/>
              <a:chOff x="346902" y="3236710"/>
              <a:chExt cx="7740127" cy="53613"/>
            </a:xfrm>
          </p:grpSpPr>
          <p:sp>
            <p:nvSpPr>
              <p:cNvPr id="504" name="Google Shape;504;p23"/>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5" name="Google Shape;505;p23"/>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6" name="Google Shape;506;p23"/>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7" name="Google Shape;507;p23"/>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8" name="Google Shape;508;p23"/>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9" name="Google Shape;509;p23"/>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0" name="Google Shape;510;p23"/>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1" name="Google Shape;511;p23"/>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2" name="Google Shape;512;p23"/>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3" name="Google Shape;513;p23"/>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4" name="Google Shape;514;p23"/>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grpSp>
        <p:nvGrpSpPr>
          <p:cNvPr id="515" name="Google Shape;515;p23"/>
          <p:cNvGrpSpPr/>
          <p:nvPr/>
        </p:nvGrpSpPr>
        <p:grpSpPr>
          <a:xfrm>
            <a:off x="3517000" y="1969034"/>
            <a:ext cx="2512800" cy="2815324"/>
            <a:chOff x="2637750" y="1476775"/>
            <a:chExt cx="1884600" cy="2111493"/>
          </a:xfrm>
        </p:grpSpPr>
        <p:sp>
          <p:nvSpPr>
            <p:cNvPr id="516" name="Google Shape;516;p23"/>
            <p:cNvSpPr/>
            <p:nvPr/>
          </p:nvSpPr>
          <p:spPr>
            <a:xfrm>
              <a:off x="3277022" y="256557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solidFill>
            <a:ln>
              <a:noFill/>
            </a:ln>
          </p:spPr>
          <p:txBody>
            <a:bodyPr spcFirstLastPara="1" wrap="square" lIns="121900" tIns="182867" rIns="121900" bIns="121900" anchor="t" anchorCtr="0">
              <a:noAutofit/>
            </a:bodyPr>
            <a:lstStyle/>
            <a:p>
              <a:pPr algn="ctr"/>
              <a:r>
                <a:rPr lang="en" sz="2933">
                  <a:solidFill>
                    <a:srgbClr val="FFFFFF"/>
                  </a:solidFill>
                  <a:latin typeface="Fira Sans Extra Condensed"/>
                  <a:ea typeface="Fira Sans Extra Condensed"/>
                  <a:cs typeface="Fira Sans Extra Condensed"/>
                  <a:sym typeface="Fira Sans Extra Condensed"/>
                </a:rPr>
                <a:t>02</a:t>
              </a:r>
              <a:endParaRPr sz="2933">
                <a:solidFill>
                  <a:srgbClr val="FFFFFF"/>
                </a:solidFill>
                <a:latin typeface="Fira Sans Extra Condensed"/>
                <a:ea typeface="Fira Sans Extra Condensed"/>
                <a:cs typeface="Fira Sans Extra Condensed"/>
                <a:sym typeface="Fira Sans Extra Condensed"/>
              </a:endParaRPr>
            </a:p>
          </p:txBody>
        </p:sp>
        <p:sp>
          <p:nvSpPr>
            <p:cNvPr id="517" name="Google Shape;517;p23"/>
            <p:cNvSpPr txBox="1"/>
            <p:nvPr/>
          </p:nvSpPr>
          <p:spPr>
            <a:xfrm>
              <a:off x="263775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TDD + python</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18" name="Google Shape;518;p23"/>
            <p:cNvSpPr txBox="1"/>
            <p:nvPr/>
          </p:nvSpPr>
          <p:spPr>
            <a:xfrm>
              <a:off x="263775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Using VS Code + Docker for python TDD</a:t>
              </a:r>
              <a:endParaRPr sz="1600" dirty="0">
                <a:solidFill>
                  <a:srgbClr val="434343"/>
                </a:solidFill>
                <a:latin typeface="Roboto"/>
                <a:ea typeface="Roboto"/>
                <a:cs typeface="Roboto"/>
                <a:sym typeface="Roboto"/>
              </a:endParaRPr>
            </a:p>
          </p:txBody>
        </p:sp>
      </p:grpSp>
      <p:grpSp>
        <p:nvGrpSpPr>
          <p:cNvPr id="519" name="Google Shape;519;p23"/>
          <p:cNvGrpSpPr/>
          <p:nvPr/>
        </p:nvGrpSpPr>
        <p:grpSpPr>
          <a:xfrm>
            <a:off x="6152667" y="1969034"/>
            <a:ext cx="2512800" cy="2815324"/>
            <a:chOff x="4614500" y="1476775"/>
            <a:chExt cx="1884600" cy="2111493"/>
          </a:xfrm>
        </p:grpSpPr>
        <p:sp>
          <p:nvSpPr>
            <p:cNvPr id="520" name="Google Shape;520;p23"/>
            <p:cNvSpPr/>
            <p:nvPr/>
          </p:nvSpPr>
          <p:spPr>
            <a:xfrm>
              <a:off x="5253772" y="2565575"/>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accent5"/>
            </a:solidFill>
            <a:ln>
              <a:noFill/>
            </a:ln>
          </p:spPr>
          <p:txBody>
            <a:bodyPr spcFirstLastPara="1" wrap="square" lIns="121900" tIns="182867" rIns="121900" bIns="121900" anchor="t" anchorCtr="0">
              <a:noAutofit/>
            </a:bodyPr>
            <a:lstStyle/>
            <a:p>
              <a:pPr algn="ctr"/>
              <a:r>
                <a:rPr lang="en" sz="2933">
                  <a:solidFill>
                    <a:srgbClr val="FFFFFF"/>
                  </a:solidFill>
                  <a:latin typeface="Fira Sans Extra Condensed"/>
                  <a:ea typeface="Fira Sans Extra Condensed"/>
                  <a:cs typeface="Fira Sans Extra Condensed"/>
                  <a:sym typeface="Fira Sans Extra Condensed"/>
                </a:rPr>
                <a:t>03</a:t>
              </a:r>
              <a:endParaRPr sz="2933">
                <a:solidFill>
                  <a:srgbClr val="FFFFFF"/>
                </a:solidFill>
                <a:latin typeface="Fira Sans Extra Condensed"/>
                <a:ea typeface="Fira Sans Extra Condensed"/>
                <a:cs typeface="Fira Sans Extra Condensed"/>
                <a:sym typeface="Fira Sans Extra Condensed"/>
              </a:endParaRPr>
            </a:p>
          </p:txBody>
        </p:sp>
        <p:sp>
          <p:nvSpPr>
            <p:cNvPr id="521" name="Google Shape;521;p23"/>
            <p:cNvSpPr txBox="1"/>
            <p:nvPr/>
          </p:nvSpPr>
          <p:spPr>
            <a:xfrm>
              <a:off x="461450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TDDE + </a:t>
              </a:r>
              <a:r>
                <a:rPr lang="en" sz="2267" dirty="0" err="1">
                  <a:solidFill>
                    <a:srgbClr val="434343"/>
                  </a:solidFill>
                  <a:latin typeface="Fira Sans Extra Condensed Medium"/>
                  <a:ea typeface="Fira Sans Extra Condensed Medium"/>
                  <a:cs typeface="Fira Sans Extra Condensed Medium"/>
                  <a:sym typeface="Fira Sans Extra Condensed Medium"/>
                </a:rPr>
                <a:t>PySpark</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22" name="Google Shape;522;p23"/>
            <p:cNvSpPr txBox="1"/>
            <p:nvPr/>
          </p:nvSpPr>
          <p:spPr>
            <a:xfrm>
              <a:off x="461450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Test-Driven Spark UDF a</a:t>
              </a:r>
              <a:r>
                <a:rPr lang="en-US" sz="1600" dirty="0" err="1">
                  <a:solidFill>
                    <a:srgbClr val="434343"/>
                  </a:solidFill>
                  <a:latin typeface="Roboto"/>
                  <a:ea typeface="Roboto"/>
                  <a:cs typeface="Roboto"/>
                  <a:sym typeface="Roboto"/>
                </a:rPr>
                <a:t>nd</a:t>
              </a:r>
              <a:r>
                <a:rPr lang="en" sz="1600" dirty="0">
                  <a:solidFill>
                    <a:srgbClr val="434343"/>
                  </a:solidFill>
                  <a:latin typeface="Roboto"/>
                  <a:ea typeface="Roboto"/>
                  <a:cs typeface="Roboto"/>
                  <a:sym typeface="Roboto"/>
                </a:rPr>
                <a:t> </a:t>
              </a:r>
              <a:r>
                <a:rPr lang="en" sz="1600" dirty="0" err="1">
                  <a:solidFill>
                    <a:srgbClr val="434343"/>
                  </a:solidFill>
                  <a:latin typeface="Roboto"/>
                  <a:ea typeface="Roboto"/>
                  <a:cs typeface="Roboto"/>
                  <a:sym typeface="Roboto"/>
                </a:rPr>
                <a:t>DataFrame</a:t>
              </a:r>
              <a:r>
                <a:rPr lang="en" sz="1600" dirty="0">
                  <a:solidFill>
                    <a:srgbClr val="434343"/>
                  </a:solidFill>
                  <a:latin typeface="Roboto"/>
                  <a:ea typeface="Roboto"/>
                  <a:cs typeface="Roboto"/>
                  <a:sym typeface="Roboto"/>
                </a:rPr>
                <a:t> ops</a:t>
              </a:r>
              <a:endParaRPr sz="1600" dirty="0">
                <a:solidFill>
                  <a:srgbClr val="434343"/>
                </a:solidFill>
                <a:latin typeface="Roboto"/>
                <a:ea typeface="Roboto"/>
                <a:cs typeface="Roboto"/>
                <a:sym typeface="Roboto"/>
              </a:endParaRPr>
            </a:p>
          </p:txBody>
        </p:sp>
      </p:grpSp>
      <p:grpSp>
        <p:nvGrpSpPr>
          <p:cNvPr id="523" name="Google Shape;523;p23"/>
          <p:cNvGrpSpPr/>
          <p:nvPr/>
        </p:nvGrpSpPr>
        <p:grpSpPr>
          <a:xfrm>
            <a:off x="8788333" y="1969034"/>
            <a:ext cx="2512800" cy="2815324"/>
            <a:chOff x="6591250" y="1476775"/>
            <a:chExt cx="1884600" cy="2111493"/>
          </a:xfrm>
        </p:grpSpPr>
        <p:sp>
          <p:nvSpPr>
            <p:cNvPr id="524" name="Google Shape;524;p23"/>
            <p:cNvSpPr/>
            <p:nvPr/>
          </p:nvSpPr>
          <p:spPr>
            <a:xfrm>
              <a:off x="7230522" y="2565575"/>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accent6"/>
            </a:solidFill>
            <a:ln>
              <a:noFill/>
            </a:ln>
          </p:spPr>
          <p:txBody>
            <a:bodyPr spcFirstLastPara="1" wrap="square" lIns="121900" tIns="182867" rIns="121900" bIns="121900" anchor="t" anchorCtr="0">
              <a:noAutofit/>
            </a:bodyPr>
            <a:lstStyle/>
            <a:p>
              <a:pPr algn="ctr"/>
              <a:r>
                <a:rPr lang="en" sz="2933">
                  <a:solidFill>
                    <a:srgbClr val="FFFFFF"/>
                  </a:solidFill>
                  <a:latin typeface="Fira Sans Extra Condensed"/>
                  <a:ea typeface="Fira Sans Extra Condensed"/>
                  <a:cs typeface="Fira Sans Extra Condensed"/>
                  <a:sym typeface="Fira Sans Extra Condensed"/>
                </a:rPr>
                <a:t>04</a:t>
              </a:r>
              <a:endParaRPr sz="2933">
                <a:solidFill>
                  <a:srgbClr val="FFFFFF"/>
                </a:solidFill>
                <a:latin typeface="Fira Sans Extra Condensed"/>
                <a:ea typeface="Fira Sans Extra Condensed"/>
                <a:cs typeface="Fira Sans Extra Condensed"/>
                <a:sym typeface="Fira Sans Extra Condensed"/>
              </a:endParaRPr>
            </a:p>
          </p:txBody>
        </p:sp>
        <p:sp>
          <p:nvSpPr>
            <p:cNvPr id="525" name="Google Shape;525;p23"/>
            <p:cNvSpPr txBox="1"/>
            <p:nvPr/>
          </p:nvSpPr>
          <p:spPr>
            <a:xfrm>
              <a:off x="659125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TDDE + AWS Glue</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26" name="Google Shape;526;p23"/>
            <p:cNvSpPr txBox="1"/>
            <p:nvPr/>
          </p:nvSpPr>
          <p:spPr>
            <a:xfrm>
              <a:off x="659125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Automated testing with AWS Glue</a:t>
              </a:r>
              <a:endParaRPr sz="1600" dirty="0">
                <a:solidFill>
                  <a:srgbClr val="434343"/>
                </a:solidFill>
                <a:latin typeface="Roboto"/>
                <a:ea typeface="Roboto"/>
                <a:cs typeface="Roboto"/>
                <a:sym typeface="Roboto"/>
              </a:endParaRPr>
            </a:p>
          </p:txBody>
        </p:sp>
      </p:grpSp>
      <p:grpSp>
        <p:nvGrpSpPr>
          <p:cNvPr id="527" name="Google Shape;527;p23"/>
          <p:cNvGrpSpPr/>
          <p:nvPr/>
        </p:nvGrpSpPr>
        <p:grpSpPr>
          <a:xfrm>
            <a:off x="881333" y="1969034"/>
            <a:ext cx="2512800" cy="2815324"/>
            <a:chOff x="661000" y="1476775"/>
            <a:chExt cx="1884600" cy="2111493"/>
          </a:xfrm>
        </p:grpSpPr>
        <p:sp>
          <p:nvSpPr>
            <p:cNvPr id="528" name="Google Shape;528;p23"/>
            <p:cNvSpPr/>
            <p:nvPr/>
          </p:nvSpPr>
          <p:spPr>
            <a:xfrm>
              <a:off x="1300265" y="2565575"/>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accent1"/>
            </a:solidFill>
            <a:ln>
              <a:noFill/>
            </a:ln>
          </p:spPr>
          <p:txBody>
            <a:bodyPr spcFirstLastPara="1" wrap="square" lIns="121900" tIns="182867" rIns="121900" bIns="121900" anchor="t" anchorCtr="0">
              <a:noAutofit/>
            </a:bodyPr>
            <a:lstStyle/>
            <a:p>
              <a:pPr algn="ctr"/>
              <a:r>
                <a:rPr lang="en" sz="2933" dirty="0">
                  <a:solidFill>
                    <a:srgbClr val="FFFFFF"/>
                  </a:solidFill>
                  <a:latin typeface="Fira Sans Extra Condensed"/>
                  <a:ea typeface="Fira Sans Extra Condensed"/>
                  <a:cs typeface="Fira Sans Extra Condensed"/>
                  <a:sym typeface="Fira Sans Extra Condensed"/>
                </a:rPr>
                <a:t>01</a:t>
              </a:r>
              <a:endParaRPr sz="2933" dirty="0">
                <a:solidFill>
                  <a:srgbClr val="FFFFFF"/>
                </a:solidFill>
                <a:latin typeface="Fira Sans Extra Condensed"/>
                <a:ea typeface="Fira Sans Extra Condensed"/>
                <a:cs typeface="Fira Sans Extra Condensed"/>
                <a:sym typeface="Fira Sans Extra Condensed"/>
              </a:endParaRPr>
            </a:p>
          </p:txBody>
        </p:sp>
        <p:sp>
          <p:nvSpPr>
            <p:cNvPr id="529" name="Google Shape;529;p23"/>
            <p:cNvSpPr txBox="1"/>
            <p:nvPr/>
          </p:nvSpPr>
          <p:spPr>
            <a:xfrm>
              <a:off x="66100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Context</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30" name="Google Shape;530;p23"/>
            <p:cNvSpPr txBox="1"/>
            <p:nvPr/>
          </p:nvSpPr>
          <p:spPr>
            <a:xfrm>
              <a:off x="66100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Background info and overview of the demo</a:t>
              </a:r>
              <a:endParaRPr sz="1600" dirty="0">
                <a:solidFill>
                  <a:srgbClr val="434343"/>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500" fill="hold"/>
                                        <p:tgtEl>
                                          <p:spTgt spid="527"/>
                                        </p:tgtEl>
                                        <p:attrNameLst>
                                          <p:attrName>ppt_x</p:attrName>
                                        </p:attrNameLst>
                                      </p:cBhvr>
                                      <p:tavLst>
                                        <p:tav tm="0">
                                          <p:val>
                                            <p:strVal val="1+#ppt_w/2"/>
                                          </p:val>
                                        </p:tav>
                                        <p:tav tm="100000">
                                          <p:val>
                                            <p:strVal val="#ppt_x"/>
                                          </p:val>
                                        </p:tav>
                                      </p:tavLst>
                                    </p:anim>
                                    <p:anim calcmode="lin" valueType="num">
                                      <p:cBhvr additive="base">
                                        <p:cTn id="8" dur="500" fill="hold"/>
                                        <p:tgtEl>
                                          <p:spTgt spid="5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15"/>
                                        </p:tgtEl>
                                        <p:attrNameLst>
                                          <p:attrName>style.visibility</p:attrName>
                                        </p:attrNameLst>
                                      </p:cBhvr>
                                      <p:to>
                                        <p:strVal val="visible"/>
                                      </p:to>
                                    </p:set>
                                    <p:anim calcmode="lin" valueType="num">
                                      <p:cBhvr additive="base">
                                        <p:cTn id="13" dur="500" fill="hold"/>
                                        <p:tgtEl>
                                          <p:spTgt spid="515"/>
                                        </p:tgtEl>
                                        <p:attrNameLst>
                                          <p:attrName>ppt_x</p:attrName>
                                        </p:attrNameLst>
                                      </p:cBhvr>
                                      <p:tavLst>
                                        <p:tav tm="0">
                                          <p:val>
                                            <p:strVal val="1+#ppt_w/2"/>
                                          </p:val>
                                        </p:tav>
                                        <p:tav tm="100000">
                                          <p:val>
                                            <p:strVal val="#ppt_x"/>
                                          </p:val>
                                        </p:tav>
                                      </p:tavLst>
                                    </p:anim>
                                    <p:anim calcmode="lin" valueType="num">
                                      <p:cBhvr additive="base">
                                        <p:cTn id="14" dur="500" fill="hold"/>
                                        <p:tgtEl>
                                          <p:spTgt spid="5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19"/>
                                        </p:tgtEl>
                                        <p:attrNameLst>
                                          <p:attrName>style.visibility</p:attrName>
                                        </p:attrNameLst>
                                      </p:cBhvr>
                                      <p:to>
                                        <p:strVal val="visible"/>
                                      </p:to>
                                    </p:set>
                                    <p:anim calcmode="lin" valueType="num">
                                      <p:cBhvr additive="base">
                                        <p:cTn id="19" dur="500" fill="hold"/>
                                        <p:tgtEl>
                                          <p:spTgt spid="519"/>
                                        </p:tgtEl>
                                        <p:attrNameLst>
                                          <p:attrName>ppt_x</p:attrName>
                                        </p:attrNameLst>
                                      </p:cBhvr>
                                      <p:tavLst>
                                        <p:tav tm="0">
                                          <p:val>
                                            <p:strVal val="1+#ppt_w/2"/>
                                          </p:val>
                                        </p:tav>
                                        <p:tav tm="100000">
                                          <p:val>
                                            <p:strVal val="#ppt_x"/>
                                          </p:val>
                                        </p:tav>
                                      </p:tavLst>
                                    </p:anim>
                                    <p:anim calcmode="lin" valueType="num">
                                      <p:cBhvr additive="base">
                                        <p:cTn id="20" dur="500" fill="hold"/>
                                        <p:tgtEl>
                                          <p:spTgt spid="5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23"/>
                                        </p:tgtEl>
                                        <p:attrNameLst>
                                          <p:attrName>style.visibility</p:attrName>
                                        </p:attrNameLst>
                                      </p:cBhvr>
                                      <p:to>
                                        <p:strVal val="visible"/>
                                      </p:to>
                                    </p:set>
                                    <p:anim calcmode="lin" valueType="num">
                                      <p:cBhvr additive="base">
                                        <p:cTn id="25" dur="500" fill="hold"/>
                                        <p:tgtEl>
                                          <p:spTgt spid="523"/>
                                        </p:tgtEl>
                                        <p:attrNameLst>
                                          <p:attrName>ppt_x</p:attrName>
                                        </p:attrNameLst>
                                      </p:cBhvr>
                                      <p:tavLst>
                                        <p:tav tm="0">
                                          <p:val>
                                            <p:strVal val="1+#ppt_w/2"/>
                                          </p:val>
                                        </p:tav>
                                        <p:tav tm="100000">
                                          <p:val>
                                            <p:strVal val="#ppt_x"/>
                                          </p:val>
                                        </p:tav>
                                      </p:tavLst>
                                    </p:anim>
                                    <p:anim calcmode="lin" valueType="num">
                                      <p:cBhvr additive="base">
                                        <p:cTn id="26" dur="500" fill="hold"/>
                                        <p:tgtEl>
                                          <p:spTgt spid="5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738A-E970-0F4F-AC11-564ADFB66946}"/>
              </a:ext>
            </a:extLst>
          </p:cNvPr>
          <p:cNvSpPr>
            <a:spLocks noGrp="1"/>
          </p:cNvSpPr>
          <p:nvPr>
            <p:ph type="title"/>
          </p:nvPr>
        </p:nvSpPr>
        <p:spPr/>
        <p:txBody>
          <a:bodyPr/>
          <a:lstStyle/>
          <a:p>
            <a:r>
              <a:rPr lang="en-US" dirty="0"/>
              <a:t>Overview and Context</a:t>
            </a:r>
          </a:p>
        </p:txBody>
      </p:sp>
      <p:sp>
        <p:nvSpPr>
          <p:cNvPr id="3" name="Text Placeholder 2">
            <a:extLst>
              <a:ext uri="{FF2B5EF4-FFF2-40B4-BE49-F238E27FC236}">
                <a16:creationId xmlns:a16="http://schemas.microsoft.com/office/drawing/2014/main" id="{EF1FC23B-8E07-8C48-B11C-10232CA06E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534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7ED0-BED7-7943-8412-695F0614DAF5}"/>
              </a:ext>
            </a:extLst>
          </p:cNvPr>
          <p:cNvSpPr>
            <a:spLocks noGrp="1"/>
          </p:cNvSpPr>
          <p:nvPr>
            <p:ph type="title"/>
          </p:nvPr>
        </p:nvSpPr>
        <p:spPr/>
        <p:txBody>
          <a:bodyPr/>
          <a:lstStyle/>
          <a:p>
            <a:r>
              <a:rPr lang="en-US" dirty="0"/>
              <a:t>Background Information</a:t>
            </a:r>
          </a:p>
        </p:txBody>
      </p:sp>
      <p:sp>
        <p:nvSpPr>
          <p:cNvPr id="5" name="Content Placeholder 4">
            <a:extLst>
              <a:ext uri="{FF2B5EF4-FFF2-40B4-BE49-F238E27FC236}">
                <a16:creationId xmlns:a16="http://schemas.microsoft.com/office/drawing/2014/main" id="{6733E82F-0687-E24E-898B-C83C9330E1A4}"/>
              </a:ext>
            </a:extLst>
          </p:cNvPr>
          <p:cNvSpPr>
            <a:spLocks noGrp="1"/>
          </p:cNvSpPr>
          <p:nvPr>
            <p:ph idx="1"/>
          </p:nvPr>
        </p:nvSpPr>
        <p:spPr/>
        <p:txBody>
          <a:bodyPr>
            <a:normAutofit fontScale="85000" lnSpcReduction="20000"/>
          </a:bodyPr>
          <a:lstStyle/>
          <a:p>
            <a:pPr marL="51435" indent="0">
              <a:buNone/>
            </a:pPr>
            <a:r>
              <a:rPr lang="en-US" b="1" dirty="0"/>
              <a:t>Test-Driven Data Engineering</a:t>
            </a:r>
          </a:p>
          <a:p>
            <a:pPr marL="51435" indent="0">
              <a:buNone/>
            </a:pPr>
            <a:r>
              <a:rPr lang="en-US" dirty="0"/>
              <a:t>A test-first approach to building data pipelines that sometimes breaks the rules of TDD because sometimes integration tests must be used instead of unit test.</a:t>
            </a:r>
          </a:p>
          <a:p>
            <a:pPr marL="51435" indent="0">
              <a:buNone/>
            </a:pPr>
            <a:endParaRPr lang="en-US" dirty="0"/>
          </a:p>
          <a:p>
            <a:pPr marL="51435" indent="0">
              <a:buNone/>
            </a:pPr>
            <a:r>
              <a:rPr lang="en-US" b="1" dirty="0">
                <a:hlinkClick r:id="rId2"/>
              </a:rPr>
              <a:t>Docker</a:t>
            </a:r>
            <a:endParaRPr lang="en-US" b="1" dirty="0"/>
          </a:p>
          <a:p>
            <a:pPr marL="51435" indent="0">
              <a:buNone/>
            </a:pPr>
            <a:r>
              <a:rPr lang="en-US" dirty="0"/>
              <a:t>Docker provides the ability to package and run an application in a loosely isolated environment called a container.</a:t>
            </a:r>
          </a:p>
          <a:p>
            <a:pPr marL="51435" indent="0">
              <a:buNone/>
            </a:pPr>
            <a:endParaRPr lang="en-US" dirty="0"/>
          </a:p>
          <a:p>
            <a:pPr marL="51435" indent="0">
              <a:buNone/>
            </a:pPr>
            <a:r>
              <a:rPr lang="en-US" b="1" dirty="0">
                <a:hlinkClick r:id="rId3"/>
              </a:rPr>
              <a:t>VS Code</a:t>
            </a:r>
            <a:endParaRPr lang="en-US" b="1" dirty="0"/>
          </a:p>
          <a:p>
            <a:pPr marL="51435" indent="0">
              <a:buNone/>
            </a:pPr>
            <a:r>
              <a:rPr lang="en-US" dirty="0"/>
              <a:t>Visual Studio Code is a lightweight but powerful source code editor which runs on your desktop and is available for Windows, macOS and Linux.</a:t>
            </a:r>
          </a:p>
          <a:p>
            <a:pPr marL="51435" indent="0">
              <a:buNone/>
            </a:pPr>
            <a:endParaRPr lang="en-US" dirty="0"/>
          </a:p>
          <a:p>
            <a:pPr marL="51435" indent="0">
              <a:buNone/>
            </a:pPr>
            <a:r>
              <a:rPr lang="en-US" b="1" dirty="0">
                <a:hlinkClick r:id="rId4"/>
              </a:rPr>
              <a:t>Apache Spark</a:t>
            </a:r>
            <a:endParaRPr lang="en-US" b="1" dirty="0"/>
          </a:p>
          <a:p>
            <a:pPr marL="51435" indent="0">
              <a:buNone/>
            </a:pPr>
            <a:r>
              <a:rPr lang="en-US" dirty="0"/>
              <a:t>Apache Spark™ is a multi-language engine for executing data engineering, data science, and machine learning on single-node machines or clusters.</a:t>
            </a:r>
          </a:p>
          <a:p>
            <a:pPr marL="51435" indent="0">
              <a:buNone/>
            </a:pPr>
            <a:endParaRPr lang="en-US" dirty="0"/>
          </a:p>
          <a:p>
            <a:pPr marL="51435" indent="0">
              <a:buNone/>
            </a:pPr>
            <a:r>
              <a:rPr lang="en-US" b="1" dirty="0">
                <a:hlinkClick r:id="rId5"/>
              </a:rPr>
              <a:t>Amazon Glue</a:t>
            </a:r>
            <a:endParaRPr lang="en-US" b="1" dirty="0"/>
          </a:p>
          <a:p>
            <a:pPr marL="51435" indent="0">
              <a:buNone/>
            </a:pPr>
            <a:r>
              <a:rPr lang="en-US" dirty="0"/>
              <a:t>AWS Glue is a fully managed ETL (extract, transform, and load) service that makes it simple and cost-effective to categorize your data, clean it, enrich it, and move it reliably between various data stores and data streams.</a:t>
            </a:r>
          </a:p>
        </p:txBody>
      </p:sp>
      <p:sp>
        <p:nvSpPr>
          <p:cNvPr id="8" name="Subtitle 7">
            <a:extLst>
              <a:ext uri="{FF2B5EF4-FFF2-40B4-BE49-F238E27FC236}">
                <a16:creationId xmlns:a16="http://schemas.microsoft.com/office/drawing/2014/main" id="{25D2F64C-C8EC-6D48-9EBD-682043BAB083}"/>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10742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fade">
                                      <p:cBhvr>
                                        <p:cTn id="30" dur="500"/>
                                        <p:tgtEl>
                                          <p:spTgt spid="5">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Effect transition="in" filter="fade">
                                      <p:cBhvr>
                                        <p:cTn id="33" dur="500"/>
                                        <p:tgtEl>
                                          <p:spTgt spid="5">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animEffect transition="in" filter="fade">
                                      <p:cBhvr>
                                        <p:cTn id="36"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F3F5-2D2A-A94B-AB1E-CEDD006C4E30}"/>
              </a:ext>
            </a:extLst>
          </p:cNvPr>
          <p:cNvSpPr>
            <a:spLocks noGrp="1"/>
          </p:cNvSpPr>
          <p:nvPr>
            <p:ph type="title"/>
          </p:nvPr>
        </p:nvSpPr>
        <p:spPr/>
        <p:txBody>
          <a:bodyPr/>
          <a:lstStyle/>
          <a:p>
            <a:r>
              <a:rPr lang="en-US" dirty="0"/>
              <a:t>Demos Used in this Presentation</a:t>
            </a:r>
          </a:p>
        </p:txBody>
      </p:sp>
      <p:sp>
        <p:nvSpPr>
          <p:cNvPr id="4" name="Subtitle 3">
            <a:extLst>
              <a:ext uri="{FF2B5EF4-FFF2-40B4-BE49-F238E27FC236}">
                <a16:creationId xmlns:a16="http://schemas.microsoft.com/office/drawing/2014/main" id="{738C4B4E-1843-064F-910C-6CBB524EBFB9}"/>
              </a:ext>
            </a:extLst>
          </p:cNvPr>
          <p:cNvSpPr>
            <a:spLocks noGrp="1"/>
          </p:cNvSpPr>
          <p:nvPr>
            <p:ph type="subTitle" idx="12"/>
          </p:nvPr>
        </p:nvSpPr>
        <p:spPr/>
        <p:txBody>
          <a:bodyPr/>
          <a:lstStyle/>
          <a:p>
            <a:endParaRPr lang="en-US"/>
          </a:p>
        </p:txBody>
      </p:sp>
      <p:sp>
        <p:nvSpPr>
          <p:cNvPr id="8" name="TextBox 7">
            <a:extLst>
              <a:ext uri="{FF2B5EF4-FFF2-40B4-BE49-F238E27FC236}">
                <a16:creationId xmlns:a16="http://schemas.microsoft.com/office/drawing/2014/main" id="{1CBB81CE-B09D-3D40-9377-2892E9A62E63}"/>
              </a:ext>
            </a:extLst>
          </p:cNvPr>
          <p:cNvSpPr txBox="1"/>
          <p:nvPr/>
        </p:nvSpPr>
        <p:spPr>
          <a:xfrm>
            <a:off x="6400834" y="3241358"/>
            <a:ext cx="5359046" cy="646331"/>
          </a:xfrm>
          <a:prstGeom prst="rect">
            <a:avLst/>
          </a:prstGeom>
          <a:noFill/>
        </p:spPr>
        <p:txBody>
          <a:bodyPr wrap="square" rtlCol="0">
            <a:spAutoFit/>
          </a:bodyPr>
          <a:lstStyle/>
          <a:p>
            <a:r>
              <a:rPr lang="en-US" dirty="0"/>
              <a:t>TDD of a transformation function implemented in python.</a:t>
            </a:r>
          </a:p>
        </p:txBody>
      </p:sp>
      <p:sp>
        <p:nvSpPr>
          <p:cNvPr id="12" name="TextBox 11">
            <a:extLst>
              <a:ext uri="{FF2B5EF4-FFF2-40B4-BE49-F238E27FC236}">
                <a16:creationId xmlns:a16="http://schemas.microsoft.com/office/drawing/2014/main" id="{BDC896A2-A50B-EE42-8466-1561A8D39F06}"/>
              </a:ext>
            </a:extLst>
          </p:cNvPr>
          <p:cNvSpPr txBox="1"/>
          <p:nvPr/>
        </p:nvSpPr>
        <p:spPr>
          <a:xfrm>
            <a:off x="6400834" y="5595353"/>
            <a:ext cx="5359046" cy="923330"/>
          </a:xfrm>
          <a:prstGeom prst="rect">
            <a:avLst/>
          </a:prstGeom>
          <a:noFill/>
        </p:spPr>
        <p:txBody>
          <a:bodyPr wrap="square" rtlCol="0">
            <a:spAutoFit/>
          </a:bodyPr>
          <a:lstStyle/>
          <a:p>
            <a:r>
              <a:rPr lang="en-US" dirty="0"/>
              <a:t>TDDE of Spark UDF and </a:t>
            </a:r>
            <a:r>
              <a:rPr lang="en-US" dirty="0" err="1"/>
              <a:t>DataFrame</a:t>
            </a:r>
            <a:r>
              <a:rPr lang="en-US" dirty="0"/>
              <a:t> manipulation with </a:t>
            </a:r>
            <a:r>
              <a:rPr lang="en-US" dirty="0" err="1"/>
              <a:t>PySpark</a:t>
            </a:r>
            <a:r>
              <a:rPr lang="en-US" dirty="0"/>
              <a:t>  (using the python function).</a:t>
            </a:r>
          </a:p>
        </p:txBody>
      </p:sp>
      <p:sp>
        <p:nvSpPr>
          <p:cNvPr id="14" name="TextBox 13">
            <a:extLst>
              <a:ext uri="{FF2B5EF4-FFF2-40B4-BE49-F238E27FC236}">
                <a16:creationId xmlns:a16="http://schemas.microsoft.com/office/drawing/2014/main" id="{BA7F97AF-ADAB-6545-B96B-9252C9798CAD}"/>
              </a:ext>
            </a:extLst>
          </p:cNvPr>
          <p:cNvSpPr txBox="1"/>
          <p:nvPr/>
        </p:nvSpPr>
        <p:spPr>
          <a:xfrm>
            <a:off x="6400834" y="4539600"/>
            <a:ext cx="5359046" cy="923330"/>
          </a:xfrm>
          <a:prstGeom prst="rect">
            <a:avLst/>
          </a:prstGeom>
          <a:noFill/>
        </p:spPr>
        <p:txBody>
          <a:bodyPr wrap="square" rtlCol="0">
            <a:spAutoFit/>
          </a:bodyPr>
          <a:lstStyle/>
          <a:p>
            <a:r>
              <a:rPr lang="en-US" dirty="0"/>
              <a:t>TDDE of function and </a:t>
            </a:r>
            <a:r>
              <a:rPr lang="en-US" dirty="0" err="1"/>
              <a:t>DynamicFrame</a:t>
            </a:r>
            <a:r>
              <a:rPr lang="en-US" dirty="0"/>
              <a:t> manipulation with Amazon Glue (using the python function).</a:t>
            </a:r>
          </a:p>
        </p:txBody>
      </p:sp>
      <p:pic>
        <p:nvPicPr>
          <p:cNvPr id="9" name="Picture 8">
            <a:extLst>
              <a:ext uri="{FF2B5EF4-FFF2-40B4-BE49-F238E27FC236}">
                <a16:creationId xmlns:a16="http://schemas.microsoft.com/office/drawing/2014/main" id="{11A9431F-74A5-D944-9A70-DFA4955750EA}"/>
              </a:ext>
            </a:extLst>
          </p:cNvPr>
          <p:cNvPicPr>
            <a:picLocks noChangeAspect="1"/>
          </p:cNvPicPr>
          <p:nvPr/>
        </p:nvPicPr>
        <p:blipFill>
          <a:blip r:embed="rId3"/>
          <a:srcRect/>
          <a:stretch/>
        </p:blipFill>
        <p:spPr>
          <a:xfrm>
            <a:off x="289400" y="1373585"/>
            <a:ext cx="5359046" cy="5247167"/>
          </a:xfrm>
          <a:prstGeom prst="rect">
            <a:avLst/>
          </a:prstGeom>
        </p:spPr>
      </p:pic>
      <p:sp>
        <p:nvSpPr>
          <p:cNvPr id="17" name="TextBox 16">
            <a:extLst>
              <a:ext uri="{FF2B5EF4-FFF2-40B4-BE49-F238E27FC236}">
                <a16:creationId xmlns:a16="http://schemas.microsoft.com/office/drawing/2014/main" id="{BA70F57C-22D7-7B4C-A44F-B4EF9BFF7982}"/>
              </a:ext>
            </a:extLst>
          </p:cNvPr>
          <p:cNvSpPr txBox="1"/>
          <p:nvPr/>
        </p:nvSpPr>
        <p:spPr>
          <a:xfrm>
            <a:off x="6400834" y="2077115"/>
            <a:ext cx="5359046" cy="646331"/>
          </a:xfrm>
          <a:prstGeom prst="rect">
            <a:avLst/>
          </a:prstGeom>
          <a:noFill/>
        </p:spPr>
        <p:txBody>
          <a:bodyPr wrap="square" rtlCol="0">
            <a:spAutoFit/>
          </a:bodyPr>
          <a:lstStyle/>
          <a:p>
            <a:r>
              <a:rPr lang="en-US" dirty="0"/>
              <a:t>Integrate VS Code and Docker to use the container as the execution environment. </a:t>
            </a:r>
          </a:p>
        </p:txBody>
      </p:sp>
      <p:sp>
        <p:nvSpPr>
          <p:cNvPr id="11" name="Left Arrow 10">
            <a:extLst>
              <a:ext uri="{FF2B5EF4-FFF2-40B4-BE49-F238E27FC236}">
                <a16:creationId xmlns:a16="http://schemas.microsoft.com/office/drawing/2014/main" id="{A049CACB-5C1F-5C47-AA26-38AEE776A2EF}"/>
              </a:ext>
            </a:extLst>
          </p:cNvPr>
          <p:cNvSpPr/>
          <p:nvPr/>
        </p:nvSpPr>
        <p:spPr>
          <a:xfrm>
            <a:off x="5405377" y="2285573"/>
            <a:ext cx="995457"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a:extLst>
              <a:ext uri="{FF2B5EF4-FFF2-40B4-BE49-F238E27FC236}">
                <a16:creationId xmlns:a16="http://schemas.microsoft.com/office/drawing/2014/main" id="{934E4EDD-D3DF-8946-8078-77407BECD6E9}"/>
              </a:ext>
            </a:extLst>
          </p:cNvPr>
          <p:cNvSpPr/>
          <p:nvPr/>
        </p:nvSpPr>
        <p:spPr>
          <a:xfrm>
            <a:off x="5023413" y="3450937"/>
            <a:ext cx="1377421"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a:extLst>
              <a:ext uri="{FF2B5EF4-FFF2-40B4-BE49-F238E27FC236}">
                <a16:creationId xmlns:a16="http://schemas.microsoft.com/office/drawing/2014/main" id="{32A530DA-7B3A-8A4C-AF5C-8B87CB33FCC3}"/>
              </a:ext>
            </a:extLst>
          </p:cNvPr>
          <p:cNvSpPr/>
          <p:nvPr/>
        </p:nvSpPr>
        <p:spPr>
          <a:xfrm>
            <a:off x="5023413" y="4808672"/>
            <a:ext cx="1377421"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a:extLst>
              <a:ext uri="{FF2B5EF4-FFF2-40B4-BE49-F238E27FC236}">
                <a16:creationId xmlns:a16="http://schemas.microsoft.com/office/drawing/2014/main" id="{93DB2EDD-454E-464D-9055-C8704800FF27}"/>
              </a:ext>
            </a:extLst>
          </p:cNvPr>
          <p:cNvSpPr/>
          <p:nvPr/>
        </p:nvSpPr>
        <p:spPr>
          <a:xfrm>
            <a:off x="5023413" y="5800008"/>
            <a:ext cx="1377421"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763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7" grpId="0"/>
      <p:bldP spid="11"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382A303C-06D3-CC48-A5C6-9A046A184601}"/>
              </a:ext>
            </a:extLst>
          </p:cNvPr>
          <p:cNvPicPr>
            <a:picLocks noGrp="1" noChangeAspect="1"/>
          </p:cNvPicPr>
          <p:nvPr>
            <p:ph idx="1"/>
          </p:nvPr>
        </p:nvPicPr>
        <p:blipFill>
          <a:blip r:embed="rId3"/>
          <a:srcRect/>
          <a:stretch/>
        </p:blipFill>
        <p:spPr>
          <a:xfrm>
            <a:off x="2032430" y="3882156"/>
            <a:ext cx="7913052" cy="2254093"/>
          </a:xfrm>
          <a:prstGeom prst="rect">
            <a:avLst/>
          </a:prstGeom>
        </p:spPr>
      </p:pic>
      <p:sp>
        <p:nvSpPr>
          <p:cNvPr id="2" name="Title 1">
            <a:extLst>
              <a:ext uri="{FF2B5EF4-FFF2-40B4-BE49-F238E27FC236}">
                <a16:creationId xmlns:a16="http://schemas.microsoft.com/office/drawing/2014/main" id="{387656FE-5984-1E4A-B71B-FBF72902F0F5}"/>
              </a:ext>
            </a:extLst>
          </p:cNvPr>
          <p:cNvSpPr>
            <a:spLocks noGrp="1"/>
          </p:cNvSpPr>
          <p:nvPr>
            <p:ph type="title"/>
          </p:nvPr>
        </p:nvSpPr>
        <p:spPr/>
        <p:txBody>
          <a:bodyPr/>
          <a:lstStyle/>
          <a:p>
            <a:r>
              <a:rPr lang="en-US" dirty="0"/>
              <a:t>Use Case for this Presentation</a:t>
            </a:r>
          </a:p>
        </p:txBody>
      </p:sp>
      <p:sp>
        <p:nvSpPr>
          <p:cNvPr id="4" name="Subtitle 3">
            <a:extLst>
              <a:ext uri="{FF2B5EF4-FFF2-40B4-BE49-F238E27FC236}">
                <a16:creationId xmlns:a16="http://schemas.microsoft.com/office/drawing/2014/main" id="{83D72B4F-64B0-F644-B50B-D1E1003E16B1}"/>
              </a:ext>
            </a:extLst>
          </p:cNvPr>
          <p:cNvSpPr>
            <a:spLocks noGrp="1"/>
          </p:cNvSpPr>
          <p:nvPr>
            <p:ph type="subTitle" idx="12"/>
          </p:nvPr>
        </p:nvSpPr>
        <p:spPr/>
        <p:txBody>
          <a:bodyPr/>
          <a:lstStyle/>
          <a:p>
            <a:r>
              <a:rPr lang="en-US" dirty="0"/>
              <a:t>Focus on the unit testable code.</a:t>
            </a:r>
          </a:p>
        </p:txBody>
      </p:sp>
      <p:sp>
        <p:nvSpPr>
          <p:cNvPr id="13" name="TextBox 12">
            <a:extLst>
              <a:ext uri="{FF2B5EF4-FFF2-40B4-BE49-F238E27FC236}">
                <a16:creationId xmlns:a16="http://schemas.microsoft.com/office/drawing/2014/main" id="{A246BB90-23F8-8747-AA73-2C8738687089}"/>
              </a:ext>
            </a:extLst>
          </p:cNvPr>
          <p:cNvSpPr txBox="1"/>
          <p:nvPr/>
        </p:nvSpPr>
        <p:spPr>
          <a:xfrm>
            <a:off x="289400" y="1559156"/>
            <a:ext cx="5943600" cy="2031325"/>
          </a:xfrm>
          <a:prstGeom prst="rect">
            <a:avLst/>
          </a:prstGeom>
          <a:noFill/>
        </p:spPr>
        <p:txBody>
          <a:bodyPr wrap="square" rtlCol="0">
            <a:spAutoFit/>
          </a:bodyPr>
          <a:lstStyle/>
          <a:p>
            <a:r>
              <a:rPr lang="en-US" b="1" dirty="0"/>
              <a:t>Given a csv file of carrier information:</a:t>
            </a:r>
            <a:r>
              <a:rPr lang="en-US" dirty="0"/>
              <a:t> </a:t>
            </a:r>
          </a:p>
          <a:p>
            <a:pPr marL="342900" indent="-342900">
              <a:buAutoNum type="arabicPeriod"/>
            </a:pPr>
            <a:r>
              <a:rPr lang="en-US" dirty="0"/>
              <a:t>Read the carriers and parse the start/end effective years</a:t>
            </a:r>
          </a:p>
          <a:p>
            <a:pPr marL="342900" indent="-342900">
              <a:buAutoNum type="arabicPeriod"/>
            </a:pPr>
            <a:r>
              <a:rPr lang="en-US" dirty="0"/>
              <a:t>Add start/end years as new columns</a:t>
            </a:r>
          </a:p>
          <a:p>
            <a:pPr marL="342900" indent="-342900">
              <a:buAutoNum type="arabicPeriod"/>
            </a:pPr>
            <a:r>
              <a:rPr lang="en-US" dirty="0"/>
              <a:t>Replace null start years with the value 1900</a:t>
            </a:r>
          </a:p>
          <a:p>
            <a:pPr marL="342900" indent="-342900">
              <a:buAutoNum type="arabicPeriod"/>
            </a:pPr>
            <a:r>
              <a:rPr lang="en-US" dirty="0"/>
              <a:t>Replace null end years with the value 9999</a:t>
            </a:r>
          </a:p>
          <a:p>
            <a:pPr marL="342900" indent="-342900">
              <a:buAutoNum type="arabicPeriod"/>
            </a:pPr>
            <a:r>
              <a:rPr lang="en-US" dirty="0"/>
              <a:t>Invalid ranges should use [-1, -1] for [start, end]</a:t>
            </a:r>
          </a:p>
        </p:txBody>
      </p:sp>
      <p:sp>
        <p:nvSpPr>
          <p:cNvPr id="14" name="TextBox 13">
            <a:extLst>
              <a:ext uri="{FF2B5EF4-FFF2-40B4-BE49-F238E27FC236}">
                <a16:creationId xmlns:a16="http://schemas.microsoft.com/office/drawing/2014/main" id="{08510F96-B2BA-A841-AF86-9959A69D12D4}"/>
              </a:ext>
            </a:extLst>
          </p:cNvPr>
          <p:cNvSpPr txBox="1"/>
          <p:nvPr/>
        </p:nvSpPr>
        <p:spPr>
          <a:xfrm>
            <a:off x="6463857" y="1561655"/>
            <a:ext cx="4500314" cy="1754326"/>
          </a:xfrm>
          <a:prstGeom prst="rect">
            <a:avLst/>
          </a:prstGeom>
          <a:noFill/>
        </p:spPr>
        <p:txBody>
          <a:bodyPr wrap="square" rtlCol="0">
            <a:spAutoFit/>
          </a:bodyPr>
          <a:lstStyle/>
          <a:p>
            <a:r>
              <a:rPr lang="en-US" b="1" dirty="0"/>
              <a:t>Sample Carrier String Values:</a:t>
            </a:r>
          </a:p>
          <a:p>
            <a:pPr marL="285750" indent="-285750">
              <a:buFont typeface="Arial" panose="020B0604020202020204" pitchFamily="34" charset="0"/>
              <a:buChar char="•"/>
            </a:pPr>
            <a:r>
              <a:rPr lang="en-US" dirty="0"/>
              <a:t>Trans-American Airlines( - 2010)</a:t>
            </a:r>
          </a:p>
          <a:p>
            <a:pPr marL="285750" indent="-285750">
              <a:buFont typeface="Arial" panose="020B0604020202020204" pitchFamily="34" charset="0"/>
              <a:buChar char="•"/>
            </a:pPr>
            <a:r>
              <a:rPr lang="en-US" dirty="0"/>
              <a:t>American Airlines Intl (2011 - 2016)</a:t>
            </a:r>
          </a:p>
          <a:p>
            <a:pPr marL="285750" indent="-285750">
              <a:buFont typeface="Arial" panose="020B0604020202020204" pitchFamily="34" charset="0"/>
              <a:buChar char="•"/>
            </a:pPr>
            <a:r>
              <a:rPr lang="en-US" dirty="0"/>
              <a:t>American Airlines (2016 - )</a:t>
            </a:r>
          </a:p>
          <a:p>
            <a:pPr marL="285750" indent="-285750">
              <a:buFont typeface="Arial" panose="020B0604020202020204" pitchFamily="34" charset="0"/>
              <a:buChar char="•"/>
            </a:pPr>
            <a:r>
              <a:rPr lang="en-US" dirty="0"/>
              <a:t>Sun Country ( - )</a:t>
            </a:r>
          </a:p>
          <a:p>
            <a:pPr marL="285750" indent="-285750">
              <a:buFont typeface="Arial" panose="020B0604020202020204" pitchFamily="34" charset="0"/>
              <a:buChar char="•"/>
            </a:pPr>
            <a:endParaRPr lang="en-US" dirty="0"/>
          </a:p>
        </p:txBody>
      </p:sp>
      <p:sp>
        <p:nvSpPr>
          <p:cNvPr id="15" name="Rectangle 14">
            <a:extLst>
              <a:ext uri="{FF2B5EF4-FFF2-40B4-BE49-F238E27FC236}">
                <a16:creationId xmlns:a16="http://schemas.microsoft.com/office/drawing/2014/main" id="{E2C8F855-80EF-19A6-422B-14C8FF2A6795}"/>
              </a:ext>
            </a:extLst>
          </p:cNvPr>
          <p:cNvSpPr/>
          <p:nvPr/>
        </p:nvSpPr>
        <p:spPr>
          <a:xfrm>
            <a:off x="1881277" y="3700077"/>
            <a:ext cx="1572692" cy="2754813"/>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9F5082B-3BA3-11CB-521C-89F026D6CEF7}"/>
              </a:ext>
            </a:extLst>
          </p:cNvPr>
          <p:cNvSpPr/>
          <p:nvPr/>
        </p:nvSpPr>
        <p:spPr>
          <a:xfrm>
            <a:off x="3605122" y="4930361"/>
            <a:ext cx="3125878"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9513B3-BFFC-C700-F85D-794CFAE2958E}"/>
              </a:ext>
            </a:extLst>
          </p:cNvPr>
          <p:cNvSpPr/>
          <p:nvPr/>
        </p:nvSpPr>
        <p:spPr>
          <a:xfrm>
            <a:off x="6859190" y="4930361"/>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2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par>
                                <p:cTn id="26" presetID="10" presetClass="exit" presetSubtype="0" fill="hold" grpId="1" nodeType="with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ntr"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par>
                                <p:cTn id="37" presetID="10" presetClass="exit" presetSubtype="0" fill="hold" grpId="0" nodeType="withEffect">
                                  <p:stCondLst>
                                    <p:cond delay="0"/>
                                  </p:stCondLst>
                                  <p:childTnLst>
                                    <p:animEffect transition="out" filter="fad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xEl>
                                              <p:pRg st="4" end="4"/>
                                            </p:txEl>
                                          </p:spTgt>
                                        </p:tgtEl>
                                        <p:attrNameLst>
                                          <p:attrName>style.visibility</p:attrName>
                                        </p:attrNameLst>
                                      </p:cBhvr>
                                      <p:to>
                                        <p:strVal val="visible"/>
                                      </p:to>
                                    </p:set>
                                    <p:animEffect transition="in" filter="fade">
                                      <p:cBhvr>
                                        <p:cTn id="45" dur="500"/>
                                        <p:tgtEl>
                                          <p:spTgt spid="1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xEl>
                                              <p:pRg st="5" end="5"/>
                                            </p:txEl>
                                          </p:spTgt>
                                        </p:tgtEl>
                                        <p:attrNameLst>
                                          <p:attrName>style.visibility</p:attrName>
                                        </p:attrNameLst>
                                      </p:cBhvr>
                                      <p:to>
                                        <p:strVal val="visible"/>
                                      </p:to>
                                    </p:set>
                                    <p:animEffect transition="in" filter="fade">
                                      <p:cBhvr>
                                        <p:cTn id="50" dur="500"/>
                                        <p:tgtEl>
                                          <p:spTgt spid="13">
                                            <p:txEl>
                                              <p:pRg st="5" end="5"/>
                                            </p:txEl>
                                          </p:spTgt>
                                        </p:tgtEl>
                                      </p:cBhvr>
                                    </p:animEffec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4" grpId="0"/>
      <p:bldP spid="15" grpId="0" animBg="1"/>
      <p:bldP spid="15" grpId="1" animBg="1"/>
      <p:bldP spid="16" grpId="0" animBg="1"/>
      <p:bldP spid="16" grpId="1" animBg="1"/>
      <p:bldP spid="18" grpId="0" animBg="1"/>
      <p:bldP spid="18"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improving-2016-new">
      <a:dk1>
        <a:srgbClr val="005596"/>
      </a:dk1>
      <a:lt1>
        <a:srgbClr val="FEFFFF"/>
      </a:lt1>
      <a:dk2>
        <a:srgbClr val="4497D2"/>
      </a:dk2>
      <a:lt2>
        <a:srgbClr val="FFFFFF"/>
      </a:lt2>
      <a:accent1>
        <a:srgbClr val="00559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starter-preso-wide" id="{7F4B4B62-6955-3E4F-A7B2-A688FD485B8F}" vid="{D7BD71BE-55F7-2346-A0DD-85135D5682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starter-preso-wide</Template>
  <TotalTime>5388</TotalTime>
  <Words>3614</Words>
  <Application>Microsoft Macintosh PowerPoint</Application>
  <PresentationFormat>Widescreen</PresentationFormat>
  <Paragraphs>588</Paragraphs>
  <Slides>37</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Century Gothic</vt:lpstr>
      <vt:lpstr>Fira Sans Extra Condensed</vt:lpstr>
      <vt:lpstr>Fira Sans Extra Condensed Medium</vt:lpstr>
      <vt:lpstr>Menlo</vt:lpstr>
      <vt:lpstr>Roboto</vt:lpstr>
      <vt:lpstr>Wingdings 2</vt:lpstr>
      <vt:lpstr>Austin</vt:lpstr>
      <vt:lpstr>Test-Driven Data Engineering</vt:lpstr>
      <vt:lpstr>PowerPoint Presentation</vt:lpstr>
      <vt:lpstr>Today’s Problem Statement</vt:lpstr>
      <vt:lpstr>Develop Local</vt:lpstr>
      <vt:lpstr>Today’s Test Automation Journey</vt:lpstr>
      <vt:lpstr>Overview and Context</vt:lpstr>
      <vt:lpstr>Background Information</vt:lpstr>
      <vt:lpstr>Demos Used in this Presentation</vt:lpstr>
      <vt:lpstr>Use Case for this Presentation</vt:lpstr>
      <vt:lpstr>Use Case for this Presentation</vt:lpstr>
      <vt:lpstr>Test Cases</vt:lpstr>
      <vt:lpstr>TDD Methodology</vt:lpstr>
      <vt:lpstr>Test-Driven Development with python</vt:lpstr>
      <vt:lpstr>Demos Used in this Presentation</vt:lpstr>
      <vt:lpstr>Implement the Python Logic</vt:lpstr>
      <vt:lpstr>TDD: Write the Tests</vt:lpstr>
      <vt:lpstr>Write the Stub(s) and Test(s)</vt:lpstr>
      <vt:lpstr>TDD: Write the Implementation Code</vt:lpstr>
      <vt:lpstr>Test-Driven Data Engineering with PySpark</vt:lpstr>
      <vt:lpstr>Implement the PySpark Transformations (UDF)</vt:lpstr>
      <vt:lpstr>UDF Test: Test Cases with Similar Output</vt:lpstr>
      <vt:lpstr>UDF Test: All Test Cases at Once</vt:lpstr>
      <vt:lpstr>Two Sample Test Methods</vt:lpstr>
      <vt:lpstr>Implement the Spark DataFrame Transformations</vt:lpstr>
      <vt:lpstr>DataFrame Test: Test Cases with Similar Input</vt:lpstr>
      <vt:lpstr>Reusable Test Resources: Pytest Fixtures</vt:lpstr>
      <vt:lpstr>Test-Driven Data Engineering with AWS Glue</vt:lpstr>
      <vt:lpstr>Implement the Spark DataFrame Transformations</vt:lpstr>
      <vt:lpstr>AWS Glue Differences</vt:lpstr>
      <vt:lpstr>AWS Glue Test</vt:lpstr>
      <vt:lpstr>Review</vt:lpstr>
      <vt:lpstr>Next Steps &amp; Challenges</vt:lpstr>
      <vt:lpstr>Parting Words for Action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 Sawyer</dc:creator>
  <cp:lastModifiedBy>Donald Sawyer</cp:lastModifiedBy>
  <cp:revision>221</cp:revision>
  <dcterms:created xsi:type="dcterms:W3CDTF">2022-05-15T20:34:28Z</dcterms:created>
  <dcterms:modified xsi:type="dcterms:W3CDTF">2022-05-23T21:54:39Z</dcterms:modified>
</cp:coreProperties>
</file>