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58" r:id="rId3"/>
    <p:sldId id="259" r:id="rId4"/>
    <p:sldId id="262" r:id="rId5"/>
    <p:sldId id="257" r:id="rId6"/>
    <p:sldId id="258" r:id="rId7"/>
    <p:sldId id="261" r:id="rId8"/>
    <p:sldId id="260" r:id="rId9"/>
    <p:sldId id="263" r:id="rId10"/>
    <p:sldId id="264" r:id="rId11"/>
    <p:sldId id="345" r:id="rId12"/>
    <p:sldId id="265" r:id="rId13"/>
    <p:sldId id="349" r:id="rId14"/>
    <p:sldId id="346" r:id="rId15"/>
    <p:sldId id="347" r:id="rId16"/>
    <p:sldId id="348" r:id="rId17"/>
    <p:sldId id="350" r:id="rId18"/>
    <p:sldId id="351" r:id="rId19"/>
    <p:sldId id="359" r:id="rId20"/>
    <p:sldId id="360" r:id="rId21"/>
    <p:sldId id="357" r:id="rId22"/>
    <p:sldId id="361" r:id="rId23"/>
    <p:sldId id="362" r:id="rId24"/>
    <p:sldId id="363" r:id="rId25"/>
    <p:sldId id="364" r:id="rId26"/>
    <p:sldId id="3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7D2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77674"/>
  </p:normalViewPr>
  <p:slideViewPr>
    <p:cSldViewPr snapToGrid="0" snapToObjects="1">
      <p:cViewPr varScale="1">
        <p:scale>
          <a:sx n="131" d="100"/>
          <a:sy n="131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7DEE-46D0-684B-93A0-8B8798D63DB0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37B9-F140-B64D-9222-01A1EC37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 https://</a:t>
            </a:r>
            <a:r>
              <a:rPr lang="en-US" dirty="0" err="1"/>
              <a:t>vikassri.in</a:t>
            </a:r>
            <a:r>
              <a:rPr lang="en-US" dirty="0"/>
              <a:t>/posts/setting-</a:t>
            </a:r>
            <a:r>
              <a:rPr lang="en-US" dirty="0" err="1"/>
              <a:t>pyspark</a:t>
            </a:r>
            <a:r>
              <a:rPr lang="en-US" dirty="0"/>
              <a:t>-dev/</a:t>
            </a:r>
            <a:br>
              <a:rPr lang="en-US" dirty="0">
                <a:cs typeface="+mn-lt"/>
              </a:rPr>
            </a:br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Go over how on TDD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Why TDD?</a:t>
            </a:r>
          </a:p>
          <a:p>
            <a:r>
              <a:rPr lang="en-US" dirty="0">
                <a:cs typeface="+mn-lt"/>
              </a:rPr>
              <a:t>* Easily integrates with Agile – acceptance criteria can be used to create tests</a:t>
            </a:r>
          </a:p>
          <a:p>
            <a:r>
              <a:rPr lang="en-US" dirty="0">
                <a:cs typeface="+mn-lt"/>
              </a:rPr>
              <a:t>* </a:t>
            </a:r>
            <a:r>
              <a:rPr lang="en-US" dirty="0"/>
              <a:t>Starting with testing makes feature completion easier – no need to go back and add tests once feature is complete</a:t>
            </a:r>
            <a:endParaRPr lang="en-US" dirty="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Can be applied to existing features – does not have to come from new additions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Cost of fixing</a:t>
            </a:r>
          </a:p>
          <a:p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/>
              <a:t>* Does the test pass AND fail when expected?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9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 https://</a:t>
            </a:r>
            <a:r>
              <a:rPr lang="en-US" dirty="0" err="1"/>
              <a:t>vikassri.in</a:t>
            </a:r>
            <a:r>
              <a:rPr lang="en-US" dirty="0"/>
              <a:t>/posts/setting-</a:t>
            </a:r>
            <a:r>
              <a:rPr lang="en-US" dirty="0" err="1"/>
              <a:t>pyspark</a:t>
            </a:r>
            <a:r>
              <a:rPr lang="en-US" dirty="0"/>
              <a:t>-dev/</a:t>
            </a:r>
            <a:br>
              <a:rPr lang="en-US" dirty="0">
                <a:cs typeface="+mn-lt"/>
              </a:rPr>
            </a:br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Go over how on TDD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Why TDD?</a:t>
            </a:r>
          </a:p>
          <a:p>
            <a:r>
              <a:rPr lang="en-US" dirty="0">
                <a:cs typeface="+mn-lt"/>
              </a:rPr>
              <a:t>* Easily integrates with Agile – acceptance criteria can be used to create tests</a:t>
            </a:r>
          </a:p>
          <a:p>
            <a:r>
              <a:rPr lang="en-US" dirty="0">
                <a:cs typeface="+mn-lt"/>
              </a:rPr>
              <a:t>* </a:t>
            </a:r>
            <a:r>
              <a:rPr lang="en-US" dirty="0"/>
              <a:t>Starting with testing makes feature completion easier – no need to go back and add tests once feature is complete</a:t>
            </a:r>
            <a:endParaRPr lang="en-US" dirty="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Can be applied to existing features – does not have to come from new additions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Cost of fixing</a:t>
            </a:r>
          </a:p>
          <a:p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/>
              <a:t>* Does the test pass AND fail when expected?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1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Setup: https://</a:t>
            </a:r>
            <a:r>
              <a:rPr lang="en-US" dirty="0" err="1"/>
              <a:t>vikassri.in</a:t>
            </a:r>
            <a:r>
              <a:rPr lang="en-US" dirty="0"/>
              <a:t>/posts/setting-</a:t>
            </a:r>
            <a:r>
              <a:rPr lang="en-US" dirty="0" err="1"/>
              <a:t>pyspark</a:t>
            </a:r>
            <a:r>
              <a:rPr lang="en-US" dirty="0"/>
              <a:t>-dev/</a:t>
            </a:r>
            <a:br>
              <a:rPr lang="en-US" dirty="0">
                <a:cs typeface="+mn-lt"/>
              </a:rPr>
            </a:br>
            <a:endParaRPr lang="en-US" dirty="0">
              <a:cs typeface="+mn-lt"/>
            </a:endParaRPr>
          </a:p>
          <a:p>
            <a:r>
              <a:rPr lang="en-US" dirty="0">
                <a:cs typeface="+mn-lt"/>
              </a:rPr>
              <a:t>Go over how on TDD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Why TDD?</a:t>
            </a:r>
          </a:p>
          <a:p>
            <a:r>
              <a:rPr lang="en-US" dirty="0">
                <a:cs typeface="+mn-lt"/>
              </a:rPr>
              <a:t>* Easily integrates with Agile – acceptance criteria can be used to create tests</a:t>
            </a:r>
          </a:p>
          <a:p>
            <a:r>
              <a:rPr lang="en-US" dirty="0">
                <a:cs typeface="+mn-lt"/>
              </a:rPr>
              <a:t>* </a:t>
            </a:r>
            <a:r>
              <a:rPr lang="en-US" dirty="0"/>
              <a:t>Starting with testing makes feature completion easier – no need to go back and add tests once feature is complete</a:t>
            </a:r>
            <a:endParaRPr lang="en-US" dirty="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Can be applied to existing features – does not have to come from new additions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Cost of fixing</a:t>
            </a:r>
          </a:p>
          <a:p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/>
              <a:t>* Does the test pass AND fail when expected?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6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that has the “input value” and the expected output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Execute the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Validate the new column (actual) is equal to “expected”</a:t>
            </a:r>
          </a:p>
          <a:p>
            <a:endParaRPr lang="en-US" dirty="0"/>
          </a:p>
          <a:p>
            <a:r>
              <a:rPr lang="en-US" dirty="0"/>
              <a:t>NOTE: When testing a UDF, you don’t need to use the exact shape of the </a:t>
            </a:r>
            <a:r>
              <a:rPr lang="en-US" dirty="0" err="1"/>
              <a:t>dataframe</a:t>
            </a:r>
            <a:r>
              <a:rPr lang="en-US" dirty="0"/>
              <a:t> that you expect in prod because you’re just testing the function operation.</a:t>
            </a:r>
          </a:p>
          <a:p>
            <a:endParaRPr lang="en-US" dirty="0"/>
          </a:p>
          <a:p>
            <a:r>
              <a:rPr lang="en-US" dirty="0"/>
              <a:t>PERFORM DEMO</a:t>
            </a:r>
          </a:p>
          <a:p>
            <a:r>
              <a:rPr lang="en-US" dirty="0"/>
              <a:t> * Show the test case functions (show data, execution, assertion)</a:t>
            </a:r>
          </a:p>
          <a:p>
            <a:r>
              <a:rPr lang="en-US" dirty="0"/>
              <a:t> * Show the fixtures</a:t>
            </a:r>
          </a:p>
          <a:p>
            <a:r>
              <a:rPr lang="en-US" dirty="0"/>
              <a:t> * Show the UDF</a:t>
            </a:r>
          </a:p>
          <a:p>
            <a:r>
              <a:rPr lang="en-US" dirty="0"/>
              <a:t> * execute UDF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that has the “input value” and the expected output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Execute the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Validate the new column (actual) is equal to “expected”</a:t>
            </a:r>
          </a:p>
          <a:p>
            <a:endParaRPr lang="en-US" dirty="0"/>
          </a:p>
          <a:p>
            <a:r>
              <a:rPr lang="en-US" dirty="0"/>
              <a:t>PERFORM DEMO</a:t>
            </a:r>
          </a:p>
          <a:p>
            <a:r>
              <a:rPr lang="en-US" dirty="0"/>
              <a:t> * Show the test case functions (show data, execution, assertion)</a:t>
            </a:r>
          </a:p>
          <a:p>
            <a:r>
              <a:rPr lang="en-US" dirty="0"/>
              <a:t> * Show the UDF</a:t>
            </a:r>
          </a:p>
          <a:p>
            <a:r>
              <a:rPr lang="en-US" dirty="0"/>
              <a:t> * execute UDF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7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input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Define the expected output as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(click)</a:t>
            </a:r>
          </a:p>
          <a:p>
            <a:r>
              <a:rPr lang="en-US" dirty="0"/>
              <a:t>Run the transformation function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Compare the actual vs. expected</a:t>
            </a:r>
          </a:p>
          <a:p>
            <a:endParaRPr lang="en-US" dirty="0"/>
          </a:p>
          <a:p>
            <a:r>
              <a:rPr lang="en-US" dirty="0"/>
              <a:t>PERFORM DEMO</a:t>
            </a:r>
          </a:p>
          <a:p>
            <a:r>
              <a:rPr lang="en-US" dirty="0"/>
              <a:t> * Show the test case functions (show data, execution, assertion)</a:t>
            </a:r>
          </a:p>
          <a:p>
            <a:r>
              <a:rPr lang="en-US" dirty="0"/>
              <a:t> * Show the fixtures</a:t>
            </a:r>
          </a:p>
          <a:p>
            <a:r>
              <a:rPr lang="en-US" dirty="0"/>
              <a:t> * Show the </a:t>
            </a:r>
            <a:r>
              <a:rPr lang="en-US" dirty="0" err="1"/>
              <a:t>dataframe</a:t>
            </a:r>
            <a:r>
              <a:rPr lang="en-US" dirty="0"/>
              <a:t> comparison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7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that has the “input value” and the expected output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Execute the UDF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Validate the new column (actual) is equal to “expected”</a:t>
            </a:r>
          </a:p>
          <a:p>
            <a:endParaRPr lang="en-US" dirty="0"/>
          </a:p>
          <a:p>
            <a:r>
              <a:rPr lang="en-US" dirty="0"/>
              <a:t>NOTE: When testing a UDF, you don’t need to use the exact shape of the </a:t>
            </a:r>
            <a:r>
              <a:rPr lang="en-US" dirty="0" err="1"/>
              <a:t>dataframe</a:t>
            </a:r>
            <a:r>
              <a:rPr lang="en-US" dirty="0"/>
              <a:t> that you expect in prod because you’re just testing the function operation.</a:t>
            </a:r>
          </a:p>
          <a:p>
            <a:endParaRPr lang="en-US" dirty="0"/>
          </a:p>
          <a:p>
            <a:r>
              <a:rPr lang="en-US" dirty="0"/>
              <a:t>PERFORM DEMO</a:t>
            </a:r>
          </a:p>
          <a:p>
            <a:r>
              <a:rPr lang="en-US" dirty="0"/>
              <a:t> * Show the test case functions (show data, execution, assertion)</a:t>
            </a:r>
          </a:p>
          <a:p>
            <a:r>
              <a:rPr lang="en-US" dirty="0"/>
              <a:t> * Show the fixtures</a:t>
            </a:r>
          </a:p>
          <a:p>
            <a:r>
              <a:rPr lang="en-US" dirty="0"/>
              <a:t> *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37B9-F140-B64D-9222-01A1EC3781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038" y="5497350"/>
            <a:ext cx="9285171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38" y="6054386"/>
            <a:ext cx="9285171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41" y="2064772"/>
            <a:ext cx="6402467" cy="1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326" y="1295402"/>
            <a:ext cx="9036422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030147"/>
            <a:ext cx="1979270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/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6830" y="6040422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/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460502"/>
            <a:ext cx="9036422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400" y="823731"/>
            <a:ext cx="11634376" cy="40942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8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5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640" y="1284923"/>
            <a:ext cx="5705856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4336" y="1284924"/>
            <a:ext cx="5730240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9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41" y="1924612"/>
            <a:ext cx="570493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336" y="1367442"/>
            <a:ext cx="5730240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336" y="1924612"/>
            <a:ext cx="573024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421058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1657" y="-21511"/>
            <a:ext cx="4905488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5724839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8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8" y="4136994"/>
            <a:ext cx="4398378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27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693795"/>
            <a:ext cx="4479498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420369" y="-36576"/>
            <a:ext cx="1324311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132398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279617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99" y="235565"/>
            <a:ext cx="4179388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00" y="1078994"/>
            <a:ext cx="11382164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94560" y="6365877"/>
            <a:ext cx="1168704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1324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99C5-BDF4-3F4E-9DE4-A0FD3AB4C7A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0605" y="6356353"/>
            <a:ext cx="7094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99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A3A0-1CA4-704A-86AC-3FBC8431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sql-ref-functions-udf-scalar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ql-ref-functions-udf-scala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6.2.x/fixture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2" Type="http://schemas.openxmlformats.org/officeDocument/2006/relationships/hyperlink" Target="https://docs.docker.com/get-started/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glue/latest/dg/what-is-glue.html" TargetMode="External"/><Relationship Id="rId4" Type="http://schemas.openxmlformats.org/officeDocument/2006/relationships/hyperlink" Target="https://spark.apach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1B97-74FC-8241-A573-1DD1C7388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38" y="5089846"/>
            <a:ext cx="9285171" cy="557036"/>
          </a:xfrm>
        </p:spPr>
        <p:txBody>
          <a:bodyPr/>
          <a:lstStyle/>
          <a:p>
            <a:r>
              <a:rPr lang="en-US" dirty="0"/>
              <a:t>Test-Driven 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8C483-A10E-164E-BB8B-4E148200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5038" y="5646882"/>
            <a:ext cx="9285171" cy="932740"/>
          </a:xfrm>
        </p:spPr>
        <p:txBody>
          <a:bodyPr>
            <a:normAutofit/>
          </a:bodyPr>
          <a:lstStyle/>
          <a:p>
            <a:r>
              <a:rPr lang="en-US" dirty="0"/>
              <a:t>Using VS Code, Docker, python, </a:t>
            </a:r>
            <a:r>
              <a:rPr lang="en-US" dirty="0" err="1"/>
              <a:t>PySpark</a:t>
            </a:r>
            <a:r>
              <a:rPr lang="en-US" dirty="0"/>
              <a:t>, and AWS Glue</a:t>
            </a:r>
          </a:p>
          <a:p>
            <a:r>
              <a:rPr lang="en-US" dirty="0"/>
              <a:t>Presented May 24, 2022 at Open Source North</a:t>
            </a:r>
          </a:p>
        </p:txBody>
      </p:sp>
    </p:spTree>
    <p:extLst>
      <p:ext uri="{BB962C8B-B14F-4D97-AF65-F5344CB8AC3E}">
        <p14:creationId xmlns:p14="http://schemas.microsoft.com/office/powerpoint/2010/main" val="426639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2272-5EE7-DE44-97ED-FFF83489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EB1906-5987-A84D-A127-199BD7FFF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760286"/>
              </p:ext>
            </p:extLst>
          </p:nvPr>
        </p:nvGraphicFramePr>
        <p:xfrm>
          <a:off x="278812" y="1545768"/>
          <a:ext cx="11634376" cy="376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29">
                  <a:extLst>
                    <a:ext uri="{9D8B030D-6E8A-4147-A177-3AD203B41FA5}">
                      <a16:colId xmlns:a16="http://schemas.microsoft.com/office/drawing/2014/main" val="4252840085"/>
                    </a:ext>
                  </a:extLst>
                </a:gridCol>
                <a:gridCol w="3427295">
                  <a:extLst>
                    <a:ext uri="{9D8B030D-6E8A-4147-A177-3AD203B41FA5}">
                      <a16:colId xmlns:a16="http://schemas.microsoft.com/office/drawing/2014/main" val="360838533"/>
                    </a:ext>
                  </a:extLst>
                </a:gridCol>
                <a:gridCol w="3027933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44647080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4052128291"/>
                    </a:ext>
                  </a:extLst>
                </a:gridCol>
                <a:gridCol w="1604119">
                  <a:extLst>
                    <a:ext uri="{9D8B030D-6E8A-4147-A177-3AD203B41FA5}">
                      <a16:colId xmlns:a16="http://schemas.microsoft.com/office/drawing/2014/main" val="1321304253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end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start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years, extra 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both years, but valid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61082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right 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5576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left 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2016 - 2022)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10986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789B7E71-BEF4-A74B-8FE1-1D9C4E7F9CB1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Test planning requires creation of test scenarios and expected output given an input value (input comes from a column)</a:t>
            </a:r>
          </a:p>
        </p:txBody>
      </p:sp>
    </p:spTree>
    <p:extLst>
      <p:ext uri="{BB962C8B-B14F-4D97-AF65-F5344CB8AC3E}">
        <p14:creationId xmlns:p14="http://schemas.microsoft.com/office/powerpoint/2010/main" val="326242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65D-1D8C-4CDA-8A2F-49F7521C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TDD Methodology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CEB62C-4988-4E1F-A267-35DD8EC6004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034C-A420-40B9-B7BD-4F086981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3FC9-56E1-43E3-AEBB-F5C5AC4FF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11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FADA4E-109D-4826-B2BA-BE5F7D52B093}"/>
              </a:ext>
            </a:extLst>
          </p:cNvPr>
          <p:cNvSpPr/>
          <p:nvPr/>
        </p:nvSpPr>
        <p:spPr>
          <a:xfrm>
            <a:off x="676046" y="2522979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[Re]Write 1+ test(s)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E0F3BF-8A00-49C3-A41A-2DD2B293A8F7}"/>
              </a:ext>
            </a:extLst>
          </p:cNvPr>
          <p:cNvSpPr/>
          <p:nvPr/>
        </p:nvSpPr>
        <p:spPr>
          <a:xfrm>
            <a:off x="2814249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Check 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43EC0C-EE42-8942-8C16-A15730FE6F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103571" y="3105149"/>
            <a:ext cx="710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id="{D90C16FC-E2B1-E948-ACA2-605E5C144703}"/>
              </a:ext>
            </a:extLst>
          </p:cNvPr>
          <p:cNvSpPr/>
          <p:nvPr/>
        </p:nvSpPr>
        <p:spPr>
          <a:xfrm>
            <a:off x="5347232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Write Minimum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9C1EDD-5811-E949-A654-48E3CB65545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636554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D49A1218-9687-5D4D-B3BF-9C9F63773095}"/>
              </a:ext>
            </a:extLst>
          </p:cNvPr>
          <p:cNvSpPr/>
          <p:nvPr/>
        </p:nvSpPr>
        <p:spPr>
          <a:xfrm>
            <a:off x="7485435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D55EDBE9-3A5A-E141-B18C-10A331E3305B}"/>
              </a:ext>
            </a:extLst>
          </p:cNvPr>
          <p:cNvSpPr/>
          <p:nvPr/>
        </p:nvSpPr>
        <p:spPr>
          <a:xfrm>
            <a:off x="10018418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Clean or Refactor Code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5D0C95-23AD-2A44-94DC-B8A4D15B78C2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6774757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6B8E0-967B-9443-8029-862A46353E03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9307740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83AE3-32B2-694D-BB2C-3D90615A718B}"/>
              </a:ext>
            </a:extLst>
          </p:cNvPr>
          <p:cNvSpPr txBox="1"/>
          <p:nvPr/>
        </p:nvSpPr>
        <p:spPr>
          <a:xfrm>
            <a:off x="9340648" y="2802816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6B6D038-AA07-3642-95AF-C659490C9367}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7192686" y="1319077"/>
            <a:ext cx="72210" cy="2335593"/>
          </a:xfrm>
          <a:prstGeom prst="bentConnector3">
            <a:avLst>
              <a:gd name="adj1" fmla="val -31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2E3EE6-B207-9444-8CA7-5591B0067653}"/>
              </a:ext>
            </a:extLst>
          </p:cNvPr>
          <p:cNvSpPr txBox="1"/>
          <p:nvPr/>
        </p:nvSpPr>
        <p:spPr>
          <a:xfrm>
            <a:off x="6911933" y="1906601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038BDD3-0F33-A04A-9BF5-DA304DA34EDA}"/>
              </a:ext>
            </a:extLst>
          </p:cNvPr>
          <p:cNvSpPr/>
          <p:nvPr/>
        </p:nvSpPr>
        <p:spPr>
          <a:xfrm>
            <a:off x="9821028" y="414401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28D701-9AB8-ED4B-9566-C29898036441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10732180" y="3687318"/>
            <a:ext cx="0" cy="45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294D46A-E269-914C-AD0F-B4254F7DDCC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6060994" y="3687318"/>
            <a:ext cx="3760034" cy="111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7C7F61-56E3-F644-A5D2-D52A2B6A67FB}"/>
              </a:ext>
            </a:extLst>
          </p:cNvPr>
          <p:cNvCxnSpPr>
            <a:stCxn id="37" idx="2"/>
            <a:endCxn id="16" idx="2"/>
          </p:cNvCxnSpPr>
          <p:nvPr/>
        </p:nvCxnSpPr>
        <p:spPr>
          <a:xfrm rot="5400000" flipH="1">
            <a:off x="5178265" y="-101137"/>
            <a:ext cx="1765459" cy="9342372"/>
          </a:xfrm>
          <a:prstGeom prst="bentConnector3">
            <a:avLst>
              <a:gd name="adj1" fmla="val -12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C90BD1-BEED-DC4E-B064-E368064CA39D}"/>
              </a:ext>
            </a:extLst>
          </p:cNvPr>
          <p:cNvSpPr txBox="1"/>
          <p:nvPr/>
        </p:nvSpPr>
        <p:spPr>
          <a:xfrm>
            <a:off x="4664083" y="5375127"/>
            <a:ext cx="279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PASS: GO TO NEXT FEATURE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B8536-5C0F-7E40-9C7E-B25A270040A0}"/>
              </a:ext>
            </a:extLst>
          </p:cNvPr>
          <p:cNvSpPr txBox="1"/>
          <p:nvPr/>
        </p:nvSpPr>
        <p:spPr>
          <a:xfrm>
            <a:off x="8079729" y="4484870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813C8-7E39-484E-B622-633D0FA2E74C}"/>
              </a:ext>
            </a:extLst>
          </p:cNvPr>
          <p:cNvSpPr txBox="1"/>
          <p:nvPr/>
        </p:nvSpPr>
        <p:spPr>
          <a:xfrm>
            <a:off x="1389808" y="1906601"/>
            <a:ext cx="233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 (bad test)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071A6-58F7-DB40-A708-5559B892C377}"/>
              </a:ext>
            </a:extLst>
          </p:cNvPr>
          <p:cNvSpPr txBox="1"/>
          <p:nvPr/>
        </p:nvSpPr>
        <p:spPr>
          <a:xfrm>
            <a:off x="4664083" y="2787533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E5637F1-07B5-8042-BC69-1CC17135D7C6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16200000" flipH="1" flipV="1">
            <a:off x="2521500" y="1319077"/>
            <a:ext cx="72211" cy="2335593"/>
          </a:xfrm>
          <a:prstGeom prst="bentConnector3">
            <a:avLst>
              <a:gd name="adj1" fmla="val -31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1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892B-DA92-5C44-BE6C-3F0FC258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B318-971F-394F-8174-CDCE0ACC6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Isolate python-only logic into 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272849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6">
            <a:extLst>
              <a:ext uri="{FF2B5EF4-FFF2-40B4-BE49-F238E27FC236}">
                <a16:creationId xmlns:a16="http://schemas.microsoft.com/office/drawing/2014/main" id="{62756633-8ED6-ED48-9D77-1EFF1916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19192" y="2301954"/>
            <a:ext cx="7913052" cy="2254093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752C28A-8EF6-B348-ACA8-112C4A37085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Code File:</a:t>
            </a:r>
            <a:r>
              <a:rPr lang="en-US" dirty="0"/>
              <a:t> tests/</a:t>
            </a:r>
            <a:r>
              <a:rPr lang="en-US" dirty="0" err="1"/>
              <a:t>test_flight_utilities.py</a:t>
            </a:r>
            <a:r>
              <a:rPr lang="en-US" dirty="0"/>
              <a:t> </a:t>
            </a:r>
            <a:r>
              <a:rPr lang="en-US" b="1" dirty="0"/>
              <a:t>Code file:</a:t>
            </a:r>
            <a:r>
              <a:rPr lang="en-US" dirty="0"/>
              <a:t> </a:t>
            </a:r>
            <a:r>
              <a:rPr lang="en-US" dirty="0" err="1"/>
              <a:t>flight_utilities.py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88821B-5D5F-0641-9578-223FC5B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Python Logic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27F32-7CE8-CC41-8150-AABF8531A89B}"/>
              </a:ext>
            </a:extLst>
          </p:cNvPr>
          <p:cNvSpPr/>
          <p:nvPr/>
        </p:nvSpPr>
        <p:spPr>
          <a:xfrm>
            <a:off x="3447704" y="3429000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0B011B3B-9102-A740-9922-FAD8D2B1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50" y="511986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4D4C2B-EBB0-3B4F-8A2F-457AC225D5F7}"/>
              </a:ext>
            </a:extLst>
          </p:cNvPr>
          <p:cNvGrpSpPr/>
          <p:nvPr/>
        </p:nvGrpSpPr>
        <p:grpSpPr>
          <a:xfrm>
            <a:off x="5283913" y="4412892"/>
            <a:ext cx="2963734" cy="1708872"/>
            <a:chOff x="5283913" y="4412892"/>
            <a:chExt cx="2963734" cy="1708872"/>
          </a:xfrm>
        </p:grpSpPr>
        <p:pic>
          <p:nvPicPr>
            <p:cNvPr id="3080" name="Picture 8" descr="AWS Glue | Simplify ETL Data Processing with AWS Glue | Edureka">
              <a:extLst>
                <a:ext uri="{FF2B5EF4-FFF2-40B4-BE49-F238E27FC236}">
                  <a16:creationId xmlns:a16="http://schemas.microsoft.com/office/drawing/2014/main" id="{FD53BC38-EE1D-524B-9B65-861171267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566" y="4788264"/>
              <a:ext cx="9525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Apache Spark - Wikipedia">
              <a:extLst>
                <a:ext uri="{FF2B5EF4-FFF2-40B4-BE49-F238E27FC236}">
                  <a16:creationId xmlns:a16="http://schemas.microsoft.com/office/drawing/2014/main" id="{AF7BEF4C-BDE7-6241-A6AB-7E330C36A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661" y="5119869"/>
              <a:ext cx="1601394" cy="83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7FADEDF-0D3C-9245-A76F-6E507A4C61CD}"/>
                </a:ext>
              </a:extLst>
            </p:cNvPr>
            <p:cNvSpPr/>
            <p:nvPr/>
          </p:nvSpPr>
          <p:spPr>
            <a:xfrm rot="5400000">
              <a:off x="6578094" y="3118711"/>
              <a:ext cx="375372" cy="296373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46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65D-1D8C-4CDA-8A2F-49F7521C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TDD: Write the Tests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CEB62C-4988-4E1F-A267-35DD8EC6004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stubs are required so the test can run dummy code.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034C-A420-40B9-B7BD-4F086981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3FC9-56E1-43E3-AEBB-F5C5AC4FF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14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FADA4E-109D-4826-B2BA-BE5F7D52B093}"/>
              </a:ext>
            </a:extLst>
          </p:cNvPr>
          <p:cNvSpPr/>
          <p:nvPr/>
        </p:nvSpPr>
        <p:spPr>
          <a:xfrm>
            <a:off x="676046" y="2522979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[Re]Write 1+ test(s)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E0F3BF-8A00-49C3-A41A-2DD2B293A8F7}"/>
              </a:ext>
            </a:extLst>
          </p:cNvPr>
          <p:cNvSpPr/>
          <p:nvPr/>
        </p:nvSpPr>
        <p:spPr>
          <a:xfrm>
            <a:off x="2814249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Check 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43EC0C-EE42-8942-8C16-A15730FE6F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103571" y="3105149"/>
            <a:ext cx="710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id="{D90C16FC-E2B1-E948-ACA2-605E5C144703}"/>
              </a:ext>
            </a:extLst>
          </p:cNvPr>
          <p:cNvSpPr/>
          <p:nvPr/>
        </p:nvSpPr>
        <p:spPr>
          <a:xfrm>
            <a:off x="5347232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Write Minimum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9C1EDD-5811-E949-A654-48E3CB65545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636554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D49A1218-9687-5D4D-B3BF-9C9F63773095}"/>
              </a:ext>
            </a:extLst>
          </p:cNvPr>
          <p:cNvSpPr/>
          <p:nvPr/>
        </p:nvSpPr>
        <p:spPr>
          <a:xfrm>
            <a:off x="7485435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D55EDBE9-3A5A-E141-B18C-10A331E3305B}"/>
              </a:ext>
            </a:extLst>
          </p:cNvPr>
          <p:cNvSpPr/>
          <p:nvPr/>
        </p:nvSpPr>
        <p:spPr>
          <a:xfrm>
            <a:off x="10018418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Clean or Refactor Code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5D0C95-23AD-2A44-94DC-B8A4D15B78C2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6774757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6B8E0-967B-9443-8029-862A46353E03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9307740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83AE3-32B2-694D-BB2C-3D90615A718B}"/>
              </a:ext>
            </a:extLst>
          </p:cNvPr>
          <p:cNvSpPr txBox="1"/>
          <p:nvPr/>
        </p:nvSpPr>
        <p:spPr>
          <a:xfrm>
            <a:off x="9340648" y="2802816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6B6D038-AA07-3642-95AF-C659490C9367}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7192686" y="1319077"/>
            <a:ext cx="72210" cy="2335593"/>
          </a:xfrm>
          <a:prstGeom prst="bentConnector3">
            <a:avLst>
              <a:gd name="adj1" fmla="val -31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2E3EE6-B207-9444-8CA7-5591B0067653}"/>
              </a:ext>
            </a:extLst>
          </p:cNvPr>
          <p:cNvSpPr txBox="1"/>
          <p:nvPr/>
        </p:nvSpPr>
        <p:spPr>
          <a:xfrm>
            <a:off x="6911933" y="1906601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038BDD3-0F33-A04A-9BF5-DA304DA34EDA}"/>
              </a:ext>
            </a:extLst>
          </p:cNvPr>
          <p:cNvSpPr/>
          <p:nvPr/>
        </p:nvSpPr>
        <p:spPr>
          <a:xfrm>
            <a:off x="9821028" y="414401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28D701-9AB8-ED4B-9566-C29898036441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10732180" y="3687318"/>
            <a:ext cx="0" cy="45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294D46A-E269-914C-AD0F-B4254F7DDCC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6060994" y="3687318"/>
            <a:ext cx="3760034" cy="111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7C7F61-56E3-F644-A5D2-D52A2B6A67FB}"/>
              </a:ext>
            </a:extLst>
          </p:cNvPr>
          <p:cNvCxnSpPr>
            <a:stCxn id="37" idx="2"/>
            <a:endCxn id="16" idx="2"/>
          </p:cNvCxnSpPr>
          <p:nvPr/>
        </p:nvCxnSpPr>
        <p:spPr>
          <a:xfrm rot="5400000" flipH="1">
            <a:off x="5178265" y="-101137"/>
            <a:ext cx="1765459" cy="9342372"/>
          </a:xfrm>
          <a:prstGeom prst="bentConnector3">
            <a:avLst>
              <a:gd name="adj1" fmla="val -12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C90BD1-BEED-DC4E-B064-E368064CA39D}"/>
              </a:ext>
            </a:extLst>
          </p:cNvPr>
          <p:cNvSpPr txBox="1"/>
          <p:nvPr/>
        </p:nvSpPr>
        <p:spPr>
          <a:xfrm>
            <a:off x="4664083" y="5375127"/>
            <a:ext cx="279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PASS: GO TO NEXT FEATURE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B8536-5C0F-7E40-9C7E-B25A270040A0}"/>
              </a:ext>
            </a:extLst>
          </p:cNvPr>
          <p:cNvSpPr txBox="1"/>
          <p:nvPr/>
        </p:nvSpPr>
        <p:spPr>
          <a:xfrm>
            <a:off x="8079729" y="4484870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813C8-7E39-484E-B622-633D0FA2E74C}"/>
              </a:ext>
            </a:extLst>
          </p:cNvPr>
          <p:cNvSpPr txBox="1"/>
          <p:nvPr/>
        </p:nvSpPr>
        <p:spPr>
          <a:xfrm>
            <a:off x="1389808" y="1906601"/>
            <a:ext cx="233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 (bad test)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071A6-58F7-DB40-A708-5559B892C377}"/>
              </a:ext>
            </a:extLst>
          </p:cNvPr>
          <p:cNvSpPr txBox="1"/>
          <p:nvPr/>
        </p:nvSpPr>
        <p:spPr>
          <a:xfrm>
            <a:off x="4664083" y="2787533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E5637F1-07B5-8042-BC69-1CC17135D7C6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16200000" flipH="1" flipV="1">
            <a:off x="2521500" y="1319077"/>
            <a:ext cx="72211" cy="2335593"/>
          </a:xfrm>
          <a:prstGeom prst="bentConnector3">
            <a:avLst>
              <a:gd name="adj1" fmla="val -31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9F549D-B872-6A42-9864-FC4953F6F7B2}"/>
              </a:ext>
            </a:extLst>
          </p:cNvPr>
          <p:cNvSpPr/>
          <p:nvPr/>
        </p:nvSpPr>
        <p:spPr>
          <a:xfrm>
            <a:off x="343489" y="1783215"/>
            <a:ext cx="4490454" cy="2204946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E51156-6CAB-9A40-B4BD-EDC0BD1B6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Stub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BB3498-8CAE-1A40-9757-C5783E257D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get_year_range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desc_str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Menlo" panose="020B060903080402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51435" indent="0">
              <a:buNone/>
            </a:pP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05025-1296-A242-B8AB-B5CE30B47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 Test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C00791-E328-8F4D-AED9-C5E13031AE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test_get_year_range_2016_2020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# given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sut_input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(2016 - 2020)'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expected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274320" lvl="1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# when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actual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Menlo" panose="020B0609030804020204" pitchFamily="49" charset="0"/>
              </a:rPr>
              <a:t>sut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get_year_range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sut_input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274320" lvl="1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Menlo" panose="020B0609030804020204" pitchFamily="49" charset="0"/>
              </a:rPr>
              <a:t># then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AF00DB"/>
                </a:solidFill>
                <a:latin typeface="Menlo" panose="020B060903080402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expected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actual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88821B-5D5F-0641-9578-223FC5B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Stub(s) and Test(s)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752C28A-8EF6-B348-ACA8-112C4A37085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b="1" dirty="0"/>
              <a:t>Test Methodology:</a:t>
            </a:r>
            <a:r>
              <a:rPr lang="en-US" dirty="0"/>
              <a:t> One coded test per test case. </a:t>
            </a:r>
            <a:r>
              <a:rPr lang="en-US" b="1" dirty="0"/>
              <a:t>Tests Code File:</a:t>
            </a:r>
            <a:r>
              <a:rPr lang="en-US" dirty="0"/>
              <a:t> </a:t>
            </a:r>
            <a:r>
              <a:rPr lang="en-US" dirty="0" err="1"/>
              <a:t>test_flight_utilities.py</a:t>
            </a:r>
            <a:r>
              <a:rPr lang="en-US" dirty="0"/>
              <a:t>, </a:t>
            </a:r>
            <a:r>
              <a:rPr lang="en-US" b="1" dirty="0"/>
              <a:t>Code File:</a:t>
            </a:r>
            <a:r>
              <a:rPr lang="en-US" dirty="0"/>
              <a:t> </a:t>
            </a:r>
            <a:r>
              <a:rPr lang="en-US" dirty="0" err="1"/>
              <a:t>flight_utilities.py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5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965D-1D8C-4CDA-8A2F-49F7521C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TDD: Write the Implementation Code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CEB62C-4988-4E1F-A267-35DD8EC6004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Demo: Implement the function code and re-run the tests.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034C-A420-40B9-B7BD-4F086981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3FC9-56E1-43E3-AEBB-F5C5AC4FF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16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FADA4E-109D-4826-B2BA-BE5F7D52B093}"/>
              </a:ext>
            </a:extLst>
          </p:cNvPr>
          <p:cNvSpPr/>
          <p:nvPr/>
        </p:nvSpPr>
        <p:spPr>
          <a:xfrm>
            <a:off x="676046" y="2522979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[Re]Write 1+ test(s)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E0F3BF-8A00-49C3-A41A-2DD2B293A8F7}"/>
              </a:ext>
            </a:extLst>
          </p:cNvPr>
          <p:cNvSpPr/>
          <p:nvPr/>
        </p:nvSpPr>
        <p:spPr>
          <a:xfrm>
            <a:off x="2814249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Check Test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43EC0C-EE42-8942-8C16-A15730FE6F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103571" y="3105149"/>
            <a:ext cx="710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id="{D90C16FC-E2B1-E948-ACA2-605E5C144703}"/>
              </a:ext>
            </a:extLst>
          </p:cNvPr>
          <p:cNvSpPr/>
          <p:nvPr/>
        </p:nvSpPr>
        <p:spPr>
          <a:xfrm>
            <a:off x="5347232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Write Minimum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9C1EDD-5811-E949-A654-48E3CB655459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636554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D49A1218-9687-5D4D-B3BF-9C9F63773095}"/>
              </a:ext>
            </a:extLst>
          </p:cNvPr>
          <p:cNvSpPr/>
          <p:nvPr/>
        </p:nvSpPr>
        <p:spPr>
          <a:xfrm>
            <a:off x="7485435" y="245076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D55EDBE9-3A5A-E141-B18C-10A331E3305B}"/>
              </a:ext>
            </a:extLst>
          </p:cNvPr>
          <p:cNvSpPr/>
          <p:nvPr/>
        </p:nvSpPr>
        <p:spPr>
          <a:xfrm>
            <a:off x="10018418" y="2522978"/>
            <a:ext cx="1427524" cy="116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Clean or Refactor Code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5D0C95-23AD-2A44-94DC-B8A4D15B78C2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6774757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E6B8E0-967B-9443-8029-862A46353E03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9307740" y="3105148"/>
            <a:ext cx="7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83AE3-32B2-694D-BB2C-3D90615A718B}"/>
              </a:ext>
            </a:extLst>
          </p:cNvPr>
          <p:cNvSpPr txBox="1"/>
          <p:nvPr/>
        </p:nvSpPr>
        <p:spPr>
          <a:xfrm>
            <a:off x="9340648" y="2802816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6B6D038-AA07-3642-95AF-C659490C9367}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7192686" y="1319077"/>
            <a:ext cx="72210" cy="2335593"/>
          </a:xfrm>
          <a:prstGeom prst="bentConnector3">
            <a:avLst>
              <a:gd name="adj1" fmla="val -316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2E3EE6-B207-9444-8CA7-5591B0067653}"/>
              </a:ext>
            </a:extLst>
          </p:cNvPr>
          <p:cNvSpPr txBox="1"/>
          <p:nvPr/>
        </p:nvSpPr>
        <p:spPr>
          <a:xfrm>
            <a:off x="6911933" y="1906601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038BDD3-0F33-A04A-9BF5-DA304DA34EDA}"/>
              </a:ext>
            </a:extLst>
          </p:cNvPr>
          <p:cNvSpPr/>
          <p:nvPr/>
        </p:nvSpPr>
        <p:spPr>
          <a:xfrm>
            <a:off x="9821028" y="4144018"/>
            <a:ext cx="1822304" cy="1308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Run All Tests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28D701-9AB8-ED4B-9566-C29898036441}"/>
              </a:ext>
            </a:extLst>
          </p:cNvPr>
          <p:cNvCxnSpPr>
            <a:stCxn id="20" idx="2"/>
            <a:endCxn id="37" idx="0"/>
          </p:cNvCxnSpPr>
          <p:nvPr/>
        </p:nvCxnSpPr>
        <p:spPr>
          <a:xfrm>
            <a:off x="10732180" y="3687318"/>
            <a:ext cx="0" cy="45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294D46A-E269-914C-AD0F-B4254F7DDCC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6060994" y="3687318"/>
            <a:ext cx="3760034" cy="1111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7C7F61-56E3-F644-A5D2-D52A2B6A67FB}"/>
              </a:ext>
            </a:extLst>
          </p:cNvPr>
          <p:cNvCxnSpPr>
            <a:stCxn id="37" idx="2"/>
            <a:endCxn id="16" idx="2"/>
          </p:cNvCxnSpPr>
          <p:nvPr/>
        </p:nvCxnSpPr>
        <p:spPr>
          <a:xfrm rot="5400000" flipH="1">
            <a:off x="5178265" y="-101137"/>
            <a:ext cx="1765459" cy="9342372"/>
          </a:xfrm>
          <a:prstGeom prst="bentConnector3">
            <a:avLst>
              <a:gd name="adj1" fmla="val -12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C90BD1-BEED-DC4E-B064-E368064CA39D}"/>
              </a:ext>
            </a:extLst>
          </p:cNvPr>
          <p:cNvSpPr txBox="1"/>
          <p:nvPr/>
        </p:nvSpPr>
        <p:spPr>
          <a:xfrm>
            <a:off x="4664083" y="5375127"/>
            <a:ext cx="279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PASS: GO TO NEXT FEATURE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6B8536-5C0F-7E40-9C7E-B25A270040A0}"/>
              </a:ext>
            </a:extLst>
          </p:cNvPr>
          <p:cNvSpPr txBox="1"/>
          <p:nvPr/>
        </p:nvSpPr>
        <p:spPr>
          <a:xfrm>
            <a:off x="8079729" y="4484870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813C8-7E39-484E-B622-633D0FA2E74C}"/>
              </a:ext>
            </a:extLst>
          </p:cNvPr>
          <p:cNvSpPr txBox="1"/>
          <p:nvPr/>
        </p:nvSpPr>
        <p:spPr>
          <a:xfrm>
            <a:off x="1389808" y="1906601"/>
            <a:ext cx="233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B050"/>
                </a:solidFill>
              </a:rPr>
              <a:t>PASS (bad test)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071A6-58F7-DB40-A708-5559B892C377}"/>
              </a:ext>
            </a:extLst>
          </p:cNvPr>
          <p:cNvSpPr txBox="1"/>
          <p:nvPr/>
        </p:nvSpPr>
        <p:spPr>
          <a:xfrm>
            <a:off x="4664083" y="2787533"/>
            <a:ext cx="63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E5637F1-07B5-8042-BC69-1CC17135D7C6}"/>
              </a:ext>
            </a:extLst>
          </p:cNvPr>
          <p:cNvCxnSpPr>
            <a:stCxn id="17" idx="0"/>
            <a:endCxn id="16" idx="0"/>
          </p:cNvCxnSpPr>
          <p:nvPr/>
        </p:nvCxnSpPr>
        <p:spPr>
          <a:xfrm rot="16200000" flipH="1" flipV="1">
            <a:off x="2521500" y="1319077"/>
            <a:ext cx="72211" cy="2335593"/>
          </a:xfrm>
          <a:prstGeom prst="bentConnector3">
            <a:avLst>
              <a:gd name="adj1" fmla="val -31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9F549D-B872-6A42-9864-FC4953F6F7B2}"/>
              </a:ext>
            </a:extLst>
          </p:cNvPr>
          <p:cNvSpPr/>
          <p:nvPr/>
        </p:nvSpPr>
        <p:spPr>
          <a:xfrm>
            <a:off x="4980941" y="1812639"/>
            <a:ext cx="4490454" cy="2204946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9A5-B925-AE4D-B472-D4C6EF8A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Data Engineering with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0490-E5C4-D94D-ADFA-89BCDD699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the </a:t>
            </a:r>
            <a:r>
              <a:rPr lang="en-US" dirty="0" err="1"/>
              <a:t>DataFrame</a:t>
            </a:r>
            <a:r>
              <a:rPr lang="en-US" dirty="0"/>
              <a:t> manipulations with </a:t>
            </a:r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3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6">
            <a:extLst>
              <a:ext uri="{FF2B5EF4-FFF2-40B4-BE49-F238E27FC236}">
                <a16:creationId xmlns:a16="http://schemas.microsoft.com/office/drawing/2014/main" id="{62756633-8ED6-ED48-9D77-1EFF1916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9508" y="1459743"/>
            <a:ext cx="7913052" cy="2254093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752C28A-8EF6-B348-ACA8-112C4A37085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b="1" dirty="0"/>
              <a:t>Tests Code File:</a:t>
            </a:r>
            <a:r>
              <a:rPr lang="en-US" dirty="0"/>
              <a:t> tests/</a:t>
            </a:r>
            <a:r>
              <a:rPr lang="en-US" dirty="0" err="1"/>
              <a:t>test_get_effective_year_udfs.py</a:t>
            </a:r>
            <a:r>
              <a:rPr lang="en-US" dirty="0"/>
              <a:t>, </a:t>
            </a:r>
            <a:r>
              <a:rPr lang="en-US" b="1" dirty="0"/>
              <a:t>Code file:</a:t>
            </a:r>
            <a:r>
              <a:rPr lang="en-US" dirty="0"/>
              <a:t> </a:t>
            </a:r>
            <a:r>
              <a:rPr lang="en-US" dirty="0" err="1"/>
              <a:t>carrier_transforms.py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88821B-5D5F-0641-9578-223FC5B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</a:t>
            </a:r>
            <a:r>
              <a:rPr lang="en-US" dirty="0" err="1"/>
              <a:t>PySpark</a:t>
            </a:r>
            <a:r>
              <a:rPr lang="en-US" dirty="0"/>
              <a:t> Transformations (UDF)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27F32-7CE8-CC41-8150-AABF8531A89B}"/>
              </a:ext>
            </a:extLst>
          </p:cNvPr>
          <p:cNvSpPr/>
          <p:nvPr/>
        </p:nvSpPr>
        <p:spPr>
          <a:xfrm>
            <a:off x="5209688" y="2570515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0B011B3B-9102-A740-9922-FAD8D2B1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66" y="42776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4D4C2B-EBB0-3B4F-8A2F-457AC225D5F7}"/>
              </a:ext>
            </a:extLst>
          </p:cNvPr>
          <p:cNvGrpSpPr/>
          <p:nvPr/>
        </p:nvGrpSpPr>
        <p:grpSpPr>
          <a:xfrm>
            <a:off x="5404229" y="3570681"/>
            <a:ext cx="2963734" cy="1708872"/>
            <a:chOff x="5283913" y="4412892"/>
            <a:chExt cx="2963734" cy="1708872"/>
          </a:xfrm>
        </p:grpSpPr>
        <p:pic>
          <p:nvPicPr>
            <p:cNvPr id="3080" name="Picture 8" descr="AWS Glue | Simplify ETL Data Processing with AWS Glue | Edureka">
              <a:extLst>
                <a:ext uri="{FF2B5EF4-FFF2-40B4-BE49-F238E27FC236}">
                  <a16:creationId xmlns:a16="http://schemas.microsoft.com/office/drawing/2014/main" id="{FD53BC38-EE1D-524B-9B65-861171267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566" y="4788264"/>
              <a:ext cx="9525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Apache Spark - Wikipedia">
              <a:extLst>
                <a:ext uri="{FF2B5EF4-FFF2-40B4-BE49-F238E27FC236}">
                  <a16:creationId xmlns:a16="http://schemas.microsoft.com/office/drawing/2014/main" id="{AF7BEF4C-BDE7-6241-A6AB-7E330C36A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661" y="5119869"/>
              <a:ext cx="1601394" cy="83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7FADEDF-0D3C-9245-A76F-6E507A4C61CD}"/>
                </a:ext>
              </a:extLst>
            </p:cNvPr>
            <p:cNvSpPr/>
            <p:nvPr/>
          </p:nvSpPr>
          <p:spPr>
            <a:xfrm rot="5400000">
              <a:off x="6578094" y="3118711"/>
              <a:ext cx="375372" cy="296373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017AB4-9CC4-BC41-A607-E84425B67AB5}"/>
              </a:ext>
            </a:extLst>
          </p:cNvPr>
          <p:cNvSpPr txBox="1">
            <a:spLocks/>
          </p:cNvSpPr>
          <p:nvPr/>
        </p:nvSpPr>
        <p:spPr>
          <a:xfrm>
            <a:off x="613309" y="5529942"/>
            <a:ext cx="10965381" cy="105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0574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800" b="0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80060" indent="-20574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650" b="0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500" b="0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843534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350" b="0" i="0" kern="120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994410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200" b="0" i="0" kern="1200" baseline="0">
                <a:solidFill>
                  <a:schemeClr val="accent6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138428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9304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40180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91056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" indent="0">
              <a:buFont typeface="Arial" charset="0"/>
              <a:buNone/>
            </a:pPr>
            <a:r>
              <a:rPr lang="en-US" b="1" dirty="0"/>
              <a:t>What is a UDF?</a:t>
            </a:r>
          </a:p>
          <a:p>
            <a:pPr marL="51435" indent="0">
              <a:buFont typeface="Arial" charset="0"/>
              <a:buNone/>
            </a:pPr>
            <a:r>
              <a:rPr lang="en-US" dirty="0">
                <a:hlinkClick r:id="rId6"/>
              </a:rPr>
              <a:t>User-Defined Functions</a:t>
            </a:r>
            <a:r>
              <a:rPr lang="en-US" dirty="0"/>
              <a:t> (UDFs) are user-programmable routines that act on one row.</a:t>
            </a:r>
          </a:p>
          <a:p>
            <a:pPr marL="51435" indent="0">
              <a:buFont typeface="Arial" charset="0"/>
              <a:buNone/>
            </a:pPr>
            <a:endParaRPr lang="en-US" dirty="0"/>
          </a:p>
          <a:p>
            <a:pPr marL="51435" indent="0">
              <a:buFont typeface="Arial" charset="0"/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8E3AC-90D7-AC4D-88C8-F7711EB2D852}"/>
              </a:ext>
            </a:extLst>
          </p:cNvPr>
          <p:cNvSpPr/>
          <p:nvPr/>
        </p:nvSpPr>
        <p:spPr>
          <a:xfrm>
            <a:off x="5464328" y="4080296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41C-89DE-8B47-8BEF-9836986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 Test: Test Cases with Similar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1D03-5ACE-BA4D-88BB-3B5C2736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33" y="1460503"/>
            <a:ext cx="10965381" cy="1054098"/>
          </a:xfrm>
        </p:spPr>
        <p:txBody>
          <a:bodyPr/>
          <a:lstStyle/>
          <a:p>
            <a:pPr marL="51435" indent="0">
              <a:buNone/>
            </a:pPr>
            <a:r>
              <a:rPr lang="en-US" b="1" dirty="0"/>
              <a:t>What is a UDF?</a:t>
            </a:r>
          </a:p>
          <a:p>
            <a:pPr marL="51435" indent="0">
              <a:buNone/>
            </a:pPr>
            <a:r>
              <a:rPr lang="en-US" dirty="0">
                <a:hlinkClick r:id="rId3"/>
              </a:rPr>
              <a:t>User-Defined Functions</a:t>
            </a:r>
            <a:r>
              <a:rPr lang="en-US" dirty="0"/>
              <a:t> (UDFs) are user-programmable routines that act on one row.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6B10EF-2E05-7C41-B310-B766A7E93EA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Group the valid and invalid test cases together.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73DB482-8C53-D44F-8072-8A51064F1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251488"/>
              </p:ext>
            </p:extLst>
          </p:nvPr>
        </p:nvGraphicFramePr>
        <p:xfrm>
          <a:off x="692534" y="3438722"/>
          <a:ext cx="4056896" cy="251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95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6101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input_str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EE4F5C-83E7-624E-A6F2-A5E5C5545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425762"/>
              </p:ext>
            </p:extLst>
          </p:nvPr>
        </p:nvGraphicFramePr>
        <p:xfrm>
          <a:off x="6587366" y="3438722"/>
          <a:ext cx="5070549" cy="251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95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6101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  <a:gridCol w="1013653">
                  <a:extLst>
                    <a:ext uri="{9D8B030D-6E8A-4147-A177-3AD203B41FA5}">
                      <a16:colId xmlns:a16="http://schemas.microsoft.com/office/drawing/2014/main" val="4052128291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input_str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16568ED0-7B0B-1741-8AFA-4A21F69B2E97}"/>
              </a:ext>
            </a:extLst>
          </p:cNvPr>
          <p:cNvSpPr/>
          <p:nvPr/>
        </p:nvSpPr>
        <p:spPr>
          <a:xfrm>
            <a:off x="4749430" y="4388374"/>
            <a:ext cx="1837936" cy="555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get_start_year</a:t>
            </a:r>
            <a:r>
              <a:rPr lang="en-US" sz="1400" b="1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97CDE-8769-944E-853C-18D05A520E0B}"/>
              </a:ext>
            </a:extLst>
          </p:cNvPr>
          <p:cNvSpPr txBox="1"/>
          <p:nvPr/>
        </p:nvSpPr>
        <p:spPr>
          <a:xfrm>
            <a:off x="692534" y="3011891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6FB33-62C7-2740-BD9C-355B42BEC64A}"/>
              </a:ext>
            </a:extLst>
          </p:cNvPr>
          <p:cNvSpPr txBox="1"/>
          <p:nvPr/>
        </p:nvSpPr>
        <p:spPr>
          <a:xfrm>
            <a:off x="6499093" y="3041332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8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FDF-9CD3-9644-96C8-50552945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5F91-50A5-584A-9F8B-300D47C4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2683042"/>
            <a:ext cx="10912642" cy="3263889"/>
          </a:xfrm>
        </p:spPr>
        <p:txBody>
          <a:bodyPr>
            <a:normAutofit/>
          </a:bodyPr>
          <a:lstStyle/>
          <a:p>
            <a:pPr marL="51435" indent="0" algn="ctr">
              <a:buNone/>
            </a:pPr>
            <a:r>
              <a:rPr lang="en-US" sz="2800" dirty="0"/>
              <a:t>Can you define the </a:t>
            </a:r>
            <a:r>
              <a:rPr lang="en-US" sz="2800" b="1" dirty="0"/>
              <a:t>quality</a:t>
            </a:r>
            <a:r>
              <a:rPr lang="en-US" sz="2800" dirty="0"/>
              <a:t> of your data pipelines through an </a:t>
            </a:r>
            <a:r>
              <a:rPr lang="en-US" sz="2800" b="1" dirty="0"/>
              <a:t>automated testing</a:t>
            </a:r>
            <a:r>
              <a:rPr lang="en-US" sz="2800" dirty="0"/>
              <a:t> process?</a:t>
            </a:r>
          </a:p>
          <a:p>
            <a:pPr marL="51435" indent="0" algn="ctr">
              <a:buNone/>
            </a:pP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D8EFF5-6690-0744-9AD1-55F23872229A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41C-89DE-8B47-8BEF-9836986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 Test: All Test Cases at Once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6B10EF-2E05-7C41-B310-B766A7E93EA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Group all test cases together.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73DB482-8C53-D44F-8072-8A51064F1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018931"/>
              </p:ext>
            </p:extLst>
          </p:nvPr>
        </p:nvGraphicFramePr>
        <p:xfrm>
          <a:off x="543468" y="1954842"/>
          <a:ext cx="4056896" cy="376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95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6101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61082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–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5576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2016 - 2022)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1098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9157A50-EAFD-F543-893F-BD89E3D4C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060317"/>
              </p:ext>
            </p:extLst>
          </p:nvPr>
        </p:nvGraphicFramePr>
        <p:xfrm>
          <a:off x="6438300" y="1954842"/>
          <a:ext cx="5131514" cy="376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816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  <a:gridCol w="933898">
                  <a:extLst>
                    <a:ext uri="{9D8B030D-6E8A-4147-A177-3AD203B41FA5}">
                      <a16:colId xmlns:a16="http://schemas.microsoft.com/office/drawing/2014/main" val="1321304253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9742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456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 -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7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61082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55763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2016 - 2022)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10986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F71B73D4-ACAA-224C-9468-061191F23861}"/>
              </a:ext>
            </a:extLst>
          </p:cNvPr>
          <p:cNvSpPr/>
          <p:nvPr/>
        </p:nvSpPr>
        <p:spPr>
          <a:xfrm>
            <a:off x="4600364" y="3560296"/>
            <a:ext cx="1837936" cy="555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get_end_year</a:t>
            </a:r>
            <a:r>
              <a:rPr lang="en-US" sz="1400" b="1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F88C0-BB96-A349-9C19-172CAC24DAE5}"/>
              </a:ext>
            </a:extLst>
          </p:cNvPr>
          <p:cNvSpPr txBox="1"/>
          <p:nvPr/>
        </p:nvSpPr>
        <p:spPr>
          <a:xfrm>
            <a:off x="543468" y="1533057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1E922-11F7-AA42-9FEF-82361849591F}"/>
              </a:ext>
            </a:extLst>
          </p:cNvPr>
          <p:cNvSpPr txBox="1"/>
          <p:nvPr/>
        </p:nvSpPr>
        <p:spPr>
          <a:xfrm>
            <a:off x="6350027" y="1562498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4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96BC44-B590-1A4C-8CE8-971207992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Similarity of Output Result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05A6EB-3615-D549-B835-54ACE12468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test_get_start_year_valid_ranges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 # given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sut_df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DataFrame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.createDataFrame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[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 - 2016)’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(carrier) (2010 - 2016)’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 - 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],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[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"expected"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input_str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when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result_df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sut_df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.\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withColumn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"actual"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267F99"/>
                </a:solidFill>
                <a:latin typeface="Menlo" panose="020B0609030804020204" pitchFamily="49" charset="0"/>
              </a:rPr>
              <a:t>ct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get_start_year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(col(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input_str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))).\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    select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'expected'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'actual’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then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result_df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where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(col(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"actual"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 != col(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"expected"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.show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  assert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.rdd.isEmpty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C9A3C4-98A8-9C47-B0F4-C966C063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All Results at Once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B8268A-1317-984D-BFCA-1DD30A1C03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51435" indent="0">
              <a:buNone/>
            </a:pP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test_get_end_year_all_formats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8000"/>
                </a:solidFill>
                <a:latin typeface="Menlo" panose="020B0609030804020204" pitchFamily="49" charset="0"/>
              </a:rPr>
              <a:t>  # given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sut_df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700" dirty="0" err="1">
                <a:solidFill>
                  <a:srgbClr val="267F99"/>
                </a:solidFill>
                <a:latin typeface="Menlo" panose="020B0609030804020204" pitchFamily="49" charset="0"/>
              </a:rPr>
              <a:t>DataFrame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.createDataFrame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[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 err="1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'Carrier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 (2016 - 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 - 2016)’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(carrier) (2010 - 2016)’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700" dirty="0">
                <a:solidFill>
                  <a:srgbClr val="0000FF"/>
                </a:solidFill>
                <a:latin typeface="Menlo" panose="020B06090308040202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 - 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(-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(-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(2016 - 2022’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  (-</a:t>
            </a:r>
            <a:r>
              <a:rPr lang="en-US" sz="17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'Carrier 2016 - 2022)’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],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  [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"expected"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input_str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pPr marL="51435" indent="0">
              <a:buNone/>
            </a:pPr>
            <a:b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>
                <a:solidFill>
                  <a:srgbClr val="008000"/>
                </a:solidFill>
                <a:latin typeface="Menlo" panose="020B0609030804020204" pitchFamily="49" charset="0"/>
              </a:rPr>
              <a:t># when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result_df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sut_df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.\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US" sz="1700" dirty="0" err="1">
                <a:solidFill>
                  <a:srgbClr val="795E26"/>
                </a:solidFill>
                <a:latin typeface="Menlo" panose="020B0609030804020204" pitchFamily="49" charset="0"/>
              </a:rPr>
              <a:t>withColumn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"actual"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 err="1">
                <a:solidFill>
                  <a:srgbClr val="267F99"/>
                </a:solidFill>
                <a:latin typeface="Menlo" panose="020B0609030804020204" pitchFamily="49" charset="0"/>
              </a:rPr>
              <a:t>ct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get_end_year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(col(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Menlo" panose="020B0609030804020204" pitchFamily="49" charset="0"/>
              </a:rPr>
              <a:t>input_str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))).\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795E26"/>
                </a:solidFill>
                <a:latin typeface="Menlo" panose="020B0609030804020204" pitchFamily="49" charset="0"/>
              </a:rPr>
              <a:t>      select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'expected'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'actual’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>
                <a:solidFill>
                  <a:srgbClr val="008000"/>
                </a:solidFill>
                <a:latin typeface="Menlo" panose="020B0609030804020204" pitchFamily="49" charset="0"/>
              </a:rPr>
              <a:t># then</a:t>
            </a:r>
            <a:endParaRPr lang="en-US" sz="1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result_df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(col(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"actual"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 != col(</a:t>
            </a:r>
            <a:r>
              <a:rPr lang="en-US" sz="1700" dirty="0">
                <a:solidFill>
                  <a:srgbClr val="A31515"/>
                </a:solidFill>
                <a:latin typeface="Menlo" panose="020B0609030804020204" pitchFamily="49" charset="0"/>
              </a:rPr>
              <a:t>"expected"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.show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51435" indent="0">
              <a:buNone/>
            </a:pPr>
            <a:r>
              <a:rPr lang="en-US" sz="1700" dirty="0">
                <a:solidFill>
                  <a:srgbClr val="AF00DB"/>
                </a:solidFill>
                <a:latin typeface="Menlo" panose="020B0609030804020204" pitchFamily="49" charset="0"/>
              </a:rPr>
              <a:t>  assert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700" dirty="0" err="1">
                <a:solidFill>
                  <a:srgbClr val="001080"/>
                </a:solidFill>
                <a:latin typeface="Menlo" panose="020B0609030804020204" pitchFamily="49" charset="0"/>
              </a:rPr>
              <a:t>failure_df</a:t>
            </a:r>
            <a:r>
              <a:rPr lang="en-US" sz="1700" dirty="0" err="1">
                <a:solidFill>
                  <a:srgbClr val="000000"/>
                </a:solidFill>
                <a:latin typeface="Menlo" panose="020B0609030804020204" pitchFamily="49" charset="0"/>
              </a:rPr>
              <a:t>.rdd.isEmpty</a:t>
            </a:r>
            <a:r>
              <a:rPr lang="en-US" sz="17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pPr marL="51435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7B974-FA91-6943-88FB-21024D2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Test Methods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B4B37ED-EBA0-5F41-9300-B6896F5E054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6">
            <a:extLst>
              <a:ext uri="{FF2B5EF4-FFF2-40B4-BE49-F238E27FC236}">
                <a16:creationId xmlns:a16="http://schemas.microsoft.com/office/drawing/2014/main" id="{62756633-8ED6-ED48-9D77-1EFF1916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9508" y="1459743"/>
            <a:ext cx="7913052" cy="2254093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752C28A-8EF6-B348-ACA8-112C4A37085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b="1" dirty="0"/>
              <a:t>Tests Code File:</a:t>
            </a:r>
            <a:r>
              <a:rPr lang="en-US" dirty="0"/>
              <a:t> tests/</a:t>
            </a:r>
            <a:r>
              <a:rPr lang="en-US" dirty="0" err="1"/>
              <a:t>test_carrier_transforms_spark</a:t>
            </a:r>
            <a:r>
              <a:rPr lang="en-US" dirty="0"/>
              <a:t>, </a:t>
            </a:r>
            <a:r>
              <a:rPr lang="en-US" b="1" dirty="0"/>
              <a:t>Code file:</a:t>
            </a:r>
            <a:r>
              <a:rPr lang="en-US" dirty="0"/>
              <a:t> </a:t>
            </a:r>
            <a:r>
              <a:rPr lang="en-US" dirty="0" err="1"/>
              <a:t>carrier_transforms.py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88821B-5D5F-0641-9578-223FC5B6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Spark </a:t>
            </a:r>
            <a:r>
              <a:rPr lang="en-US" dirty="0" err="1"/>
              <a:t>DataFrame</a:t>
            </a:r>
            <a:r>
              <a:rPr lang="en-US" dirty="0"/>
              <a:t> Transformations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27F32-7CE8-CC41-8150-AABF8531A89B}"/>
              </a:ext>
            </a:extLst>
          </p:cNvPr>
          <p:cNvSpPr/>
          <p:nvPr/>
        </p:nvSpPr>
        <p:spPr>
          <a:xfrm>
            <a:off x="5221705" y="2584514"/>
            <a:ext cx="3237083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0B011B3B-9102-A740-9922-FAD8D2B1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66" y="427765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4D4C2B-EBB0-3B4F-8A2F-457AC225D5F7}"/>
              </a:ext>
            </a:extLst>
          </p:cNvPr>
          <p:cNvGrpSpPr/>
          <p:nvPr/>
        </p:nvGrpSpPr>
        <p:grpSpPr>
          <a:xfrm>
            <a:off x="5404229" y="3570681"/>
            <a:ext cx="2963734" cy="1708872"/>
            <a:chOff x="5283913" y="4412892"/>
            <a:chExt cx="2963734" cy="1708872"/>
          </a:xfrm>
        </p:grpSpPr>
        <p:pic>
          <p:nvPicPr>
            <p:cNvPr id="3080" name="Picture 8" descr="AWS Glue | Simplify ETL Data Processing with AWS Glue | Edureka">
              <a:extLst>
                <a:ext uri="{FF2B5EF4-FFF2-40B4-BE49-F238E27FC236}">
                  <a16:creationId xmlns:a16="http://schemas.microsoft.com/office/drawing/2014/main" id="{FD53BC38-EE1D-524B-9B65-861171267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8566" y="4788264"/>
              <a:ext cx="9525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Apache Spark - Wikipedia">
              <a:extLst>
                <a:ext uri="{FF2B5EF4-FFF2-40B4-BE49-F238E27FC236}">
                  <a16:creationId xmlns:a16="http://schemas.microsoft.com/office/drawing/2014/main" id="{AF7BEF4C-BDE7-6241-A6AB-7E330C36A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9661" y="5119869"/>
              <a:ext cx="1601394" cy="83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7FADEDF-0D3C-9245-A76F-6E507A4C61CD}"/>
                </a:ext>
              </a:extLst>
            </p:cNvPr>
            <p:cNvSpPr/>
            <p:nvPr/>
          </p:nvSpPr>
          <p:spPr>
            <a:xfrm rot="5400000">
              <a:off x="6578094" y="3118711"/>
              <a:ext cx="375372" cy="296373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F7615-93E7-BC45-80E6-8065FCE8952C}"/>
              </a:ext>
            </a:extLst>
          </p:cNvPr>
          <p:cNvSpPr/>
          <p:nvPr/>
        </p:nvSpPr>
        <p:spPr>
          <a:xfrm>
            <a:off x="5464328" y="4045441"/>
            <a:ext cx="1572692" cy="1309124"/>
          </a:xfrm>
          <a:prstGeom prst="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1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41C-89DE-8B47-8BEF-9836986C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Test: Test Cases with Similar Input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6B10EF-2E05-7C41-B310-B766A7E93EA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Group the valid and invalid test cases together.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73DB482-8C53-D44F-8072-8A51064F1B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989342"/>
              </p:ext>
            </p:extLst>
          </p:nvPr>
        </p:nvGraphicFramePr>
        <p:xfrm>
          <a:off x="3766527" y="1741272"/>
          <a:ext cx="4056896" cy="125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95">
                  <a:extLst>
                    <a:ext uri="{9D8B030D-6E8A-4147-A177-3AD203B41FA5}">
                      <a16:colId xmlns:a16="http://schemas.microsoft.com/office/drawing/2014/main" val="2300829259"/>
                    </a:ext>
                  </a:extLst>
                </a:gridCol>
                <a:gridCol w="2976101">
                  <a:extLst>
                    <a:ext uri="{9D8B030D-6E8A-4147-A177-3AD203B41FA5}">
                      <a16:colId xmlns:a16="http://schemas.microsoft.com/office/drawing/2014/main" val="1207322497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0436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1251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24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797CDE-8769-944E-853C-18D05A520E0B}"/>
              </a:ext>
            </a:extLst>
          </p:cNvPr>
          <p:cNvSpPr txBox="1"/>
          <p:nvPr/>
        </p:nvSpPr>
        <p:spPr>
          <a:xfrm>
            <a:off x="3766527" y="1371940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6FB33-62C7-2740-BD9C-355B42BEC64A}"/>
              </a:ext>
            </a:extLst>
          </p:cNvPr>
          <p:cNvSpPr txBox="1"/>
          <p:nvPr/>
        </p:nvSpPr>
        <p:spPr>
          <a:xfrm>
            <a:off x="289400" y="3585060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</a:t>
            </a:r>
            <a:r>
              <a:rPr lang="en-US" dirty="0"/>
              <a:t> Output </a:t>
            </a:r>
            <a:r>
              <a:rPr lang="en-US" dirty="0" err="1"/>
              <a:t>DataFrame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C14220-F2BD-2946-8B2C-14B836F0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92242"/>
              </p:ext>
            </p:extLst>
          </p:nvPr>
        </p:nvGraphicFramePr>
        <p:xfrm>
          <a:off x="289401" y="3954392"/>
          <a:ext cx="5670883" cy="154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73">
                  <a:extLst>
                    <a:ext uri="{9D8B030D-6E8A-4147-A177-3AD203B41FA5}">
                      <a16:colId xmlns:a16="http://schemas.microsoft.com/office/drawing/2014/main" val="378261127"/>
                    </a:ext>
                  </a:extLst>
                </a:gridCol>
                <a:gridCol w="2747007">
                  <a:extLst>
                    <a:ext uri="{9D8B030D-6E8A-4147-A177-3AD203B41FA5}">
                      <a16:colId xmlns:a16="http://schemas.microsoft.com/office/drawing/2014/main" val="1024066528"/>
                    </a:ext>
                  </a:extLst>
                </a:gridCol>
                <a:gridCol w="1105001">
                  <a:extLst>
                    <a:ext uri="{9D8B030D-6E8A-4147-A177-3AD203B41FA5}">
                      <a16:colId xmlns:a16="http://schemas.microsoft.com/office/drawing/2014/main" val="2131306510"/>
                    </a:ext>
                  </a:extLst>
                </a:gridCol>
                <a:gridCol w="1105002">
                  <a:extLst>
                    <a:ext uri="{9D8B030D-6E8A-4147-A177-3AD203B41FA5}">
                      <a16:colId xmlns:a16="http://schemas.microsoft.com/office/drawing/2014/main" val="4118530759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effective_</a:t>
                      </a:r>
                    </a:p>
                    <a:p>
                      <a:r>
                        <a:rPr lang="en-US" dirty="0"/>
                        <a:t>start_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effective_</a:t>
                      </a:r>
                    </a:p>
                    <a:p>
                      <a:r>
                        <a:rPr lang="en-US" dirty="0"/>
                        <a:t>end_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9078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4190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743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24F2D26-E1E7-CB4B-8798-D60837B00AA3}"/>
              </a:ext>
            </a:extLst>
          </p:cNvPr>
          <p:cNvSpPr txBox="1"/>
          <p:nvPr/>
        </p:nvSpPr>
        <p:spPr>
          <a:xfrm>
            <a:off x="6096000" y="3585060"/>
            <a:ext cx="40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</a:t>
            </a:r>
            <a:r>
              <a:rPr lang="en-US" dirty="0"/>
              <a:t> Output </a:t>
            </a:r>
            <a:r>
              <a:rPr lang="en-US" dirty="0" err="1"/>
              <a:t>DataFrame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A6D6B4-47B7-6842-B720-6712B25A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38729"/>
              </p:ext>
            </p:extLst>
          </p:nvPr>
        </p:nvGraphicFramePr>
        <p:xfrm>
          <a:off x="6096000" y="3954392"/>
          <a:ext cx="5670883" cy="154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73">
                  <a:extLst>
                    <a:ext uri="{9D8B030D-6E8A-4147-A177-3AD203B41FA5}">
                      <a16:colId xmlns:a16="http://schemas.microsoft.com/office/drawing/2014/main" val="378261127"/>
                    </a:ext>
                  </a:extLst>
                </a:gridCol>
                <a:gridCol w="2747007">
                  <a:extLst>
                    <a:ext uri="{9D8B030D-6E8A-4147-A177-3AD203B41FA5}">
                      <a16:colId xmlns:a16="http://schemas.microsoft.com/office/drawing/2014/main" val="1024066528"/>
                    </a:ext>
                  </a:extLst>
                </a:gridCol>
                <a:gridCol w="1105001">
                  <a:extLst>
                    <a:ext uri="{9D8B030D-6E8A-4147-A177-3AD203B41FA5}">
                      <a16:colId xmlns:a16="http://schemas.microsoft.com/office/drawing/2014/main" val="2131306510"/>
                    </a:ext>
                  </a:extLst>
                </a:gridCol>
                <a:gridCol w="1105002">
                  <a:extLst>
                    <a:ext uri="{9D8B030D-6E8A-4147-A177-3AD203B41FA5}">
                      <a16:colId xmlns:a16="http://schemas.microsoft.com/office/drawing/2014/main" val="4118530759"/>
                    </a:ext>
                  </a:extLst>
                </a:gridCol>
              </a:tblGrid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effective_</a:t>
                      </a:r>
                    </a:p>
                    <a:p>
                      <a:r>
                        <a:rPr lang="en-US" dirty="0"/>
                        <a:t>start_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effective_</a:t>
                      </a:r>
                    </a:p>
                    <a:p>
                      <a:r>
                        <a:rPr lang="en-US" dirty="0"/>
                        <a:t>end_</a:t>
                      </a:r>
                    </a:p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90781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(2016 - 2020)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4190"/>
                  </a:ext>
                </a:extLst>
              </a:tr>
              <a:tr h="418496">
                <a:tc>
                  <a:txBody>
                    <a:bodyPr/>
                    <a:lstStyle/>
                    <a:p>
                      <a:r>
                        <a:rPr lang="en-US" dirty="0"/>
                        <a:t>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(carrier) (2010 - 2016)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74347"/>
                  </a:ext>
                </a:extLst>
              </a:tr>
            </a:tbl>
          </a:graphicData>
        </a:graphic>
      </p:graphicFrame>
      <p:sp>
        <p:nvSpPr>
          <p:cNvPr id="16" name="Down Arrow 15">
            <a:extLst>
              <a:ext uri="{FF2B5EF4-FFF2-40B4-BE49-F238E27FC236}">
                <a16:creationId xmlns:a16="http://schemas.microsoft.com/office/drawing/2014/main" id="{1A661801-D564-B548-A295-B21B5FE5FEA6}"/>
              </a:ext>
            </a:extLst>
          </p:cNvPr>
          <p:cNvSpPr/>
          <p:nvPr/>
        </p:nvSpPr>
        <p:spPr>
          <a:xfrm>
            <a:off x="3922295" y="2996760"/>
            <a:ext cx="424001" cy="957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C6408-6452-2146-B8B3-E949791CEB23}"/>
              </a:ext>
            </a:extLst>
          </p:cNvPr>
          <p:cNvSpPr txBox="1"/>
          <p:nvPr/>
        </p:nvSpPr>
        <p:spPr>
          <a:xfrm>
            <a:off x="3326731" y="3299784"/>
            <a:ext cx="18468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processYearRange</a:t>
            </a:r>
            <a:r>
              <a:rPr lang="en-US" sz="1200" b="1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E4209-8CFB-F744-8862-B1489BA475F4}"/>
              </a:ext>
            </a:extLst>
          </p:cNvPr>
          <p:cNvSpPr txBox="1"/>
          <p:nvPr/>
        </p:nvSpPr>
        <p:spPr>
          <a:xfrm>
            <a:off x="4773176" y="6030622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for Equality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05922-9497-9846-88C7-BBCD2ED6F27E}"/>
              </a:ext>
            </a:extLst>
          </p:cNvPr>
          <p:cNvCxnSpPr>
            <a:stCxn id="19" idx="3"/>
            <a:endCxn id="15" idx="2"/>
          </p:cNvCxnSpPr>
          <p:nvPr/>
        </p:nvCxnSpPr>
        <p:spPr>
          <a:xfrm flipV="1">
            <a:off x="7339904" y="5500044"/>
            <a:ext cx="1591537" cy="71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87E5C5-536F-4145-AC7A-CA1D7B3AEE3B}"/>
              </a:ext>
            </a:extLst>
          </p:cNvPr>
          <p:cNvCxnSpPr>
            <a:stCxn id="19" idx="1"/>
            <a:endCxn id="12" idx="2"/>
          </p:cNvCxnSpPr>
          <p:nvPr/>
        </p:nvCxnSpPr>
        <p:spPr>
          <a:xfrm flipH="1" flipV="1">
            <a:off x="3124842" y="5500044"/>
            <a:ext cx="1648334" cy="71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5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DDB713-486B-754A-A9E1-625630DB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978716"/>
          </a:xfrm>
        </p:spPr>
        <p:txBody>
          <a:bodyPr/>
          <a:lstStyle/>
          <a:p>
            <a:r>
              <a:rPr lang="en-US" dirty="0"/>
              <a:t>Session Fixture – for all tests</a:t>
            </a:r>
          </a:p>
          <a:p>
            <a:r>
              <a:rPr lang="en-US" b="0" dirty="0"/>
              <a:t>Used for resources that need to be used across all tests in a test run. e.g. Spark Session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9C1917-2986-B443-ABF6-06DFC68B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1" y="2550694"/>
            <a:ext cx="5704930" cy="3596105"/>
          </a:xfrm>
        </p:spPr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@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pytest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.fixture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"session"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spark_session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request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 -&gt;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SparkSession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  """Fixture for creating a spark context."""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spark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SparkSession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builder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master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'local[*]’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appName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pytest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spark_session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enableHiveSupport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getOrCreate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request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.addfinalizer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spark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stop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pPr marL="51435" indent="0">
              <a:buNone/>
            </a:pP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quiet_py4j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51435" indent="0">
              <a:buNone/>
            </a:pP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spark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F8CF1B-A781-9B4F-AB66-3B1C38731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9571" y="1367442"/>
            <a:ext cx="5975005" cy="978716"/>
          </a:xfrm>
        </p:spPr>
        <p:txBody>
          <a:bodyPr>
            <a:normAutofit/>
          </a:bodyPr>
          <a:lstStyle/>
          <a:p>
            <a:r>
              <a:rPr lang="en-US" dirty="0"/>
              <a:t>Module Fixture – for a specific test module</a:t>
            </a:r>
          </a:p>
          <a:p>
            <a:r>
              <a:rPr lang="en-US" b="0" dirty="0"/>
              <a:t>Used for functions and resources that can be reused within a module. e.g. schema definitions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5E4310-2A82-E947-93E9-16FC78EC3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9571" y="2550694"/>
            <a:ext cx="5975005" cy="3596105"/>
          </a:xfrm>
        </p:spPr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@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pytest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.fixture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"module"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carrier_input_schema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 -&gt;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  return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"code"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StringType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"description"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StringType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])</a:t>
            </a:r>
          </a:p>
          <a:p>
            <a:pPr marL="51435" indent="0">
              <a:buNone/>
            </a:pP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@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pytest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.fixture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"module"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carrier_output_schema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 -&gt;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  return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"code"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StringType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"description"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StringType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effective_start_year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StructField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effective_end_year</a:t>
            </a:r>
            <a:r>
              <a:rPr lang="en-US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267F99"/>
                </a:solidFill>
                <a:latin typeface="Menlo" panose="020B0609030804020204" pitchFamily="49" charset="0"/>
              </a:rPr>
              <a:t>IntegerType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])</a:t>
            </a:r>
          </a:p>
          <a:p>
            <a:pPr marL="51435" indent="0">
              <a:buNone/>
            </a:pPr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48B3EC-6E97-2F4D-A46E-9D358A2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Test Resources: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DA60BDC-6ADA-154E-ADCF-F76556CA064D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Reusable resources available for tests -- </a:t>
            </a:r>
            <a:r>
              <a:rPr lang="en-US" dirty="0">
                <a:hlinkClick r:id="rId2"/>
              </a:rPr>
              <a:t>https://docs.pytest.org/en/6.2.x/fixture.html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1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96BC44-B590-1A4C-8CE8-971207992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Test (using </a:t>
            </a:r>
            <a:r>
              <a:rPr lang="en-US" dirty="0" err="1"/>
              <a:t>DataFrame</a:t>
            </a:r>
            <a:r>
              <a:rPr lang="en-US" dirty="0"/>
              <a:t> &amp; Glue)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05A6EB-3615-D549-B835-54ACE12468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" indent="0">
              <a:buNone/>
            </a:pP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test_processYearRange_valid_twoYears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glue_context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carrier_input_schema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carrier_output_schema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51435" indent="0">
              <a:buNone/>
            </a:pPr>
            <a:endParaRPr lang="en-US" sz="105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  # given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input_data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'C01'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'C04'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(carrier) (2010 - 2016)’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)]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input_df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.createDataFrame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input_data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carrier_input_schema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expected_df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spark_session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.createDataFrame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  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=[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'C01'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(2016 - 2020)'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(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'C04 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'Carrier (carrier) (2010 - 2016)'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2016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    ], </a:t>
            </a: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    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carrier_output_schema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when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actual_df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processYearRange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input_df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glue_context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" indent="0">
              <a:buNone/>
            </a:pPr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050" dirty="0">
                <a:solidFill>
                  <a:srgbClr val="008000"/>
                </a:solidFill>
                <a:latin typeface="Menlo" panose="020B0609030804020204" pitchFamily="49" charset="0"/>
              </a:rPr>
              <a:t># then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" indent="0">
              <a:buNone/>
            </a:pPr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</a:t>
            </a:r>
            <a:r>
              <a:rPr lang="en-US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assert_dataframes_equal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expected_df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actual_df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C9A3C4-98A8-9C47-B0F4-C966C063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B8268A-1317-984D-BFCA-1DD30A1C03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test starts with a </a:t>
            </a:r>
            <a:r>
              <a:rPr lang="en-US" dirty="0" err="1"/>
              <a:t>DataFrame</a:t>
            </a:r>
            <a:r>
              <a:rPr lang="en-US" dirty="0"/>
              <a:t> and not a </a:t>
            </a:r>
            <a:r>
              <a:rPr lang="en-US" dirty="0" err="1"/>
              <a:t>DynamicFrame</a:t>
            </a:r>
            <a:r>
              <a:rPr lang="en-US" dirty="0"/>
              <a:t> to show the similarity in test writing.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Normally </a:t>
            </a:r>
            <a:r>
              <a:rPr lang="en-US" dirty="0" err="1"/>
              <a:t>DynamicFrames</a:t>
            </a:r>
            <a:r>
              <a:rPr lang="en-US" dirty="0"/>
              <a:t> would be used exclusively.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Notice that the change is that </a:t>
            </a:r>
            <a:r>
              <a:rPr lang="en-US" dirty="0" err="1"/>
              <a:t>processYearRange</a:t>
            </a:r>
            <a:r>
              <a:rPr lang="en-US" dirty="0"/>
              <a:t>() takes in </a:t>
            </a:r>
            <a:r>
              <a:rPr lang="en-US" dirty="0" err="1"/>
              <a:t>glue_context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GlueContext</a:t>
            </a:r>
            <a:r>
              <a:rPr lang="en-US" dirty="0"/>
              <a:t> will be used in the Docker container to leverage AWS Glue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7B974-FA91-6943-88FB-21024D2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Glue Test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B4B37ED-EBA0-5F41-9300-B6896F5E054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05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D581B-6292-774C-8675-53B73FFA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DF0390-5E4D-F449-92CE-9915BCFF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great way to isolate development environments</a:t>
            </a:r>
          </a:p>
          <a:p>
            <a:r>
              <a:rPr lang="en-US" dirty="0"/>
              <a:t>Dev IDEs can use the Docker containers as the python interpreter</a:t>
            </a:r>
          </a:p>
          <a:p>
            <a:r>
              <a:rPr lang="en-US" dirty="0"/>
              <a:t>Design your pipelines by isolating transformations from integrations (I/O)</a:t>
            </a:r>
          </a:p>
          <a:p>
            <a:r>
              <a:rPr lang="en-US" dirty="0"/>
              <a:t>Create testable scalar functions for business logic</a:t>
            </a:r>
          </a:p>
          <a:p>
            <a:r>
              <a:rPr lang="en-US" dirty="0"/>
              <a:t>For Spark/Glue, define test data as input </a:t>
            </a:r>
            <a:r>
              <a:rPr lang="en-US" dirty="0" err="1"/>
              <a:t>DataFrames</a:t>
            </a:r>
            <a:r>
              <a:rPr lang="en-US" dirty="0"/>
              <a:t>/</a:t>
            </a:r>
            <a:r>
              <a:rPr lang="en-US" dirty="0" err="1"/>
              <a:t>DynamicFrames</a:t>
            </a:r>
            <a:endParaRPr lang="en-US" dirty="0"/>
          </a:p>
          <a:p>
            <a:r>
              <a:rPr lang="en-US" dirty="0"/>
              <a:t>Use fixtures for reusable resources like the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1F175ED-1481-8B49-93C7-9FC2861AC2B5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53B8-043E-CA49-BF54-9D718FEA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2F2F-B83E-AE4C-BD9D-CA25E38B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" indent="0">
              <a:buNone/>
            </a:pPr>
            <a:r>
              <a:rPr lang="en-US" dirty="0"/>
              <a:t>Need the ability to </a:t>
            </a:r>
            <a:r>
              <a:rPr lang="en-US" b="1" dirty="0"/>
              <a:t>automate</a:t>
            </a:r>
            <a:r>
              <a:rPr lang="en-US" dirty="0"/>
              <a:t> </a:t>
            </a:r>
            <a:r>
              <a:rPr lang="en-US" b="1" dirty="0"/>
              <a:t>unit</a:t>
            </a:r>
            <a:r>
              <a:rPr lang="en-US" dirty="0"/>
              <a:t> </a:t>
            </a:r>
            <a:r>
              <a:rPr lang="en-US" b="1" dirty="0"/>
              <a:t>testing</a:t>
            </a:r>
            <a:r>
              <a:rPr lang="en-US" dirty="0"/>
              <a:t> for </a:t>
            </a:r>
            <a:r>
              <a:rPr lang="en-US" b="1" dirty="0"/>
              <a:t>data engineering pipelines </a:t>
            </a:r>
            <a:r>
              <a:rPr lang="en-US" dirty="0"/>
              <a:t>so that </a:t>
            </a:r>
            <a:r>
              <a:rPr lang="en-US" b="1" dirty="0"/>
              <a:t>test-driven</a:t>
            </a:r>
            <a:r>
              <a:rPr lang="en-US" dirty="0"/>
              <a:t> methodologies can be used.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dirty="0"/>
              <a:t>Issues this </a:t>
            </a:r>
            <a:r>
              <a:rPr lang="en-US"/>
              <a:t>demo overcomes:</a:t>
            </a:r>
            <a:endParaRPr lang="en-US" dirty="0"/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Local development requires multiple frameworks (python, </a:t>
            </a:r>
            <a:r>
              <a:rPr lang="en-US" dirty="0" err="1"/>
              <a:t>PySpark</a:t>
            </a:r>
            <a:r>
              <a:rPr lang="en-US" dirty="0"/>
              <a:t>, Glue)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 err="1"/>
              <a:t>Dockerized</a:t>
            </a:r>
            <a:r>
              <a:rPr lang="en-US" dirty="0"/>
              <a:t> testing &amp; development for automation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Use free tool (VS Code) instead of paid (PyCharm)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Design code to enable </a:t>
            </a:r>
            <a:r>
              <a:rPr lang="en-US" b="1" dirty="0"/>
              <a:t>unit</a:t>
            </a:r>
            <a:r>
              <a:rPr lang="en-US" dirty="0"/>
              <a:t> testing and not integration testing</a:t>
            </a:r>
          </a:p>
          <a:p>
            <a:pPr marL="394335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34C54F-E2E1-DC40-87F0-F68EF660F71C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DA526-26E2-EE45-9FA6-FDA207F2E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Installations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76C8E4-4B76-914F-9261-14B154CC0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9400" y="1924050"/>
            <a:ext cx="5488392" cy="42227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88B07-5466-974D-974E-66968F145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Dockerized</a:t>
            </a:r>
            <a:r>
              <a:rPr lang="en-US" dirty="0"/>
              <a:t> Tooling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5D50C9-EAA5-2740-9303-63279F4A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the Development Local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1B25922-BF0A-AB40-A7BB-DACE3D8C11A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is used as the python testing framework for this demo.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53B736-6943-2842-9B22-313E68F8E9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300587" y="1924050"/>
            <a:ext cx="4312787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A7A-2AE1-6F42-A50E-A88AF8E7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C167-5DAA-444B-BFAD-019AA775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689CC3-0946-E249-94D7-53A1F15C1560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738A-E970-0F4F-AC11-564ADFB6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FC23B-8E07-8C48-B11C-10232CA06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7ED0-BED7-7943-8412-695F0614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3E82F-0687-E24E-898B-C83C9330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" indent="0">
              <a:buNone/>
            </a:pPr>
            <a:r>
              <a:rPr lang="en-US" b="1" dirty="0"/>
              <a:t>Test-Driven Data Engineering</a:t>
            </a:r>
          </a:p>
          <a:p>
            <a:pPr marL="51435" indent="0">
              <a:buNone/>
            </a:pPr>
            <a:r>
              <a:rPr lang="en-US" dirty="0"/>
              <a:t>A test-first approach to building data pipelines that sometimes breaks the rules of TDD because sometimes integration tests must be used instead of unit test.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b="1" dirty="0">
                <a:hlinkClick r:id="rId2"/>
              </a:rPr>
              <a:t>Docker</a:t>
            </a:r>
            <a:endParaRPr lang="en-US" b="1" dirty="0"/>
          </a:p>
          <a:p>
            <a:pPr marL="51435" indent="0">
              <a:buNone/>
            </a:pPr>
            <a:r>
              <a:rPr lang="en-US" dirty="0"/>
              <a:t>Docker provides the ability to package and run an application in a loosely isolated environment called a container.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b="1" dirty="0">
                <a:hlinkClick r:id="rId3"/>
              </a:rPr>
              <a:t>VS Code</a:t>
            </a:r>
            <a:endParaRPr lang="en-US" b="1" dirty="0"/>
          </a:p>
          <a:p>
            <a:pPr marL="51435" indent="0">
              <a:buNone/>
            </a:pPr>
            <a:r>
              <a:rPr lang="en-US" dirty="0"/>
              <a:t>Visual Studio Code is a lightweight but powerful source code editor which runs on your desktop and is available for Windows, macOS and Linux.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b="1" dirty="0">
                <a:hlinkClick r:id="rId4"/>
              </a:rPr>
              <a:t>Apache Spark</a:t>
            </a:r>
            <a:endParaRPr lang="en-US" b="1" dirty="0"/>
          </a:p>
          <a:p>
            <a:pPr marL="51435" indent="0">
              <a:buNone/>
            </a:pPr>
            <a:r>
              <a:rPr lang="en-US" dirty="0"/>
              <a:t>Apache Spark™ is a multi-language engine for executing data engineering, data science, and machine learning on single-node machines or clusters.</a:t>
            </a:r>
          </a:p>
          <a:p>
            <a:pPr marL="51435" indent="0">
              <a:buNone/>
            </a:pPr>
            <a:endParaRPr lang="en-US" dirty="0"/>
          </a:p>
          <a:p>
            <a:pPr marL="51435" indent="0">
              <a:buNone/>
            </a:pPr>
            <a:r>
              <a:rPr lang="en-US" b="1" dirty="0">
                <a:hlinkClick r:id="rId5"/>
              </a:rPr>
              <a:t>Amazon Glue</a:t>
            </a:r>
            <a:endParaRPr lang="en-US" b="1" dirty="0"/>
          </a:p>
          <a:p>
            <a:pPr marL="51435" indent="0">
              <a:buNone/>
            </a:pPr>
            <a:r>
              <a:rPr lang="en-US" dirty="0"/>
              <a:t>AWS Glue is a fully managed ETL (extract, transform, and load) service that makes it simple and cost-effective to categorize your data, clean it, enrich it, and move it reliably between various data stores and data streams.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5D2F64C-C8EC-6D48-9EBD-682043BAB08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3F5-2D2A-A94B-AB1E-CEDD006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Used in this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8C4B4E-1843-064F-910C-6CBB524EBFB9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B81CE-B09D-3D40-9377-2892E9A62E63}"/>
              </a:ext>
            </a:extLst>
          </p:cNvPr>
          <p:cNvSpPr txBox="1"/>
          <p:nvPr/>
        </p:nvSpPr>
        <p:spPr>
          <a:xfrm>
            <a:off x="6400834" y="3241358"/>
            <a:ext cx="535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TDD of a transformation function implemented in python.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896A2-A50B-EE42-8466-1561A8D39F06}"/>
              </a:ext>
            </a:extLst>
          </p:cNvPr>
          <p:cNvSpPr txBox="1"/>
          <p:nvPr/>
        </p:nvSpPr>
        <p:spPr>
          <a:xfrm>
            <a:off x="6400834" y="5595353"/>
            <a:ext cx="535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TDDE of Spark UDF and </a:t>
            </a:r>
            <a:r>
              <a:rPr lang="en-US" dirty="0" err="1"/>
              <a:t>DataFrame</a:t>
            </a:r>
            <a:r>
              <a:rPr lang="en-US" dirty="0"/>
              <a:t> manipulation with </a:t>
            </a:r>
            <a:r>
              <a:rPr lang="en-US" dirty="0" err="1"/>
              <a:t>PySpark</a:t>
            </a:r>
            <a:r>
              <a:rPr lang="en-US" dirty="0"/>
              <a:t>  (using the python function).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F97AF-ADAB-6545-B96B-9252C9798CAD}"/>
              </a:ext>
            </a:extLst>
          </p:cNvPr>
          <p:cNvSpPr txBox="1"/>
          <p:nvPr/>
        </p:nvSpPr>
        <p:spPr>
          <a:xfrm>
            <a:off x="6400834" y="4539600"/>
            <a:ext cx="535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TDDE of function and </a:t>
            </a:r>
            <a:r>
              <a:rPr lang="en-US" dirty="0" err="1"/>
              <a:t>DynamicFrame</a:t>
            </a:r>
            <a:r>
              <a:rPr lang="en-US" dirty="0"/>
              <a:t> manipulation with Amazon Glue (using the python function).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9431F-74A5-D944-9A70-DFA49557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9400" y="1373585"/>
            <a:ext cx="5359046" cy="5247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70F57C-22D7-7B4C-A44F-B4EF9BFF7982}"/>
              </a:ext>
            </a:extLst>
          </p:cNvPr>
          <p:cNvSpPr txBox="1"/>
          <p:nvPr/>
        </p:nvSpPr>
        <p:spPr>
          <a:xfrm>
            <a:off x="6400834" y="2077115"/>
            <a:ext cx="535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Integrate VS Code and Docker to use the container as the execution environment. 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049CACB-5C1F-5C47-AA26-38AEE776A2EF}"/>
              </a:ext>
            </a:extLst>
          </p:cNvPr>
          <p:cNvSpPr/>
          <p:nvPr/>
        </p:nvSpPr>
        <p:spPr>
          <a:xfrm>
            <a:off x="5405377" y="2285573"/>
            <a:ext cx="995457" cy="2145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934E4EDD-D3DF-8946-8078-77407BECD6E9}"/>
              </a:ext>
            </a:extLst>
          </p:cNvPr>
          <p:cNvSpPr/>
          <p:nvPr/>
        </p:nvSpPr>
        <p:spPr>
          <a:xfrm>
            <a:off x="5023413" y="3450937"/>
            <a:ext cx="1377421" cy="2145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32A530DA-7B3A-8A4C-AF5C-8B87CB33FCC3}"/>
              </a:ext>
            </a:extLst>
          </p:cNvPr>
          <p:cNvSpPr/>
          <p:nvPr/>
        </p:nvSpPr>
        <p:spPr>
          <a:xfrm>
            <a:off x="5023413" y="4808672"/>
            <a:ext cx="1377421" cy="2145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93DB2EDD-454E-464D-9055-C8704800FF27}"/>
              </a:ext>
            </a:extLst>
          </p:cNvPr>
          <p:cNvSpPr/>
          <p:nvPr/>
        </p:nvSpPr>
        <p:spPr>
          <a:xfrm>
            <a:off x="5023413" y="5800008"/>
            <a:ext cx="1377421" cy="2145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82A303C-06D3-CC48-A5C6-9A046A184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32430" y="3882156"/>
            <a:ext cx="7913052" cy="2254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656FE-5984-1E4A-B71B-FBF72902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this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D72B4F-64B0-F644-B50B-D1E1003E16B1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/>
              <a:t>Focus on the unit testable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BF55C-5544-C14D-8046-9742F5086338}"/>
              </a:ext>
            </a:extLst>
          </p:cNvPr>
          <p:cNvSpPr/>
          <p:nvPr/>
        </p:nvSpPr>
        <p:spPr>
          <a:xfrm>
            <a:off x="1813094" y="3826218"/>
            <a:ext cx="1709058" cy="2628673"/>
          </a:xfrm>
          <a:prstGeom prst="rect">
            <a:avLst/>
          </a:prstGeom>
          <a:solidFill>
            <a:srgbClr val="FFE6CC">
              <a:alpha val="25098"/>
            </a:srgbClr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C6C47-EF4A-0A43-A067-764DABC1CC00}"/>
              </a:ext>
            </a:extLst>
          </p:cNvPr>
          <p:cNvSpPr/>
          <p:nvPr/>
        </p:nvSpPr>
        <p:spPr>
          <a:xfrm>
            <a:off x="8541658" y="3826218"/>
            <a:ext cx="1709058" cy="2628673"/>
          </a:xfrm>
          <a:prstGeom prst="rect">
            <a:avLst/>
          </a:prstGeom>
          <a:solidFill>
            <a:srgbClr val="FFE6CC">
              <a:alpha val="25098"/>
            </a:srgbClr>
          </a:solidFill>
          <a:ln>
            <a:solidFill>
              <a:srgbClr val="FF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020C2-4886-DE49-A35D-E0EF0797AC5E}"/>
              </a:ext>
            </a:extLst>
          </p:cNvPr>
          <p:cNvSpPr/>
          <p:nvPr/>
        </p:nvSpPr>
        <p:spPr>
          <a:xfrm>
            <a:off x="3650342" y="5140554"/>
            <a:ext cx="4753429" cy="1314337"/>
          </a:xfrm>
          <a:prstGeom prst="rect">
            <a:avLst/>
          </a:prstGeom>
          <a:solidFill>
            <a:srgbClr val="DCE7D2">
              <a:alpha val="25098"/>
            </a:srgbClr>
          </a:solidFill>
          <a:ln>
            <a:solidFill>
              <a:srgbClr val="DCE7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6BB90-23F8-8747-AA73-2C8738687089}"/>
              </a:ext>
            </a:extLst>
          </p:cNvPr>
          <p:cNvSpPr txBox="1"/>
          <p:nvPr/>
        </p:nvSpPr>
        <p:spPr>
          <a:xfrm>
            <a:off x="289400" y="1559156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 a csv file of carrier information: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Read the carriers and parse the start/end effective years</a:t>
            </a:r>
          </a:p>
          <a:p>
            <a:pPr marL="342900" indent="-342900">
              <a:buAutoNum type="arabicPeriod"/>
            </a:pPr>
            <a:r>
              <a:rPr lang="en-US" dirty="0"/>
              <a:t>Add start/end years as new columns</a:t>
            </a:r>
          </a:p>
          <a:p>
            <a:pPr marL="342900" indent="-342900">
              <a:buAutoNum type="arabicPeriod"/>
            </a:pPr>
            <a:r>
              <a:rPr lang="en-US" dirty="0"/>
              <a:t>Replace null start years with the value 1900</a:t>
            </a:r>
          </a:p>
          <a:p>
            <a:pPr marL="342900" indent="-342900">
              <a:buAutoNum type="arabicPeriod"/>
            </a:pPr>
            <a:r>
              <a:rPr lang="en-US" dirty="0"/>
              <a:t>Replace null end years with the value 9999</a:t>
            </a:r>
          </a:p>
          <a:p>
            <a:pPr marL="342900" indent="-342900">
              <a:buAutoNum type="arabicPeriod"/>
            </a:pPr>
            <a:r>
              <a:rPr lang="en-US" dirty="0"/>
              <a:t>Invalid ranges should use [-1, -1] for [start, end]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10F96-B2BA-A841-AF86-9959A69D12D4}"/>
              </a:ext>
            </a:extLst>
          </p:cNvPr>
          <p:cNvSpPr txBox="1"/>
          <p:nvPr/>
        </p:nvSpPr>
        <p:spPr>
          <a:xfrm>
            <a:off x="6463857" y="1561655"/>
            <a:ext cx="4500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Carrier String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Trans-American Airlines( - 2010)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Airlines Intl (2011 - 2016)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American Airlines (2016 -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Sun Country ( -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8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-preso-wide" id="{7F4B4B62-6955-3E4F-A7B2-A688FD485B8F}" vid="{D7BD71BE-55F7-2346-A0DD-85135D5682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starter-preso-wide</Template>
  <TotalTime>4274</TotalTime>
  <Words>2941</Words>
  <Application>Microsoft Macintosh PowerPoint</Application>
  <PresentationFormat>Widescreen</PresentationFormat>
  <Paragraphs>502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Menlo</vt:lpstr>
      <vt:lpstr>Wingdings 2</vt:lpstr>
      <vt:lpstr>Austin</vt:lpstr>
      <vt:lpstr>Test-Driven Data Engineering</vt:lpstr>
      <vt:lpstr>Question for the Audience</vt:lpstr>
      <vt:lpstr>Problem Statement</vt:lpstr>
      <vt:lpstr>Bring the Development Local</vt:lpstr>
      <vt:lpstr>Presentation Agenda</vt:lpstr>
      <vt:lpstr>Overview and Context</vt:lpstr>
      <vt:lpstr>Background Information</vt:lpstr>
      <vt:lpstr>Demos Used in this Presentation</vt:lpstr>
      <vt:lpstr>Use Case for this Presentation</vt:lpstr>
      <vt:lpstr>Test Cases</vt:lpstr>
      <vt:lpstr>TDD Methodology</vt:lpstr>
      <vt:lpstr>Test-Driven Development with python</vt:lpstr>
      <vt:lpstr>Implement the Python Logic</vt:lpstr>
      <vt:lpstr>TDD: Write the Tests</vt:lpstr>
      <vt:lpstr>Write the Stub(s) and Test(s)</vt:lpstr>
      <vt:lpstr>TDD: Write the Implementation Code</vt:lpstr>
      <vt:lpstr>Test-Driven Data Engineering with PySpark</vt:lpstr>
      <vt:lpstr>Implement the PySpark Transformations (UDF)</vt:lpstr>
      <vt:lpstr>UDF Test: Test Cases with Similar Output</vt:lpstr>
      <vt:lpstr>UDF Test: All Test Cases at Once</vt:lpstr>
      <vt:lpstr>Two More Test Methods</vt:lpstr>
      <vt:lpstr>Implement the Spark DataFrame Transformations</vt:lpstr>
      <vt:lpstr>DataFrame Test: Test Cases with Similar Input</vt:lpstr>
      <vt:lpstr>Reusable Test Resources: Pytest Fixtures</vt:lpstr>
      <vt:lpstr>AWS Glue Test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Sawyer</dc:creator>
  <cp:lastModifiedBy>Donald Sawyer</cp:lastModifiedBy>
  <cp:revision>131</cp:revision>
  <dcterms:created xsi:type="dcterms:W3CDTF">2022-05-15T20:34:28Z</dcterms:created>
  <dcterms:modified xsi:type="dcterms:W3CDTF">2022-05-19T00:43:04Z</dcterms:modified>
</cp:coreProperties>
</file>