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9" r:id="rId3"/>
    <p:sldId id="258" r:id="rId4"/>
    <p:sldId id="323" r:id="rId5"/>
    <p:sldId id="304" r:id="rId6"/>
    <p:sldId id="257" r:id="rId7"/>
    <p:sldId id="290" r:id="rId8"/>
    <p:sldId id="291" r:id="rId9"/>
    <p:sldId id="259" r:id="rId10"/>
    <p:sldId id="262" r:id="rId11"/>
    <p:sldId id="260" r:id="rId12"/>
    <p:sldId id="263" r:id="rId13"/>
    <p:sldId id="261" r:id="rId14"/>
    <p:sldId id="326" r:id="rId15"/>
    <p:sldId id="327" r:id="rId16"/>
    <p:sldId id="328" r:id="rId17"/>
    <p:sldId id="292" r:id="rId18"/>
    <p:sldId id="296" r:id="rId19"/>
    <p:sldId id="325" r:id="rId20"/>
    <p:sldId id="301" r:id="rId21"/>
    <p:sldId id="297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32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8" autoAdjust="0"/>
    <p:restoredTop sz="68985" autoAdjust="0"/>
  </p:normalViewPr>
  <p:slideViewPr>
    <p:cSldViewPr snapToGrid="0">
      <p:cViewPr varScale="1">
        <p:scale>
          <a:sx n="90" d="100"/>
          <a:sy n="90" d="100"/>
        </p:scale>
        <p:origin x="10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19444-0EAC-46C4-8C7F-BECA04876CB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96621-8783-4CB2-97DF-757AC60A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A “class” should have responsibility over</a:t>
            </a:r>
            <a:r>
              <a:rPr lang="en-US" baseline="0" dirty="0"/>
              <a:t> a single part of the functionality in software AND entirely encapsulated within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class should have one, and only one, reason to change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Classes with many responsibilities are tightly coupled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Making</a:t>
            </a:r>
            <a:r>
              <a:rPr lang="en-US" baseline="0" dirty="0"/>
              <a:t> one change shouldn’t break 10 other functions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https://drive.google.com/file/d/0ByOwmqah_nuGNHEtcU5OekdDMkk/view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Example from Martin: Rectangle that renders and computes area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Open/Closed Principle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Open for extension, closed for modification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Ideologically hard, in my experience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Idea: Design Patterns like</a:t>
            </a:r>
            <a:r>
              <a:rPr lang="en-US" baseline="0" dirty="0"/>
              <a:t> the strategy pattern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Example: 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https://drive.google.com/file/d/0BwhCYaYDn8EgN2M5MTkwM2EtNWFkZC00ZTI3LWFjZTUtNTFhZGZiYmUzODc1/view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You</a:t>
            </a:r>
            <a:r>
              <a:rPr lang="en-US" baseline="0" dirty="0"/>
              <a:t> should be able to substitute a subclass for a superclass without adverse change in behavior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Derived types should be suitable for their parent types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 subtype should never strengthen </a:t>
            </a:r>
            <a:r>
              <a:rPr lang="en-US" baseline="0" dirty="0"/>
              <a:t>the preconditions/contract of a supertype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A subtype should never weaken the postconditions of a supertype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http://www.ckode.dk/programming/solid-principles-part-3-liskovs-substitution-principle/#postconditions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https://drive.google.com/file/d/0BwhCYaYDn8EgNzAzZjA5ZmItNjU3NS00MzQ5LTkwYjMtMDJhNDU5ZTM0MTlh/view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Interface Segregation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Classes</a:t>
            </a:r>
            <a:r>
              <a:rPr lang="en-US" baseline="0" dirty="0"/>
              <a:t> should not be forced to depend on interfaces that they do not use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Think of utility classes and interfaces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Cohesion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Make fine-grained interfaces</a:t>
            </a:r>
            <a:r>
              <a:rPr lang="en-US" baseline="0" dirty="0"/>
              <a:t> that are client specific (role interfaces)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Heavily violated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Some studies of design patterns might help with</a:t>
            </a:r>
            <a:r>
              <a:rPr lang="en-US" baseline="0" dirty="0"/>
              <a:t> this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https://drive.google.com/file/d/0BwhCYaYDn8EgOTViYjJhYzMtMzYxMC00MzFjLWJjMzYtOGJiMDc5N2JkYmJi/view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Dependency Inversion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Principles: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</a:t>
            </a:r>
            <a:r>
              <a:rPr lang="en-US" baseline="0" dirty="0"/>
              <a:t> level modules should not depend on low-level modules, rather abstractions for both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Abstractions should not depend on details, </a:t>
            </a:r>
            <a:r>
              <a:rPr lang="en-US" baseline="0" dirty="0" err="1"/>
              <a:t>detals</a:t>
            </a:r>
            <a:r>
              <a:rPr lang="en-US" baseline="0" dirty="0"/>
              <a:t> should depend on abstractions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Reduce the coupling between classes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Depend on abstractions, not on concretions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This might be tougher</a:t>
            </a:r>
            <a:r>
              <a:rPr lang="en-US" baseline="0" dirty="0"/>
              <a:t> in BI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Where have you seen this one?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https://drive.google.com/file/d/0BwhCYaYDn8EgMjdlMWIzNGUtZTQ0NC00ZjQ5LTkwYzQtZjRhMDRlNTQ3ZGMz/view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6621-8783-4CB2-97DF-757AC60A4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Isn’t easy to start,</a:t>
            </a:r>
            <a:r>
              <a:rPr lang="en-US" baseline="0" dirty="0"/>
              <a:t> you have to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9BCB6-4ADF-E241-8727-DE2078405E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D659-235A-4480-A52F-151100DCBC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aldsawyer/phdata-tdd-r" TargetMode="External"/><Relationship Id="rId2" Type="http://schemas.openxmlformats.org/officeDocument/2006/relationships/hyperlink" Target="https://www.linkedin.com/in/donaldsawy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tdd.html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de_smell" TargetMode="External"/><Relationship Id="rId4" Type="http://schemas.openxmlformats.org/officeDocument/2006/relationships/hyperlink" Target="http://refactorin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t_testing_framewor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ingle_responsibility_principl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estthat/index.html" TargetMode="External"/><Relationship Id="rId2" Type="http://schemas.openxmlformats.org/officeDocument/2006/relationships/hyperlink" Target="https://cran.r-project.org/web/packages/RUnit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Test-Driven </a:t>
            </a:r>
            <a:r>
              <a:rPr lang="en-US" sz="5400"/>
              <a:t>Data Wrangling in 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2857"/>
            <a:ext cx="9144000" cy="2916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 A Little on [S]OLID</a:t>
            </a:r>
          </a:p>
          <a:p>
            <a:endParaRPr lang="en-US" dirty="0"/>
          </a:p>
          <a:p>
            <a:r>
              <a:rPr lang="en-US" sz="2100" dirty="0"/>
              <a:t>Donald Sawyer </a:t>
            </a:r>
          </a:p>
          <a:p>
            <a:r>
              <a:rPr lang="en-US" sz="2100" dirty="0"/>
              <a:t>(</a:t>
            </a:r>
            <a:r>
              <a:rPr lang="en-US" sz="2100" dirty="0">
                <a:hlinkClick r:id="rId2"/>
              </a:rPr>
              <a:t>https://www.linkedin.com/in/donaldsawyer</a:t>
            </a:r>
            <a:r>
              <a:rPr lang="en-US" sz="2100" dirty="0"/>
              <a:t>)</a:t>
            </a:r>
          </a:p>
          <a:p>
            <a:endParaRPr lang="en-US" dirty="0"/>
          </a:p>
          <a:p>
            <a:r>
              <a:rPr lang="en-US" i="1" dirty="0"/>
              <a:t>Presentation &amp; Source Code on GitHub:</a:t>
            </a:r>
          </a:p>
          <a:p>
            <a:r>
              <a:rPr lang="en-US" i="1" dirty="0">
                <a:hlinkClick r:id="rId3"/>
              </a:rPr>
              <a:t>https://github.com/donaldsawyer/phdata-tdd-r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385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Doorbuster Metric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</a:p>
          <a:p>
            <a:pPr marL="514350" indent="-514350">
              <a:buAutoNum type="arabicPeriod"/>
            </a:pPr>
            <a:r>
              <a:rPr lang="en-US" dirty="0"/>
              <a:t>Shall read two product csv files</a:t>
            </a:r>
          </a:p>
          <a:p>
            <a:pPr marL="971550" lvl="1" indent="-514350">
              <a:buAutoNum type="arabicPeriod"/>
            </a:pPr>
            <a:r>
              <a:rPr lang="en-US" dirty="0"/>
              <a:t>Doorbuster1.csv</a:t>
            </a:r>
          </a:p>
          <a:p>
            <a:pPr marL="971550" lvl="1" indent="-514350">
              <a:buAutoNum type="arabicPeriod"/>
            </a:pPr>
            <a:r>
              <a:rPr lang="en-US" dirty="0"/>
              <a:t>Doorbuster2.csv</a:t>
            </a:r>
          </a:p>
          <a:p>
            <a:pPr marL="514350" indent="-514350">
              <a:buAutoNum type="arabicPeriod"/>
            </a:pPr>
            <a:r>
              <a:rPr lang="en-US" dirty="0"/>
              <a:t>Shall add two metrics to the product data</a:t>
            </a:r>
          </a:p>
          <a:p>
            <a:pPr marL="971550" lvl="1" indent="-514350">
              <a:buAutoNum type="arabicPeriod"/>
            </a:pPr>
            <a:r>
              <a:rPr lang="en-US" dirty="0"/>
              <a:t>Products that are doorbusters but have no price assigned</a:t>
            </a:r>
          </a:p>
          <a:p>
            <a:pPr marL="971550" lvl="1" indent="-514350">
              <a:buAutoNum type="arabicPeriod"/>
            </a:pPr>
            <a:r>
              <a:rPr lang="en-US" dirty="0"/>
              <a:t>Products that are doorbusters and online, but are out of stock</a:t>
            </a:r>
          </a:p>
          <a:p>
            <a:pPr marL="514350" indent="-514350">
              <a:buAutoNum type="arabicPeriod"/>
            </a:pPr>
            <a:r>
              <a:rPr lang="en-US" dirty="0"/>
              <a:t>Shall write out a csv with the following:</a:t>
            </a:r>
          </a:p>
          <a:p>
            <a:pPr marL="971550" lvl="1" indent="-514350">
              <a:buAutoNum type="arabicPeriod"/>
            </a:pPr>
            <a:r>
              <a:rPr lang="en-US" dirty="0"/>
              <a:t>Product id</a:t>
            </a:r>
          </a:p>
          <a:p>
            <a:pPr marL="971550" lvl="1" indent="-514350">
              <a:buAutoNum type="arabicPeriod"/>
            </a:pPr>
            <a:r>
              <a:rPr lang="en-US" dirty="0"/>
              <a:t>No price metric</a:t>
            </a:r>
          </a:p>
          <a:p>
            <a:pPr marL="971550" lvl="1" indent="-514350">
              <a:buAutoNum type="arabicPeriod"/>
            </a:pPr>
            <a:r>
              <a:rPr lang="en-US" dirty="0"/>
              <a:t>Online but out of stock metric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0_monolith.R</a:t>
            </a:r>
          </a:p>
          <a:p>
            <a:pPr lvl="1"/>
            <a:r>
              <a:rPr lang="en-US" dirty="0"/>
              <a:t>A typical R Script</a:t>
            </a:r>
          </a:p>
          <a:p>
            <a:pPr lvl="1"/>
            <a:r>
              <a:rPr lang="en-US" dirty="0"/>
              <a:t>Contains a lot of code that all runs in sequence</a:t>
            </a:r>
          </a:p>
          <a:p>
            <a:r>
              <a:rPr lang="en-US" dirty="0"/>
              <a:t>What the script does</a:t>
            </a:r>
          </a:p>
          <a:p>
            <a:pPr lvl="1"/>
            <a:r>
              <a:rPr lang="en-US" dirty="0"/>
              <a:t>Reads 2 data sets from csv (doorbuster data)</a:t>
            </a:r>
          </a:p>
          <a:p>
            <a:pPr lvl="2"/>
            <a:r>
              <a:rPr lang="en-US" dirty="0"/>
              <a:t>doorbuster1.csv &amp; doorbuster2.csv</a:t>
            </a:r>
          </a:p>
          <a:p>
            <a:pPr lvl="1"/>
            <a:r>
              <a:rPr lang="en-US" dirty="0"/>
              <a:t>Combines the datasets</a:t>
            </a:r>
          </a:p>
          <a:p>
            <a:pPr lvl="1"/>
            <a:r>
              <a:rPr lang="en-US" dirty="0"/>
              <a:t>Adds metrics for</a:t>
            </a:r>
          </a:p>
          <a:p>
            <a:pPr lvl="2"/>
            <a:r>
              <a:rPr lang="en-US" dirty="0"/>
              <a:t>Doorbuster items missing a price</a:t>
            </a:r>
          </a:p>
          <a:p>
            <a:pPr lvl="2"/>
            <a:r>
              <a:rPr lang="en-US" dirty="0"/>
              <a:t>Doorbuster items that are online, but out of stock</a:t>
            </a:r>
          </a:p>
          <a:p>
            <a:pPr lvl="1"/>
            <a:r>
              <a:rPr lang="en-US" dirty="0"/>
              <a:t>Writes metric data to csv called doorbuster_metrics.csv</a:t>
            </a:r>
          </a:p>
        </p:txBody>
      </p:sp>
    </p:spTree>
    <p:extLst>
      <p:ext uri="{BB962C8B-B14F-4D97-AF65-F5344CB8AC3E}">
        <p14:creationId xmlns:p14="http://schemas.microsoft.com/office/powerpoint/2010/main" val="11711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Refactor (the TDD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Stub out a function for the code being refactored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 the appropriate 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RUN the tests </a:t>
            </a:r>
            <a:r>
              <a:rPr lang="en-US">
                <a:sym typeface="Wingdings" panose="05000000000000000000" pitchFamily="2" charset="2"/>
              </a:rPr>
              <a:t> They BETTER fail!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Fill the code into the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RUN the tests &amp; fix function until the tests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Move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change to the program you make, RUN ALL THE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ym typeface="Wingdings" panose="05000000000000000000" pitchFamily="2" charset="2"/>
              </a:rPr>
              <a:t>Every defect that gets reported  CREATE NEW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Refactor: Extract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Take a chunk of code and create a method/function so it can be tested.</a:t>
            </a:r>
          </a:p>
          <a:p>
            <a:pPr lvl="1"/>
            <a:r>
              <a:rPr lang="en-US" dirty="0"/>
              <a:t>Make a small function to follow the Single Responsibility principle</a:t>
            </a:r>
          </a:p>
          <a:p>
            <a:r>
              <a:rPr lang="en-US" dirty="0"/>
              <a:t>In 0_monolith.R</a:t>
            </a:r>
          </a:p>
          <a:p>
            <a:pPr lvl="1"/>
            <a:r>
              <a:rPr lang="en-US" dirty="0"/>
              <a:t>Create a method for reading a single doorbuster csv file</a:t>
            </a:r>
          </a:p>
          <a:p>
            <a:pPr lvl="1"/>
            <a:r>
              <a:rPr lang="en-US" dirty="0"/>
              <a:t>Create a method that reads both doorbuster csv files</a:t>
            </a:r>
          </a:p>
          <a:p>
            <a:pPr lvl="1"/>
            <a:r>
              <a:rPr lang="en-US" dirty="0"/>
              <a:t>Create a method that adds metric for doorbusters with no price</a:t>
            </a:r>
          </a:p>
          <a:p>
            <a:pPr lvl="1"/>
            <a:r>
              <a:rPr lang="en-US" dirty="0"/>
              <a:t>Create a method that adds metric for doorbusters that are online but out of stock</a:t>
            </a:r>
          </a:p>
        </p:txBody>
      </p:sp>
    </p:spTree>
    <p:extLst>
      <p:ext uri="{BB962C8B-B14F-4D97-AF65-F5344CB8AC3E}">
        <p14:creationId xmlns:p14="http://schemas.microsoft.com/office/powerpoint/2010/main" val="3673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5DCD-323E-46F5-B5D3-0D1A269E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1: Reading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CD51-3593-4212-9D1F-44749400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reads a csv file</a:t>
            </a:r>
          </a:p>
          <a:p>
            <a:pPr lvl="1"/>
            <a:r>
              <a:rPr lang="en-US" dirty="0"/>
              <a:t>read.doorbuster.csv()</a:t>
            </a:r>
          </a:p>
          <a:p>
            <a:r>
              <a:rPr lang="en-US" dirty="0"/>
              <a:t>Create a function that reads the specific files and combines them</a:t>
            </a:r>
          </a:p>
          <a:p>
            <a:pPr lvl="1"/>
            <a:r>
              <a:rPr lang="en-US" dirty="0" err="1"/>
              <a:t>read.all.doorbuster.files</a:t>
            </a:r>
            <a:r>
              <a:rPr lang="en-US" dirty="0"/>
              <a:t>()</a:t>
            </a:r>
          </a:p>
          <a:p>
            <a:r>
              <a:rPr lang="en-US" dirty="0"/>
              <a:t>Why two functions?</a:t>
            </a:r>
          </a:p>
          <a:p>
            <a:endParaRPr lang="en-US" dirty="0"/>
          </a:p>
          <a:p>
            <a:r>
              <a:rPr lang="en-US" dirty="0"/>
              <a:t>Replace data acquisition functionality in monolith</a:t>
            </a:r>
          </a:p>
        </p:txBody>
      </p:sp>
    </p:spTree>
    <p:extLst>
      <p:ext uri="{BB962C8B-B14F-4D97-AF65-F5344CB8AC3E}">
        <p14:creationId xmlns:p14="http://schemas.microsoft.com/office/powerpoint/2010/main" val="7015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8BAE-2ABA-4AFD-A190-D1C3F819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2: Adding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4856-58EB-4A44-9CA9-D50547AF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new functions for the metrics required</a:t>
            </a:r>
          </a:p>
          <a:p>
            <a:pPr lvl="1"/>
            <a:r>
              <a:rPr lang="en-US" dirty="0" err="1"/>
              <a:t>add.column.db.noprice</a:t>
            </a:r>
            <a:endParaRPr lang="en-US" dirty="0"/>
          </a:p>
          <a:p>
            <a:pPr lvl="1"/>
            <a:r>
              <a:rPr lang="en-US" dirty="0" err="1"/>
              <a:t>add.column.db.online.outofstock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Replace manipulations in monolith</a:t>
            </a:r>
          </a:p>
        </p:txBody>
      </p:sp>
    </p:spTree>
    <p:extLst>
      <p:ext uri="{BB962C8B-B14F-4D97-AF65-F5344CB8AC3E}">
        <p14:creationId xmlns:p14="http://schemas.microsoft.com/office/powerpoint/2010/main" val="131755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1D56-6414-4CFF-B32A-C56A7BD4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Add: Snake Case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20EA-E832-4958-BF7F-C100417E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columns from column.name format to </a:t>
            </a:r>
            <a:r>
              <a:rPr lang="en-US" dirty="0" err="1"/>
              <a:t>column_name</a:t>
            </a:r>
            <a:r>
              <a:rPr lang="en-US" dirty="0"/>
              <a:t> format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Convert a string to snake case</a:t>
            </a:r>
          </a:p>
          <a:p>
            <a:pPr lvl="1"/>
            <a:r>
              <a:rPr lang="en-US" dirty="0"/>
              <a:t>Convert array of strings to snake case</a:t>
            </a:r>
          </a:p>
          <a:p>
            <a:endParaRPr lang="en-US" dirty="0"/>
          </a:p>
          <a:p>
            <a:r>
              <a:rPr lang="en-US" dirty="0"/>
              <a:t>Add to monolith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A03BC-81CD-4090-8358-78EEA42B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D3551-08D2-4ACB-AB9E-450DE0246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 sz="6600" dirty="0"/>
              <a:t>1 Test &gt; No Tests.  Always.</a:t>
            </a:r>
          </a:p>
        </p:txBody>
      </p:sp>
    </p:spTree>
    <p:extLst>
      <p:ext uri="{BB962C8B-B14F-4D97-AF65-F5344CB8AC3E}">
        <p14:creationId xmlns:p14="http://schemas.microsoft.com/office/powerpoint/2010/main" val="332726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 sz="6600" dirty="0"/>
              <a:t>Where there’s smoke, there’s fire.</a:t>
            </a:r>
          </a:p>
        </p:txBody>
      </p:sp>
    </p:spTree>
    <p:extLst>
      <p:ext uri="{BB962C8B-B14F-4D97-AF65-F5344CB8AC3E}">
        <p14:creationId xmlns:p14="http://schemas.microsoft.com/office/powerpoint/2010/main" val="335630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C838B-4AEE-4F4D-89DC-F4A79534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0" name="AutoShape 4" descr="phData">
            <a:extLst>
              <a:ext uri="{FF2B5EF4-FFF2-40B4-BE49-F238E27FC236}">
                <a16:creationId xmlns:a16="http://schemas.microsoft.com/office/drawing/2014/main" id="{E1FE0B49-82B3-40D2-BD5C-CA6905F75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University of Minnesota">
            <a:extLst>
              <a:ext uri="{FF2B5EF4-FFF2-40B4-BE49-F238E27FC236}">
                <a16:creationId xmlns:a16="http://schemas.microsoft.com/office/drawing/2014/main" id="{7D3EECF7-7932-4076-80AE-EBC34A7AE91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68488"/>
            <a:ext cx="5183188" cy="132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hdata">
            <a:extLst>
              <a:ext uri="{FF2B5EF4-FFF2-40B4-BE49-F238E27FC236}">
                <a16:creationId xmlns:a16="http://schemas.microsoft.com/office/drawing/2014/main" id="{886F8AC4-9F88-4751-B810-BE46E65238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" y="1690688"/>
            <a:ext cx="5157787" cy="20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CD1C9F-80F7-4A9D-A7C3-6798911333C2}"/>
              </a:ext>
            </a:extLst>
          </p:cNvPr>
          <p:cNvSpPr txBox="1"/>
          <p:nvPr/>
        </p:nvSpPr>
        <p:spPr>
          <a:xfrm>
            <a:off x="6315924" y="2161846"/>
            <a:ext cx="4926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2A2DB"/>
                </a:solidFill>
              </a:rPr>
              <a:t>Sr. Solution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2A2DB"/>
                </a:solidFill>
              </a:rPr>
              <a:t>We’re Hiring!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91EBD7-323C-47CF-B97D-413AF364B69D}"/>
              </a:ext>
            </a:extLst>
          </p:cNvPr>
          <p:cNvSpPr txBox="1"/>
          <p:nvPr/>
        </p:nvSpPr>
        <p:spPr>
          <a:xfrm>
            <a:off x="839788" y="4694806"/>
            <a:ext cx="4926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A0019"/>
                </a:solidFill>
              </a:rPr>
              <a:t>Adjunct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A0019"/>
                </a:solidFill>
              </a:rPr>
              <a:t>Designed &amp; Teach Big Data Engineering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14916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r>
              <a:rPr lang="en-US"/>
              <a:t>You’ll need to learn a lot of new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0467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If you can “find time” to support defects and product issues, you can make time to start testing.</a:t>
            </a:r>
          </a:p>
        </p:txBody>
      </p:sp>
    </p:spTree>
    <p:extLst>
      <p:ext uri="{BB962C8B-B14F-4D97-AF65-F5344CB8AC3E}">
        <p14:creationId xmlns:p14="http://schemas.microsoft.com/office/powerpoint/2010/main" val="327614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TDD</a:t>
            </a:r>
          </a:p>
          <a:p>
            <a:pPr lvl="1"/>
            <a:r>
              <a:rPr lang="en-US">
                <a:hlinkClick r:id="rId2"/>
              </a:rPr>
              <a:t>https://en.wikipedia.org/wiki/Test-driven_development</a:t>
            </a:r>
            <a:endParaRPr lang="en-US"/>
          </a:p>
          <a:p>
            <a:pPr lvl="1"/>
            <a:r>
              <a:rPr lang="en-US">
                <a:hlinkClick r:id="rId3"/>
              </a:rPr>
              <a:t>http://www.agiledata.org/essays/tdd.html</a:t>
            </a:r>
            <a:endParaRPr lang="en-US"/>
          </a:p>
          <a:p>
            <a:r>
              <a:rPr lang="en-US"/>
              <a:t>Refactoring</a:t>
            </a:r>
          </a:p>
          <a:p>
            <a:pPr lvl="1"/>
            <a:r>
              <a:rPr lang="en-US">
                <a:hlinkClick r:id="rId4"/>
              </a:rPr>
              <a:t>http://refactoring.com/</a:t>
            </a:r>
            <a:endParaRPr lang="en-US"/>
          </a:p>
          <a:p>
            <a:pPr lvl="1"/>
            <a:r>
              <a:rPr lang="en-US"/>
              <a:t>Code Smells: </a:t>
            </a:r>
            <a:r>
              <a:rPr lang="en-US">
                <a:hlinkClick r:id="rId5"/>
              </a:rPr>
              <a:t>https://en.wikipedia.org/wiki/Code_smell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of testing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Integration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Data Quality, Functional, Acceptance, UX, and many more…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Testing of an individual code module, function, or “unit”</a:t>
            </a:r>
          </a:p>
          <a:p>
            <a:pPr lvl="1"/>
            <a:r>
              <a:rPr lang="en-US" dirty="0"/>
              <a:t>Done by a developer before deployment</a:t>
            </a:r>
          </a:p>
          <a:p>
            <a:pPr lvl="1"/>
            <a:r>
              <a:rPr lang="en-US" dirty="0"/>
              <a:t>Verifies input/output of a “unit”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Verify the individual components perform as expected</a:t>
            </a:r>
          </a:p>
          <a:p>
            <a:pPr lvl="1"/>
            <a:r>
              <a:rPr lang="en-US" dirty="0"/>
              <a:t>Gain confidence that “done” code is still working as the program changes</a:t>
            </a:r>
          </a:p>
        </p:txBody>
      </p:sp>
    </p:spTree>
    <p:extLst>
      <p:ext uri="{BB962C8B-B14F-4D97-AF65-F5344CB8AC3E}">
        <p14:creationId xmlns:p14="http://schemas.microsoft.com/office/powerpoint/2010/main" val="3965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Coded tests</a:t>
            </a:r>
          </a:p>
          <a:p>
            <a:pPr lvl="1"/>
            <a:r>
              <a:rPr lang="en-US" dirty="0"/>
              <a:t>Your tests are code</a:t>
            </a:r>
          </a:p>
          <a:p>
            <a:pPr lvl="1"/>
            <a:r>
              <a:rPr lang="en-US" dirty="0"/>
              <a:t>They need code review too</a:t>
            </a:r>
          </a:p>
          <a:p>
            <a:r>
              <a:rPr lang="en-US" dirty="0"/>
              <a:t>SOLID is the key</a:t>
            </a:r>
          </a:p>
          <a:p>
            <a:r>
              <a:rPr lang="en-US" dirty="0"/>
              <a:t>They should be run by your CI tools (Jenkins, Drone, etc.)</a:t>
            </a:r>
          </a:p>
          <a:p>
            <a:r>
              <a:rPr lang="en-US" dirty="0"/>
              <a:t>Try to achieve high [statement, branch] coverage</a:t>
            </a:r>
          </a:p>
          <a:p>
            <a:r>
              <a:rPr lang="en-US" dirty="0">
                <a:hlinkClick r:id="rId2"/>
              </a:rPr>
              <a:t>You’ll use a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B9E06-D203-4755-A9F9-F71E9EAA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F3E8E-9D97-4766-AC5B-74584DBDB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9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Introduction to 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SOLID Principles of Object-Oriented Design</a:t>
            </a:r>
            <a:endParaRPr lang="en-US" dirty="0"/>
          </a:p>
          <a:p>
            <a:pPr lvl="1"/>
            <a:r>
              <a:rPr lang="en-US" dirty="0"/>
              <a:t>S – Single Responsibility</a:t>
            </a:r>
          </a:p>
          <a:p>
            <a:pPr lvl="1"/>
            <a:r>
              <a:rPr lang="en-US" dirty="0"/>
              <a:t>O – Open/Closed Principle</a:t>
            </a:r>
          </a:p>
          <a:p>
            <a:pPr lvl="1"/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lvl="1"/>
            <a:r>
              <a:rPr lang="en-US" dirty="0"/>
              <a:t>I – Interface Segregation</a:t>
            </a:r>
          </a:p>
          <a:p>
            <a:pPr lvl="1"/>
            <a:r>
              <a:rPr lang="en-US" dirty="0"/>
              <a:t>D – Dependency Inversion</a:t>
            </a:r>
          </a:p>
          <a:p>
            <a:r>
              <a:rPr lang="en-US" dirty="0">
                <a:hlinkClick r:id="rId4"/>
              </a:rPr>
              <a:t>Single Responsibility</a:t>
            </a:r>
            <a:endParaRPr lang="en-US" dirty="0"/>
          </a:p>
          <a:p>
            <a:pPr lvl="1"/>
            <a:r>
              <a:rPr lang="en-US" dirty="0"/>
              <a:t>A module should have a single responsibility and that responsibility should be entirely encapsulated in the module</a:t>
            </a:r>
          </a:p>
          <a:p>
            <a:pPr lvl="1"/>
            <a:r>
              <a:rPr lang="en-US" dirty="0"/>
              <a:t>A module should have one, and only one, reason to change</a:t>
            </a:r>
          </a:p>
          <a:p>
            <a:pPr lvl="1"/>
            <a:r>
              <a:rPr lang="en-US" b="1" i="1" dirty="0"/>
              <a:t>THIS is what we’ll unit test in this talk</a:t>
            </a:r>
          </a:p>
        </p:txBody>
      </p:sp>
    </p:spTree>
    <p:extLst>
      <p:ext uri="{BB962C8B-B14F-4D97-AF65-F5344CB8AC3E}">
        <p14:creationId xmlns:p14="http://schemas.microsoft.com/office/powerpoint/2010/main" val="2295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 (TDD)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449" y="1690688"/>
            <a:ext cx="225889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717" y="1690688"/>
            <a:ext cx="6890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Helps you understand your requirements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Forces you to test (YAY!)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If your test doesn’t fail first, it’s a bad test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Avoid false positives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Ensure better tests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When you have tests, you can CONFIDENTLY change your code in the future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Incorporate SOLID to make it easier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It takes practice!</a:t>
            </a:r>
          </a:p>
        </p:txBody>
      </p:sp>
    </p:spTree>
    <p:extLst>
      <p:ext uri="{BB962C8B-B14F-4D97-AF65-F5344CB8AC3E}">
        <p14:creationId xmlns:p14="http://schemas.microsoft.com/office/powerpoint/2010/main" val="17524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E6D9D-8FB6-426E-92EE-E8F4A387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13DED-C475-4BEC-82D2-AD6951936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Coded Unit Testing with RUnit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Every time you change your code, you want to re-test it, ENTIRELY</a:t>
            </a:r>
          </a:p>
          <a:p>
            <a:pPr lvl="1"/>
            <a:r>
              <a:rPr lang="en-US" dirty="0"/>
              <a:t>Without coded testing, we skip testing pieces we’ve already tested</a:t>
            </a:r>
          </a:p>
          <a:p>
            <a:pPr lvl="1"/>
            <a:r>
              <a:rPr lang="en-US" dirty="0"/>
              <a:t>Gain confidence in testing changes to large data sets</a:t>
            </a:r>
          </a:p>
          <a:p>
            <a:pPr lvl="1"/>
            <a:r>
              <a:rPr lang="en-US" dirty="0"/>
              <a:t>What if we broke something we previously built?</a:t>
            </a:r>
          </a:p>
          <a:p>
            <a:pPr lvl="2"/>
            <a:r>
              <a:rPr lang="en-US" dirty="0"/>
              <a:t>We won’t know until a defect is reported</a:t>
            </a:r>
          </a:p>
          <a:p>
            <a:pPr lvl="1"/>
            <a:r>
              <a:rPr lang="en-US" dirty="0"/>
              <a:t>Integrate testing within the deployment process</a:t>
            </a:r>
          </a:p>
          <a:p>
            <a:r>
              <a:rPr lang="en-US" dirty="0"/>
              <a:t>Package: </a:t>
            </a:r>
            <a:r>
              <a:rPr lang="en-US" dirty="0" err="1">
                <a:hlinkClick r:id="rId2"/>
              </a:rPr>
              <a:t>Runit</a:t>
            </a:r>
            <a:endParaRPr lang="en-US" dirty="0"/>
          </a:p>
          <a:p>
            <a:pPr lvl="1"/>
            <a:r>
              <a:rPr lang="en-US" dirty="0"/>
              <a:t>Allows automated verification of code units</a:t>
            </a:r>
          </a:p>
          <a:p>
            <a:pPr lvl="1"/>
            <a:r>
              <a:rPr lang="en-US" dirty="0"/>
              <a:t>Allows a test suites to be defined and tested together</a:t>
            </a:r>
          </a:p>
          <a:p>
            <a:pPr lvl="1"/>
            <a:r>
              <a:rPr lang="en-US" dirty="0"/>
              <a:t>Allows for test results to be reported</a:t>
            </a:r>
          </a:p>
          <a:p>
            <a:pPr lvl="1"/>
            <a:r>
              <a:rPr lang="en-US" dirty="0"/>
              <a:t>Also: </a:t>
            </a:r>
            <a:r>
              <a:rPr lang="en-US" dirty="0" err="1">
                <a:hlinkClick r:id="rId3"/>
              </a:rPr>
              <a:t>testthat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1266</Words>
  <Application>Microsoft Office PowerPoint</Application>
  <PresentationFormat>Widescreen</PresentationFormat>
  <Paragraphs>190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Test-Driven Data Wrangling in R</vt:lpstr>
      <vt:lpstr>About Me</vt:lpstr>
      <vt:lpstr>What is Unit Testing?</vt:lpstr>
      <vt:lpstr>Concepts of Automated Testing</vt:lpstr>
      <vt:lpstr>Let’s Get Started!</vt:lpstr>
      <vt:lpstr>An Introduction to SOLID</vt:lpstr>
      <vt:lpstr>Test-Driven Development (TDD)</vt:lpstr>
      <vt:lpstr>Demo App in R</vt:lpstr>
      <vt:lpstr>Coded Unit Testing with RUnit</vt:lpstr>
      <vt:lpstr>A Doorbuster Metric Program</vt:lpstr>
      <vt:lpstr>The R Example</vt:lpstr>
      <vt:lpstr>To Refactor (the TDD Way)</vt:lpstr>
      <vt:lpstr>Refactor: Extract Method</vt:lpstr>
      <vt:lpstr>Refactor 1: Reading Files </vt:lpstr>
      <vt:lpstr>Refactor 2: Adding Metrics</vt:lpstr>
      <vt:lpstr>Feature Add: Snake Case Columns</vt:lpstr>
      <vt:lpstr>Quick Tips</vt:lpstr>
      <vt:lpstr>1 Test &gt; No Tests.  Always.</vt:lpstr>
      <vt:lpstr>Where there’s smoke, there’s fire.</vt:lpstr>
      <vt:lpstr>You’ll need to learn a lot of new things.</vt:lpstr>
      <vt:lpstr>If you can “find time” to support defects and product issues, you can make time to start testing.</vt:lpstr>
      <vt:lpstr>Helpful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RUnit</dc:title>
  <dc:creator>Donald Sawyer</dc:creator>
  <cp:lastModifiedBy>Donald Sawyer</cp:lastModifiedBy>
  <cp:revision>76</cp:revision>
  <dcterms:created xsi:type="dcterms:W3CDTF">2016-01-17T05:41:43Z</dcterms:created>
  <dcterms:modified xsi:type="dcterms:W3CDTF">2018-08-16T05:08:05Z</dcterms:modified>
</cp:coreProperties>
</file>