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258" r:id="rId4"/>
    <p:sldId id="323" r:id="rId5"/>
    <p:sldId id="304" r:id="rId6"/>
    <p:sldId id="257" r:id="rId7"/>
    <p:sldId id="290" r:id="rId8"/>
    <p:sldId id="291" r:id="rId9"/>
    <p:sldId id="259" r:id="rId10"/>
    <p:sldId id="262" r:id="rId11"/>
    <p:sldId id="260" r:id="rId12"/>
    <p:sldId id="263" r:id="rId13"/>
    <p:sldId id="261" r:id="rId14"/>
    <p:sldId id="326" r:id="rId15"/>
    <p:sldId id="327" r:id="rId16"/>
    <p:sldId id="328" r:id="rId17"/>
    <p:sldId id="292" r:id="rId18"/>
    <p:sldId id="296" r:id="rId19"/>
    <p:sldId id="325" r:id="rId20"/>
    <p:sldId id="301" r:id="rId21"/>
    <p:sldId id="29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32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68985" autoAdjust="0"/>
  </p:normalViewPr>
  <p:slideViewPr>
    <p:cSldViewPr snapToGrid="0">
      <p:cViewPr varScale="1">
        <p:scale>
          <a:sx n="90" d="100"/>
          <a:sy n="90" d="100"/>
        </p:scale>
        <p:origin x="10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test-driven-data-wrangling-r" TargetMode="External"/><Relationship Id="rId2" Type="http://schemas.openxmlformats.org/officeDocument/2006/relationships/hyperlink" Target="https://www.linkedin.com/in/donaldsaw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estthat/index.html" TargetMode="External"/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Test-Driven </a:t>
            </a:r>
            <a:r>
              <a:rPr lang="en-US" sz="5400"/>
              <a:t>Data Wrangling in 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916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A Little on [S]OLID</a:t>
            </a:r>
          </a:p>
          <a:p>
            <a:endParaRPr lang="en-US" dirty="0"/>
          </a:p>
          <a:p>
            <a:r>
              <a:rPr lang="en-US" sz="2100" dirty="0"/>
              <a:t>Donald Sawyer </a:t>
            </a:r>
          </a:p>
          <a:p>
            <a:r>
              <a:rPr lang="en-US" sz="2100" dirty="0"/>
              <a:t>(</a:t>
            </a:r>
            <a:r>
              <a:rPr lang="en-US" sz="2100" dirty="0">
                <a:hlinkClick r:id="rId2"/>
              </a:rPr>
              <a:t>https://www.linkedin.com/in/donaldsawyer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/>
              <a:t>Presentation &amp; Source Code on GitHub:</a:t>
            </a:r>
          </a:p>
          <a:p>
            <a:r>
              <a:rPr lang="en-US" i="1">
                <a:hlinkClick r:id="rId3"/>
              </a:rPr>
              <a:t>https://github.com/donaldsawyer/test-driven-data-wrangling-r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pPr marL="514350" indent="-514350">
              <a:buAutoNum type="arabicPeriod"/>
            </a:pPr>
            <a:r>
              <a:rPr lang="en-US" dirty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Doorbuster2.csv</a:t>
            </a:r>
          </a:p>
          <a:p>
            <a:pPr marL="514350" indent="-514350">
              <a:buAutoNum type="arabicPeriod"/>
            </a:pPr>
            <a:r>
              <a:rPr lang="en-US" dirty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dirty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dirty="0"/>
              <a:t>Product id</a:t>
            </a:r>
          </a:p>
          <a:p>
            <a:pPr marL="971550" lvl="1" indent="-514350">
              <a:buAutoNum type="arabicPeriod"/>
            </a:pPr>
            <a:r>
              <a:rPr lang="en-US" dirty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dirty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Take a chunk of code and create a method/function so it can be tested.</a:t>
            </a:r>
          </a:p>
          <a:p>
            <a:pPr lvl="1"/>
            <a:r>
              <a:rPr lang="en-US" dirty="0"/>
              <a:t>Make a small function to follow the Single Responsibility principle</a:t>
            </a:r>
          </a:p>
          <a:p>
            <a:r>
              <a:rPr lang="en-US" dirty="0"/>
              <a:t>In 0_monolith.R</a:t>
            </a:r>
          </a:p>
          <a:p>
            <a:pPr lvl="1"/>
            <a:r>
              <a:rPr lang="en-US" dirty="0"/>
              <a:t>Create a method for reading a single doorbuster csv file</a:t>
            </a:r>
          </a:p>
          <a:p>
            <a:pPr lvl="1"/>
            <a:r>
              <a:rPr lang="en-US" dirty="0"/>
              <a:t>Create a method that reads both doorbuster csv files</a:t>
            </a:r>
          </a:p>
          <a:p>
            <a:pPr lvl="1"/>
            <a:r>
              <a:rPr lang="en-US" dirty="0"/>
              <a:t>Create a method that adds metric for doorbusters with no price</a:t>
            </a:r>
          </a:p>
          <a:p>
            <a:pPr lvl="1"/>
            <a:r>
              <a:rPr lang="en-US" dirty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DCD-323E-46F5-B5D3-0D1A269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1: Reading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CD51-3593-4212-9D1F-44749400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reads a csv file</a:t>
            </a:r>
          </a:p>
          <a:p>
            <a:pPr lvl="1"/>
            <a:r>
              <a:rPr lang="en-US" dirty="0"/>
              <a:t>read.doorbuster.csv()</a:t>
            </a:r>
          </a:p>
          <a:p>
            <a:r>
              <a:rPr lang="en-US" dirty="0"/>
              <a:t>Create a function that reads the specific files and combines them</a:t>
            </a:r>
          </a:p>
          <a:p>
            <a:pPr lvl="1"/>
            <a:r>
              <a:rPr lang="en-US" dirty="0" err="1"/>
              <a:t>read.all.doorbuster.files</a:t>
            </a:r>
            <a:r>
              <a:rPr lang="en-US" dirty="0"/>
              <a:t>()</a:t>
            </a:r>
          </a:p>
          <a:p>
            <a:r>
              <a:rPr lang="en-US" dirty="0"/>
              <a:t>Why two functions?</a:t>
            </a:r>
          </a:p>
          <a:p>
            <a:endParaRPr lang="en-US" dirty="0"/>
          </a:p>
          <a:p>
            <a:r>
              <a:rPr lang="en-US" dirty="0"/>
              <a:t>Replace data acquisition functionality in monolith</a:t>
            </a:r>
          </a:p>
        </p:txBody>
      </p:sp>
    </p:spTree>
    <p:extLst>
      <p:ext uri="{BB962C8B-B14F-4D97-AF65-F5344CB8AC3E}">
        <p14:creationId xmlns:p14="http://schemas.microsoft.com/office/powerpoint/2010/main" val="7015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BAE-2ABA-4AFD-A190-D1C3F819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2: Adding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4856-58EB-4A44-9CA9-D50547AF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functions for the metrics required</a:t>
            </a:r>
          </a:p>
          <a:p>
            <a:pPr lvl="1"/>
            <a:r>
              <a:rPr lang="en-US" dirty="0" err="1"/>
              <a:t>add.column.db.noprice</a:t>
            </a:r>
            <a:endParaRPr lang="en-US" dirty="0"/>
          </a:p>
          <a:p>
            <a:pPr lvl="1"/>
            <a:r>
              <a:rPr lang="en-US" dirty="0" err="1"/>
              <a:t>add.column.db.online.outofstock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 manipulations in monolith</a:t>
            </a:r>
          </a:p>
        </p:txBody>
      </p:sp>
    </p:spTree>
    <p:extLst>
      <p:ext uri="{BB962C8B-B14F-4D97-AF65-F5344CB8AC3E}">
        <p14:creationId xmlns:p14="http://schemas.microsoft.com/office/powerpoint/2010/main" val="131755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D56-6414-4CFF-B32A-C56A7BD4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Add: Snake Case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0EA-E832-4958-BF7F-C100417E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columns from column.name format to </a:t>
            </a:r>
            <a:r>
              <a:rPr lang="en-US" dirty="0" err="1"/>
              <a:t>column_name</a:t>
            </a:r>
            <a:r>
              <a:rPr lang="en-US" dirty="0"/>
              <a:t> format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Convert a string to snake case</a:t>
            </a:r>
          </a:p>
          <a:p>
            <a:pPr lvl="1"/>
            <a:r>
              <a:rPr lang="en-US" dirty="0"/>
              <a:t>Convert array of strings to snake case</a:t>
            </a:r>
          </a:p>
          <a:p>
            <a:endParaRPr lang="en-US" dirty="0"/>
          </a:p>
          <a:p>
            <a:r>
              <a:rPr lang="en-US" dirty="0"/>
              <a:t>Add to monolith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A03BC-81CD-4090-8358-78EEA4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3551-08D2-4ACB-AB9E-450DE0246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1 Test &gt; No Tests.  Always.</a:t>
            </a:r>
          </a:p>
        </p:txBody>
      </p:sp>
    </p:spTree>
    <p:extLst>
      <p:ext uri="{BB962C8B-B14F-4D97-AF65-F5344CB8AC3E}">
        <p14:creationId xmlns:p14="http://schemas.microsoft.com/office/powerpoint/2010/main" val="332726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Where there’s smoke, there’s fire.</a:t>
            </a:r>
          </a:p>
        </p:txBody>
      </p:sp>
    </p:spTree>
    <p:extLst>
      <p:ext uri="{BB962C8B-B14F-4D97-AF65-F5344CB8AC3E}">
        <p14:creationId xmlns:p14="http://schemas.microsoft.com/office/powerpoint/2010/main" val="33563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C838B-4AEE-4F4D-89DC-F4A79534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0" name="AutoShape 4" descr="phData">
            <a:extLst>
              <a:ext uri="{FF2B5EF4-FFF2-40B4-BE49-F238E27FC236}">
                <a16:creationId xmlns:a16="http://schemas.microsoft.com/office/drawing/2014/main" id="{E1FE0B49-82B3-40D2-BD5C-CA6905F75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University of Minnesota">
            <a:extLst>
              <a:ext uri="{FF2B5EF4-FFF2-40B4-BE49-F238E27FC236}">
                <a16:creationId xmlns:a16="http://schemas.microsoft.com/office/drawing/2014/main" id="{7D3EECF7-7932-4076-80AE-EBC34A7AE91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68488"/>
            <a:ext cx="5183188" cy="13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hdata">
            <a:extLst>
              <a:ext uri="{FF2B5EF4-FFF2-40B4-BE49-F238E27FC236}">
                <a16:creationId xmlns:a16="http://schemas.microsoft.com/office/drawing/2014/main" id="{886F8AC4-9F88-4751-B810-BE46E65238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" y="1690688"/>
            <a:ext cx="5157787" cy="20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CD1C9F-80F7-4A9D-A7C3-6798911333C2}"/>
              </a:ext>
            </a:extLst>
          </p:cNvPr>
          <p:cNvSpPr txBox="1"/>
          <p:nvPr/>
        </p:nvSpPr>
        <p:spPr>
          <a:xfrm>
            <a:off x="6315924" y="2161846"/>
            <a:ext cx="4926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Sr. Solution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We’re Hiring!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1EBD7-323C-47CF-B97D-413AF364B69D}"/>
              </a:ext>
            </a:extLst>
          </p:cNvPr>
          <p:cNvSpPr txBox="1"/>
          <p:nvPr/>
        </p:nvSpPr>
        <p:spPr>
          <a:xfrm>
            <a:off x="839788" y="4694806"/>
            <a:ext cx="4926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Adjunct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Designed &amp; Teach Big Data Engineering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4916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/>
              <a:t>You’ll need to learn a lot of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you can “find time” to support defects and product issues, you can make time to start testing.</a:t>
            </a:r>
          </a:p>
        </p:txBody>
      </p:sp>
    </p:spTree>
    <p:extLst>
      <p:ext uri="{BB962C8B-B14F-4D97-AF65-F5344CB8AC3E}">
        <p14:creationId xmlns:p14="http://schemas.microsoft.com/office/powerpoint/2010/main" val="327614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Data Quality, Functional, Acceptance, UX, and many more…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Testing of an individual code module, function, or “unit”</a:t>
            </a:r>
          </a:p>
          <a:p>
            <a:pPr lvl="1"/>
            <a:r>
              <a:rPr lang="en-US" dirty="0"/>
              <a:t>Done by a developer before deployment</a:t>
            </a:r>
          </a:p>
          <a:p>
            <a:pPr lvl="1"/>
            <a:r>
              <a:rPr lang="en-US" dirty="0"/>
              <a:t>Verifies input/output of a “unit”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Verify the individual components perform as expected</a:t>
            </a:r>
          </a:p>
          <a:p>
            <a:pPr lvl="1"/>
            <a:r>
              <a:rPr lang="en-US" dirty="0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tests</a:t>
            </a:r>
          </a:p>
          <a:p>
            <a:pPr lvl="1"/>
            <a:r>
              <a:rPr lang="en-US" dirty="0"/>
              <a:t>Your tests are code</a:t>
            </a:r>
          </a:p>
          <a:p>
            <a:pPr lvl="1"/>
            <a:r>
              <a:rPr lang="en-US" dirty="0"/>
              <a:t>They need code review too</a:t>
            </a:r>
          </a:p>
          <a:p>
            <a:r>
              <a:rPr lang="en-US" dirty="0"/>
              <a:t>SOLID is the key</a:t>
            </a:r>
          </a:p>
          <a:p>
            <a:r>
              <a:rPr lang="en-US" dirty="0"/>
              <a:t>They should be run by your CI tools (Jenkins, Drone, etc.)</a:t>
            </a:r>
          </a:p>
          <a:p>
            <a:r>
              <a:rPr lang="en-US" dirty="0"/>
              <a:t>Try to achieve high [statement, branch] coverage</a:t>
            </a:r>
          </a:p>
          <a:p>
            <a:r>
              <a:rPr lang="en-US" dirty="0">
                <a:hlinkClick r:id="rId2"/>
              </a:rPr>
              <a:t>You’ll use a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B9E06-D203-4755-A9F9-F71E9EA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3E8E-9D97-4766-AC5B-74584DBDB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Every time you change your code, you want to re-test it, ENTIRELY</a:t>
            </a:r>
          </a:p>
          <a:p>
            <a:pPr lvl="1"/>
            <a:r>
              <a:rPr lang="en-US" dirty="0"/>
              <a:t>Without coded testing, we skip testing pieces we’ve already tested</a:t>
            </a:r>
          </a:p>
          <a:p>
            <a:pPr lvl="1"/>
            <a:r>
              <a:rPr lang="en-US" dirty="0"/>
              <a:t>Gain confidence in testing changes to large data sets</a:t>
            </a:r>
          </a:p>
          <a:p>
            <a:pPr lvl="1"/>
            <a:r>
              <a:rPr lang="en-US" dirty="0"/>
              <a:t>What if we broke something we previously built?</a:t>
            </a:r>
          </a:p>
          <a:p>
            <a:pPr lvl="2"/>
            <a:r>
              <a:rPr lang="en-US" dirty="0"/>
              <a:t>We won’t know until a defect is reported</a:t>
            </a:r>
          </a:p>
          <a:p>
            <a:pPr lvl="1"/>
            <a:r>
              <a:rPr lang="en-US" dirty="0"/>
              <a:t>Integrate testing within the deployment process</a:t>
            </a:r>
          </a:p>
          <a:p>
            <a:r>
              <a:rPr lang="en-US" dirty="0"/>
              <a:t>Package: </a:t>
            </a:r>
            <a:r>
              <a:rPr lang="en-US" dirty="0" err="1">
                <a:hlinkClick r:id="rId2"/>
              </a:rPr>
              <a:t>Runit</a:t>
            </a:r>
            <a:endParaRPr lang="en-US" dirty="0"/>
          </a:p>
          <a:p>
            <a:pPr lvl="1"/>
            <a:r>
              <a:rPr lang="en-US" dirty="0"/>
              <a:t>Allows automated verification of code units</a:t>
            </a:r>
          </a:p>
          <a:p>
            <a:pPr lvl="1"/>
            <a:r>
              <a:rPr lang="en-US" dirty="0"/>
              <a:t>Allows a test suites to be defined and tested together</a:t>
            </a:r>
          </a:p>
          <a:p>
            <a:pPr lvl="1"/>
            <a:r>
              <a:rPr lang="en-US" dirty="0"/>
              <a:t>Allows for test results to be reported</a:t>
            </a:r>
          </a:p>
          <a:p>
            <a:pPr lvl="1"/>
            <a:r>
              <a:rPr lang="en-US" dirty="0"/>
              <a:t>Also: </a:t>
            </a:r>
            <a:r>
              <a:rPr lang="en-US" dirty="0" err="1">
                <a:hlinkClick r:id="rId3"/>
              </a:rPr>
              <a:t>testthat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1266</Words>
  <Application>Microsoft Office PowerPoint</Application>
  <PresentationFormat>Widescreen</PresentationFormat>
  <Paragraphs>190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Test-Driven Data Wrangling in R</vt:lpstr>
      <vt:lpstr>About Me</vt:lpstr>
      <vt:lpstr>What is Unit Testing?</vt:lpstr>
      <vt:lpstr>Concepts of Automated Testing</vt:lpstr>
      <vt:lpstr>Let’s Get Started!</vt:lpstr>
      <vt:lpstr>An Introduction to SOLID</vt:lpstr>
      <vt:lpstr>Test-Driven Development (TDD)</vt:lpstr>
      <vt:lpstr>Demo App in R</vt:lpstr>
      <vt:lpstr>Coded Unit Testing with RUnit</vt:lpstr>
      <vt:lpstr>A Doorbuster Metric Program</vt:lpstr>
      <vt:lpstr>The R Example</vt:lpstr>
      <vt:lpstr>To Refactor (the TDD Way)</vt:lpstr>
      <vt:lpstr>Refactor: Extract Method</vt:lpstr>
      <vt:lpstr>Refactor 1: Reading Files </vt:lpstr>
      <vt:lpstr>Refactor 2: Adding Metrics</vt:lpstr>
      <vt:lpstr>Feature Add: Snake Case Columns</vt:lpstr>
      <vt:lpstr>Quick Tips</vt:lpstr>
      <vt:lpstr>1 Test &gt; No Tests.  Always.</vt:lpstr>
      <vt:lpstr>Where there’s smoke, there’s fire.</vt:lpstr>
      <vt:lpstr>You’ll need to learn a lot of new things.</vt:lpstr>
      <vt:lpstr>If you can “find time” to support defects and product issues, you can make time to start testing.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77</cp:revision>
  <dcterms:created xsi:type="dcterms:W3CDTF">2016-01-17T05:41:43Z</dcterms:created>
  <dcterms:modified xsi:type="dcterms:W3CDTF">2018-08-16T05:13:01Z</dcterms:modified>
</cp:coreProperties>
</file>