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76" r:id="rId7"/>
    <p:sldId id="274" r:id="rId8"/>
    <p:sldId id="275" r:id="rId9"/>
    <p:sldId id="279" r:id="rId10"/>
    <p:sldId id="277" r:id="rId11"/>
    <p:sldId id="278" r:id="rId12"/>
    <p:sldId id="282" r:id="rId13"/>
    <p:sldId id="281" r:id="rId14"/>
    <p:sldId id="283" r:id="rId15"/>
    <p:sldId id="280" r:id="rId16"/>
    <p:sldId id="258" r:id="rId17"/>
    <p:sldId id="262" r:id="rId18"/>
    <p:sldId id="266" r:id="rId19"/>
    <p:sldId id="267" r:id="rId20"/>
    <p:sldId id="269" r:id="rId21"/>
    <p:sldId id="271" r:id="rId22"/>
    <p:sldId id="272" r:id="rId23"/>
    <p:sldId id="273" r:id="rId24"/>
    <p:sldId id="270" r:id="rId25"/>
    <p:sldId id="264" r:id="rId26"/>
    <p:sldId id="265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F4A0"/>
    <a:srgbClr val="FF9999"/>
    <a:srgbClr val="FF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9C62-FAD4-46EB-8C01-93C2BF21B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C6EDA-AD8A-4406-99D0-08092EB41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62DD-A2A6-475A-9F73-B18DF599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4900-999C-4EE9-950C-BC25626410A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26BC-AF47-4777-8C67-632A626F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F2FF-0108-45F8-85ED-B07828B0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7D45-468C-4B31-A497-8F3536EB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0B97-BC6F-4650-982E-5F9BACD6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51595-9288-436C-AB5A-817891990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AE0F-2671-42C2-904C-03FC33A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4900-999C-4EE9-950C-BC25626410A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D883-EFAA-4CD7-988E-835F4033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46C1-E838-4D7B-B48B-77E739F9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7D45-468C-4B31-A497-8F3536EB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9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AC8F2-76CE-42F2-8C23-31FE7744F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493E9-729B-4922-B326-F8F284F6E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65F3-783F-4CD0-A4CD-C63781EF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4900-999C-4EE9-950C-BC25626410A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4E15-3D0D-4ED6-9321-84DABA22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730FE-13A4-41B8-970B-421C97B2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7D45-468C-4B31-A497-8F3536EB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9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0B66-CE8B-450D-8831-55768BD7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E239-FE75-4CFD-9B02-4205656D3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5E55F-C181-40EB-AFD2-2E69A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4900-999C-4EE9-950C-BC25626410A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E581-0875-4128-BAA5-9F405EDB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EE52-12DF-4361-B469-7C18497D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7D45-468C-4B31-A497-8F3536EB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0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5B76-73B3-427F-8D84-AB7CC112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0247E-443F-4CFE-AC1F-33C7BA35B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1E4AE-82BE-410F-864A-BBCE79AF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4900-999C-4EE9-950C-BC25626410A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2B55-AD99-47E2-AB43-34E3ED4D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CDDC-883A-4128-A913-32EC83A2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7D45-468C-4B31-A497-8F3536EB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242B-BFCE-4D61-838E-73256BDF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B10E-4BA4-4AEB-ABF0-8B3C50464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4F325-0FAE-47AF-A2E1-973EB72FB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7B39-C3F8-4511-87F1-66D4020F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4900-999C-4EE9-950C-BC25626410A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7CBDA-F0BF-4005-A9F4-6E8CFAD8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879F2-86C1-4ED3-97C2-E61C75C8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7D45-468C-4B31-A497-8F3536EB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8A96-21CB-43FB-8EA3-7FB3E25F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7F45E-FB86-402E-B0C1-C943026D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01F96-DDEB-4E58-9CE5-5C4F4D8DC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1D7A7-65BA-4658-B40A-9DF709A7C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FD4A9-8D75-4180-A1A6-477133808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298CF-548D-4FBA-9081-9A78AC15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4900-999C-4EE9-950C-BC25626410A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33434-A458-4525-A3DD-45EF5CD9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6EEE2-3B57-4F7D-9AB7-86720531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7D45-468C-4B31-A497-8F3536EB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FBE0-BBFF-49F0-BF7D-CF3A03A5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7B7EF-1258-4AF5-A58E-D88F4382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4900-999C-4EE9-950C-BC25626410A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8C77E-20D1-4039-8466-5F848A0C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81341-5550-40F8-A017-920E04B5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7D45-468C-4B31-A497-8F3536EB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56438-91F0-400A-A1D3-99C8E808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4900-999C-4EE9-950C-BC25626410A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CCDD4-9577-46FC-889F-D2524751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7D3E5-1ED6-4271-897B-8715CDF3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7D45-468C-4B31-A497-8F3536EB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4AB2-AFDD-446F-AE77-B5AA0232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F308-BEBA-462D-944C-A2A723D3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D711B-ED01-4F26-A2C6-BF24ACE95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D6DBD-D8EA-483E-AC56-59D58AEC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4900-999C-4EE9-950C-BC25626410A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918A-0BBF-4444-A634-425C531C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06344-1CF7-41DB-B5B0-E35978F9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7D45-468C-4B31-A497-8F3536EB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88C2-F46A-4B38-96A7-5B07D6C2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44845-071D-4472-8C4B-DC6C69FC5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C22BA-A020-457B-917B-27AD022FC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F5A8E-1D6B-4AB5-AA0F-87E5F16A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4900-999C-4EE9-950C-BC25626410A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F52B6-003A-4A74-8B48-D8C8CEB4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F2A7F-2FAF-4FC3-8A4C-AF98A69E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7D45-468C-4B31-A497-8F3536EB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3B87-028F-4713-9904-CFE0F8B4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6F01F-2BA1-4A4B-A8DC-41EBC03A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B1D5-7C54-4B99-B3B9-F9B215929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74900-999C-4EE9-950C-BC25626410A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DA655-35CA-42AD-8783-8DFDDEAAE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1E08E-0C9E-4193-9095-CD41BE8EA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7D45-468C-4B31-A497-8F3536EB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9652-1FBB-4633-A1AC-72DF25D9C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mPFC</a:t>
            </a:r>
            <a:r>
              <a:rPr lang="en-US" dirty="0"/>
              <a:t> synchrony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12D7A-63A2-4F5A-B4BE-78639F8A5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4/14/2021</a:t>
            </a:r>
          </a:p>
        </p:txBody>
      </p:sp>
    </p:spTree>
    <p:extLst>
      <p:ext uri="{BB962C8B-B14F-4D97-AF65-F5344CB8AC3E}">
        <p14:creationId xmlns:p14="http://schemas.microsoft.com/office/powerpoint/2010/main" val="30009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1B90-05DB-48C8-9CE5-35D3AADD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4/28/2021: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FAD447-5C0F-450E-A430-4E2CC506F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184819"/>
              </p:ext>
            </p:extLst>
          </p:nvPr>
        </p:nvGraphicFramePr>
        <p:xfrm>
          <a:off x="805070" y="1690688"/>
          <a:ext cx="1054873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014">
                  <a:extLst>
                    <a:ext uri="{9D8B030D-6E8A-4147-A177-3AD203B41FA5}">
                      <a16:colId xmlns:a16="http://schemas.microsoft.com/office/drawing/2014/main" val="1986163025"/>
                    </a:ext>
                  </a:extLst>
                </a:gridCol>
                <a:gridCol w="979516">
                  <a:extLst>
                    <a:ext uri="{9D8B030D-6E8A-4147-A177-3AD203B41FA5}">
                      <a16:colId xmlns:a16="http://schemas.microsoft.com/office/drawing/2014/main" val="1567957986"/>
                    </a:ext>
                  </a:extLst>
                </a:gridCol>
                <a:gridCol w="2146177">
                  <a:extLst>
                    <a:ext uri="{9D8B030D-6E8A-4147-A177-3AD203B41FA5}">
                      <a16:colId xmlns:a16="http://schemas.microsoft.com/office/drawing/2014/main" val="1894861933"/>
                    </a:ext>
                  </a:extLst>
                </a:gridCol>
                <a:gridCol w="1608606">
                  <a:extLst>
                    <a:ext uri="{9D8B030D-6E8A-4147-A177-3AD203B41FA5}">
                      <a16:colId xmlns:a16="http://schemas.microsoft.com/office/drawing/2014/main" val="3814636841"/>
                    </a:ext>
                  </a:extLst>
                </a:gridCol>
                <a:gridCol w="2542208">
                  <a:extLst>
                    <a:ext uri="{9D8B030D-6E8A-4147-A177-3AD203B41FA5}">
                      <a16:colId xmlns:a16="http://schemas.microsoft.com/office/drawing/2014/main" val="3224705595"/>
                    </a:ext>
                  </a:extLst>
                </a:gridCol>
                <a:gridCol w="2542209">
                  <a:extLst>
                    <a:ext uri="{9D8B030D-6E8A-4147-A177-3AD203B41FA5}">
                      <a16:colId xmlns:a16="http://schemas.microsoft.com/office/drawing/2014/main" val="3834145629"/>
                    </a:ext>
                  </a:extLst>
                </a:gridCol>
              </a:tblGrid>
              <a:tr h="215036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29987"/>
                  </a:ext>
                </a:extLst>
              </a:tr>
              <a:tr h="21503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52197"/>
                  </a:ext>
                </a:extLst>
              </a:tr>
              <a:tr h="21503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1:09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4043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298752"/>
                  </a:ext>
                </a:extLst>
              </a:tr>
              <a:tr h="21503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4043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4804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4020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4035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3673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94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4020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66009"/>
                  </a:ext>
                </a:extLst>
              </a:tr>
              <a:tr h="3350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0413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D8ABB4F-A6E9-4F88-BC79-9203972CDAF2}"/>
              </a:ext>
            </a:extLst>
          </p:cNvPr>
          <p:cNvSpPr/>
          <p:nvPr/>
        </p:nvSpPr>
        <p:spPr>
          <a:xfrm>
            <a:off x="9205982" y="454367"/>
            <a:ext cx="2180948" cy="866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Switched chambers at 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DF052-D605-4564-9B72-FF163C94A746}"/>
              </a:ext>
            </a:extLst>
          </p:cNvPr>
          <p:cNvSpPr/>
          <p:nvPr/>
        </p:nvSpPr>
        <p:spPr>
          <a:xfrm>
            <a:off x="8194089" y="2068497"/>
            <a:ext cx="593326" cy="33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521687-302E-4DDD-BAD9-5196BB65B7E4}"/>
              </a:ext>
            </a:extLst>
          </p:cNvPr>
          <p:cNvSpPr/>
          <p:nvPr/>
        </p:nvSpPr>
        <p:spPr>
          <a:xfrm>
            <a:off x="4037123" y="2418128"/>
            <a:ext cx="593326" cy="33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79D5F4-49C1-4266-B251-CF81B9E5F1CA}"/>
              </a:ext>
            </a:extLst>
          </p:cNvPr>
          <p:cNvSpPr/>
          <p:nvPr/>
        </p:nvSpPr>
        <p:spPr>
          <a:xfrm>
            <a:off x="8194089" y="3176958"/>
            <a:ext cx="593326" cy="33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1F21B-7EF8-432B-B54F-D4511202AB13}"/>
              </a:ext>
            </a:extLst>
          </p:cNvPr>
          <p:cNvSpPr/>
          <p:nvPr/>
        </p:nvSpPr>
        <p:spPr>
          <a:xfrm>
            <a:off x="10760474" y="2082341"/>
            <a:ext cx="593326" cy="33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CA5AB-5816-40EC-B7E5-A3BDC91C377F}"/>
              </a:ext>
            </a:extLst>
          </p:cNvPr>
          <p:cNvSpPr/>
          <p:nvPr/>
        </p:nvSpPr>
        <p:spPr>
          <a:xfrm>
            <a:off x="10730291" y="3179135"/>
            <a:ext cx="593326" cy="33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83B4A-5319-40F1-8246-CFC5F02A8BBE}"/>
              </a:ext>
            </a:extLst>
          </p:cNvPr>
          <p:cNvSpPr/>
          <p:nvPr/>
        </p:nvSpPr>
        <p:spPr>
          <a:xfrm>
            <a:off x="5644697" y="2438553"/>
            <a:ext cx="593326" cy="33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28232-8A08-437B-9BA8-995E6F094F0B}"/>
              </a:ext>
            </a:extLst>
          </p:cNvPr>
          <p:cNvSpPr/>
          <p:nvPr/>
        </p:nvSpPr>
        <p:spPr>
          <a:xfrm>
            <a:off x="9979817" y="3531747"/>
            <a:ext cx="2094273" cy="352529"/>
          </a:xfrm>
          <a:prstGeom prst="rect">
            <a:avLst/>
          </a:prstGeom>
          <a:solidFill>
            <a:schemeClr val="bg1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 lovey </a:t>
            </a:r>
            <a:r>
              <a:rPr lang="en-US" dirty="0" err="1">
                <a:solidFill>
                  <a:schemeClr val="tx1"/>
                </a:solidFill>
              </a:rPr>
              <a:t>dovey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1C0955-C8F5-4E98-9ED8-A9BD2ED928BE}"/>
              </a:ext>
            </a:extLst>
          </p:cNvPr>
          <p:cNvSpPr/>
          <p:nvPr/>
        </p:nvSpPr>
        <p:spPr>
          <a:xfrm>
            <a:off x="1189703" y="5230761"/>
            <a:ext cx="9540588" cy="861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Animals were paired between 6:45 and 7:15 pm </a:t>
            </a:r>
          </a:p>
        </p:txBody>
      </p:sp>
    </p:spTree>
    <p:extLst>
      <p:ext uri="{BB962C8B-B14F-4D97-AF65-F5344CB8AC3E}">
        <p14:creationId xmlns:p14="http://schemas.microsoft.com/office/powerpoint/2010/main" val="416004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4AEF-B1B8-455A-BE39-2FB7E867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221E-6B1B-4412-A3F7-7B5851A8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anesthetized for 30s to 2 min</a:t>
            </a:r>
          </a:p>
          <a:p>
            <a:r>
              <a:rPr lang="en-US" dirty="0"/>
              <a:t>Animals anesthetized and placed into the chamber in fiber order</a:t>
            </a:r>
          </a:p>
          <a:p>
            <a:r>
              <a:rPr lang="en-US" dirty="0"/>
              <a:t>Used 2/3 of partner preference chamber with dividers on each end and in the middle</a:t>
            </a:r>
          </a:p>
          <a:p>
            <a:r>
              <a:rPr lang="en-US" dirty="0"/>
              <a:t>No bedding</a:t>
            </a:r>
          </a:p>
          <a:p>
            <a:r>
              <a:rPr lang="en-US" dirty="0"/>
              <a:t>Chamber cleaned with 70% ethanol in-between trials</a:t>
            </a:r>
          </a:p>
        </p:txBody>
      </p:sp>
    </p:spTree>
    <p:extLst>
      <p:ext uri="{BB962C8B-B14F-4D97-AF65-F5344CB8AC3E}">
        <p14:creationId xmlns:p14="http://schemas.microsoft.com/office/powerpoint/2010/main" val="72399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FF1F-26BA-412D-9070-A2D2E23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fiber pho setup For Post bond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3C0F-E0A9-4EE6-BAE5-D71118F55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4 fiber patch cable that splits at the box, Even ROI’s are labelled with Red tape (not necessarily visible in video)</a:t>
            </a:r>
          </a:p>
          <a:p>
            <a:r>
              <a:rPr lang="en-US" dirty="0"/>
              <a:t>I did these experiments in the </a:t>
            </a:r>
            <a:r>
              <a:rPr lang="en-US" dirty="0" err="1"/>
              <a:t>fiberpho</a:t>
            </a:r>
            <a:r>
              <a:rPr lang="en-US" dirty="0"/>
              <a:t> room and put animals in PPT chamber using only 2/3 chambers so that I can easily use a divider and remove it</a:t>
            </a:r>
          </a:p>
          <a:p>
            <a:r>
              <a:rPr lang="en-US" dirty="0"/>
              <a:t>Settings</a:t>
            </a:r>
          </a:p>
          <a:p>
            <a:pPr lvl="1"/>
            <a:r>
              <a:rPr lang="en-US" dirty="0"/>
              <a:t>470 7.35: All fibers between 72-82uW </a:t>
            </a:r>
          </a:p>
          <a:p>
            <a:pPr lvl="1"/>
            <a:r>
              <a:rPr lang="en-US" dirty="0"/>
              <a:t>560 0: 0uW</a:t>
            </a:r>
          </a:p>
          <a:p>
            <a:pPr lvl="1"/>
            <a:r>
              <a:rPr lang="en-US" dirty="0"/>
              <a:t>415 11.4: All fibers between 69-82uW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5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1B90-05DB-48C8-9CE5-35D3AADD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5/10/2021: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FAD447-5C0F-450E-A430-4E2CC506F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19225"/>
              </p:ext>
            </p:extLst>
          </p:nvPr>
        </p:nvGraphicFramePr>
        <p:xfrm>
          <a:off x="805070" y="1690688"/>
          <a:ext cx="1054873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014">
                  <a:extLst>
                    <a:ext uri="{9D8B030D-6E8A-4147-A177-3AD203B41FA5}">
                      <a16:colId xmlns:a16="http://schemas.microsoft.com/office/drawing/2014/main" val="1986163025"/>
                    </a:ext>
                  </a:extLst>
                </a:gridCol>
                <a:gridCol w="979516">
                  <a:extLst>
                    <a:ext uri="{9D8B030D-6E8A-4147-A177-3AD203B41FA5}">
                      <a16:colId xmlns:a16="http://schemas.microsoft.com/office/drawing/2014/main" val="1567957986"/>
                    </a:ext>
                  </a:extLst>
                </a:gridCol>
                <a:gridCol w="2146177">
                  <a:extLst>
                    <a:ext uri="{9D8B030D-6E8A-4147-A177-3AD203B41FA5}">
                      <a16:colId xmlns:a16="http://schemas.microsoft.com/office/drawing/2014/main" val="1894861933"/>
                    </a:ext>
                  </a:extLst>
                </a:gridCol>
                <a:gridCol w="1608606">
                  <a:extLst>
                    <a:ext uri="{9D8B030D-6E8A-4147-A177-3AD203B41FA5}">
                      <a16:colId xmlns:a16="http://schemas.microsoft.com/office/drawing/2014/main" val="3814636841"/>
                    </a:ext>
                  </a:extLst>
                </a:gridCol>
                <a:gridCol w="2542208">
                  <a:extLst>
                    <a:ext uri="{9D8B030D-6E8A-4147-A177-3AD203B41FA5}">
                      <a16:colId xmlns:a16="http://schemas.microsoft.com/office/drawing/2014/main" val="3224705595"/>
                    </a:ext>
                  </a:extLst>
                </a:gridCol>
                <a:gridCol w="2542209">
                  <a:extLst>
                    <a:ext uri="{9D8B030D-6E8A-4147-A177-3AD203B41FA5}">
                      <a16:colId xmlns:a16="http://schemas.microsoft.com/office/drawing/2014/main" val="3834145629"/>
                    </a:ext>
                  </a:extLst>
                </a:gridCol>
              </a:tblGrid>
              <a:tr h="215036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29987"/>
                  </a:ext>
                </a:extLst>
              </a:tr>
              <a:tr h="21503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11:41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52197"/>
                  </a:ext>
                </a:extLst>
              </a:tr>
              <a:tr h="21503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4043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298752"/>
                  </a:ext>
                </a:extLst>
              </a:tr>
              <a:tr h="21503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3673, 3666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4804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4020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94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4020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66009"/>
                  </a:ext>
                </a:extLst>
              </a:tr>
              <a:tr h="3350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041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5428E7-5A62-4090-9AC2-1B4B529F57EC}"/>
              </a:ext>
            </a:extLst>
          </p:cNvPr>
          <p:cNvSpPr txBox="1"/>
          <p:nvPr/>
        </p:nvSpPr>
        <p:spPr>
          <a:xfrm>
            <a:off x="3284738" y="2441359"/>
            <a:ext cx="1287262" cy="369332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aggression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1AA40-6303-4F31-897C-C5EBCF4E16F9}"/>
              </a:ext>
            </a:extLst>
          </p:cNvPr>
          <p:cNvSpPr txBox="1"/>
          <p:nvPr/>
        </p:nvSpPr>
        <p:spPr>
          <a:xfrm>
            <a:off x="9445841" y="2416850"/>
            <a:ext cx="2565646" cy="369332"/>
          </a:xfrm>
          <a:prstGeom prst="rect">
            <a:avLst/>
          </a:prstGeom>
          <a:solidFill>
            <a:srgbClr val="B0F4A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very interested in 4043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416F2-FC52-4DED-9C56-67A31A448D65}"/>
              </a:ext>
            </a:extLst>
          </p:cNvPr>
          <p:cNvSpPr txBox="1"/>
          <p:nvPr/>
        </p:nvSpPr>
        <p:spPr>
          <a:xfrm>
            <a:off x="-553214" y="1690688"/>
            <a:ext cx="135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Didn’t clean cage between 1 and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7C51B-13D1-4E7E-BC1F-F0D1DDA93EA9}"/>
              </a:ext>
            </a:extLst>
          </p:cNvPr>
          <p:cNvSpPr txBox="1"/>
          <p:nvPr/>
        </p:nvSpPr>
        <p:spPr>
          <a:xfrm>
            <a:off x="5397623" y="4838330"/>
            <a:ext cx="121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3673 Died from Iso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C34848-0657-4384-87C3-415C712BB1FC}"/>
              </a:ext>
            </a:extLst>
          </p:cNvPr>
          <p:cNvCxnSpPr>
            <a:cxnSpLocks/>
          </p:cNvCxnSpPr>
          <p:nvPr/>
        </p:nvCxnSpPr>
        <p:spPr>
          <a:xfrm flipH="1" flipV="1">
            <a:off x="5631112" y="3124940"/>
            <a:ext cx="448323" cy="1713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ADB7F1-765C-47BD-B171-0143EB43FB7A}"/>
              </a:ext>
            </a:extLst>
          </p:cNvPr>
          <p:cNvSpPr txBox="1"/>
          <p:nvPr/>
        </p:nvSpPr>
        <p:spPr>
          <a:xfrm>
            <a:off x="3392750" y="3160809"/>
            <a:ext cx="1287262" cy="369332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aggression</a:t>
            </a:r>
          </a:p>
        </p:txBody>
      </p:sp>
    </p:spTree>
    <p:extLst>
      <p:ext uri="{BB962C8B-B14F-4D97-AF65-F5344CB8AC3E}">
        <p14:creationId xmlns:p14="http://schemas.microsoft.com/office/powerpoint/2010/main" val="415152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4AEF-B1B8-455A-BE39-2FB7E867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221E-6B1B-4412-A3F7-7B5851A8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anesthetized for 30s to 2 min</a:t>
            </a:r>
          </a:p>
          <a:p>
            <a:r>
              <a:rPr lang="en-US" dirty="0"/>
              <a:t>Animals anesthetized and placed into the chamber in fiber order</a:t>
            </a:r>
          </a:p>
          <a:p>
            <a:r>
              <a:rPr lang="en-US" dirty="0"/>
              <a:t>Used 2/3 of partner preference chamber with dividers on each end and in the middle</a:t>
            </a:r>
          </a:p>
          <a:p>
            <a:r>
              <a:rPr lang="en-US" dirty="0"/>
              <a:t>No bedding</a:t>
            </a:r>
          </a:p>
          <a:p>
            <a:r>
              <a:rPr lang="en-US" dirty="0"/>
              <a:t>Chamber cleaned with 70% ethanol in-between trials</a:t>
            </a:r>
          </a:p>
          <a:p>
            <a:r>
              <a:rPr lang="en-US" dirty="0"/>
              <a:t>Animals with back-to-back trials were returned to their home cage in between</a:t>
            </a:r>
          </a:p>
        </p:txBody>
      </p:sp>
    </p:spTree>
    <p:extLst>
      <p:ext uri="{BB962C8B-B14F-4D97-AF65-F5344CB8AC3E}">
        <p14:creationId xmlns:p14="http://schemas.microsoft.com/office/powerpoint/2010/main" val="153582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48FE-9E3B-4052-9C11-2B769DC5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E2B7-3535-4A9A-9CB5-BA6E91EE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15F9-ADBE-4299-9F20-E1F8B9CB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92"/>
            <a:ext cx="10515600" cy="1325563"/>
          </a:xfrm>
        </p:spPr>
        <p:txBody>
          <a:bodyPr/>
          <a:lstStyle/>
          <a:p>
            <a:r>
              <a:rPr lang="en-US" dirty="0"/>
              <a:t>12/1/2020: fiber pho in same sex </a:t>
            </a:r>
            <a:r>
              <a:rPr lang="en-US" dirty="0" err="1"/>
              <a:t>cagemates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3AC8-5C2E-4621-835A-46005918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design: 10 minutes with divider between animals, 20 minutes with divider removed, 10 minutes with divider placed back in</a:t>
            </a:r>
          </a:p>
          <a:p>
            <a:r>
              <a:rPr lang="en-US" dirty="0"/>
              <a:t>Trials:</a:t>
            </a:r>
          </a:p>
          <a:p>
            <a:pPr lvl="1"/>
            <a:r>
              <a:rPr lang="en-US" dirty="0"/>
              <a:t>Trial 1: </a:t>
            </a:r>
          </a:p>
          <a:p>
            <a:pPr lvl="1"/>
            <a:r>
              <a:rPr lang="en-US" dirty="0"/>
              <a:t>Trial 2: </a:t>
            </a:r>
          </a:p>
          <a:p>
            <a:pPr lvl="1"/>
            <a:r>
              <a:rPr lang="en-US" dirty="0"/>
              <a:t>Trial 3: 3743x3759 (males)</a:t>
            </a:r>
          </a:p>
          <a:p>
            <a:pPr lvl="1"/>
            <a:r>
              <a:rPr lang="en-US" dirty="0"/>
              <a:t>Trial 4: 3754x3904 (males)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9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AB82-8725-45EA-B290-6B71D49D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12/7/2020: fiber pho of initial pairings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5231-96BC-4108-B05D-38BA4F00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experiment, each animal is tested twice: once with the animal that they will be paired with, and once with an animal that they will </a:t>
            </a:r>
            <a:r>
              <a:rPr lang="en-US" b="1" dirty="0"/>
              <a:t>not</a:t>
            </a:r>
            <a:r>
              <a:rPr lang="en-US" dirty="0"/>
              <a:t> be paired with. It’s randomized which animals see their partner first and which see their partner second, but half of animals see their partner first and half see their partner second</a:t>
            </a:r>
          </a:p>
          <a:p>
            <a:r>
              <a:rPr lang="en-US" dirty="0"/>
              <a:t>Experimental design: 10 mins with divider between animals, 20 mins with divider removed, then 10 mins with divider placed back 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18966-C009-46AF-B3F0-86F998E596DD}"/>
              </a:ext>
            </a:extLst>
          </p:cNvPr>
          <p:cNvSpPr txBox="1"/>
          <p:nvPr/>
        </p:nvSpPr>
        <p:spPr>
          <a:xfrm>
            <a:off x="1132114" y="5259977"/>
            <a:ext cx="102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Fiber pho data on Collie at: Z:\Liza Brusman\</a:t>
            </a:r>
            <a:r>
              <a:rPr lang="en-US" dirty="0" err="1"/>
              <a:t>fiberpho</a:t>
            </a:r>
            <a:r>
              <a:rPr lang="en-US" dirty="0"/>
              <a:t>\data\</a:t>
            </a:r>
            <a:r>
              <a:rPr lang="en-US" dirty="0" err="1"/>
              <a:t>mPFC</a:t>
            </a:r>
            <a:r>
              <a:rPr lang="en-US" dirty="0"/>
              <a:t> synchrony\20201201 same sex </a:t>
            </a:r>
            <a:r>
              <a:rPr lang="en-US" dirty="0" err="1"/>
              <a:t>cagemates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21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ECD8-0370-4408-8724-CEA2E86C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12/10/2020: short term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76BD-6BA2-4910-8E87-5F512D4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design: all females and males get tested as experimental animals</a:t>
            </a:r>
          </a:p>
          <a:p>
            <a:r>
              <a:rPr lang="en-US" dirty="0"/>
              <a:t>I tested the females first, then males</a:t>
            </a:r>
          </a:p>
        </p:txBody>
      </p:sp>
    </p:spTree>
    <p:extLst>
      <p:ext uri="{BB962C8B-B14F-4D97-AF65-F5344CB8AC3E}">
        <p14:creationId xmlns:p14="http://schemas.microsoft.com/office/powerpoint/2010/main" val="353939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7AE4-95FB-4779-B988-ECC3AD20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12/10/2020: short term PPT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F237AA-E009-4ABE-BB86-266D9ABDD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672406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99625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154948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784997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8448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64599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of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Animal on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Experimental 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Animal on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4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(females)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 1,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3763 (M, novel)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3739 (F, exp)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3754 (M, partner)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1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(females)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 1, 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3743 (M, partner)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3737 (F, exp)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3767 (M, novel)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36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(females)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 2,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3796 (M, novel)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3784 (F, exp)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3904 (M, partner)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1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(females)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 2, 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3759 (M, partner)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3738 (F, exp)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3769 (M, novel)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8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(males)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 1,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3739 (F, partner)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3754 (M, exp)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3773 (F, novel)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3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(males)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 1, 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3775 (F, novel)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3743 (M, exp)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3737 (F, partner)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(males)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 2,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3784 (F, partner)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3904 (M, exp)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3776 (F, novel)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3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(males)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 2, 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3480 (F, novel)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3759 (M, exp)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3738 (F, partner)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7414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53557-578E-4C3B-8CF1-D1635508BA56}"/>
              </a:ext>
            </a:extLst>
          </p:cNvPr>
          <p:cNvSpPr txBox="1"/>
          <p:nvPr/>
        </p:nvSpPr>
        <p:spPr>
          <a:xfrm>
            <a:off x="1088571" y="5421499"/>
            <a:ext cx="10140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 novels: 3763/3767/3769 in cage 905 (Julie’s), 3796 in cage 916 (Julie’s)</a:t>
            </a:r>
          </a:p>
          <a:p>
            <a:r>
              <a:rPr lang="en-US" dirty="0"/>
              <a:t>Female novels: 3480 in single cage bottom of shelf to right of PPT room door, 3773/3775/3776 in cage 908</a:t>
            </a:r>
          </a:p>
          <a:p>
            <a:endParaRPr lang="en-US" dirty="0"/>
          </a:p>
          <a:p>
            <a:r>
              <a:rPr lang="en-US" dirty="0"/>
              <a:t>Video files at: Z:\Liza Brusman\</a:t>
            </a:r>
            <a:r>
              <a:rPr lang="en-US" dirty="0" err="1"/>
              <a:t>Cleversys</a:t>
            </a:r>
            <a:r>
              <a:rPr lang="en-US" dirty="0"/>
              <a:t>\</a:t>
            </a:r>
            <a:r>
              <a:rPr lang="en-US" dirty="0" err="1"/>
              <a:t>mPFC</a:t>
            </a:r>
            <a:r>
              <a:rPr lang="en-US" dirty="0"/>
              <a:t> short term</a:t>
            </a:r>
          </a:p>
        </p:txBody>
      </p:sp>
    </p:spTree>
    <p:extLst>
      <p:ext uri="{BB962C8B-B14F-4D97-AF65-F5344CB8AC3E}">
        <p14:creationId xmlns:p14="http://schemas.microsoft.com/office/powerpoint/2010/main" val="1380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937F-BF34-493F-A6D0-08D1B5AC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B192-6AB2-4110-87B2-0E24D35B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Cages: Females: 880(2), 882(2),983(3), Males: 982(3),984(4)</a:t>
            </a:r>
          </a:p>
          <a:p>
            <a:r>
              <a:rPr lang="en-US" dirty="0"/>
              <a:t> Females:</a:t>
            </a:r>
          </a:p>
          <a:p>
            <a:r>
              <a:rPr lang="en-US" dirty="0"/>
              <a:t>Males:</a:t>
            </a:r>
          </a:p>
          <a:p>
            <a:r>
              <a:rPr lang="en-US" dirty="0"/>
              <a:t>Pairings:</a:t>
            </a:r>
          </a:p>
          <a:p>
            <a:endParaRPr lang="en-US" dirty="0"/>
          </a:p>
          <a:p>
            <a:r>
              <a:rPr lang="en-US" dirty="0"/>
              <a:t>The one animal in 987 was moved to 982 with a divider on 4/14/21</a:t>
            </a:r>
          </a:p>
        </p:txBody>
      </p:sp>
    </p:spTree>
    <p:extLst>
      <p:ext uri="{BB962C8B-B14F-4D97-AF65-F5344CB8AC3E}">
        <p14:creationId xmlns:p14="http://schemas.microsoft.com/office/powerpoint/2010/main" val="4164342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1B90-05DB-48C8-9CE5-35D3AADD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12/19/2020: </a:t>
            </a:r>
            <a:r>
              <a:rPr lang="en-US" dirty="0" err="1"/>
              <a:t>Fiberpho</a:t>
            </a:r>
            <a:r>
              <a:rPr lang="en-US" dirty="0"/>
              <a:t>(highlighted are real pairs)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FAD447-5C0F-450E-A430-4E2CC506F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941793"/>
              </p:ext>
            </p:extLst>
          </p:nvPr>
        </p:nvGraphicFramePr>
        <p:xfrm>
          <a:off x="838200" y="1825625"/>
          <a:ext cx="10515597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861630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6795798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1463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299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521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29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48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9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5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28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986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E50FA8-BB58-4AB0-87E0-8708B4386BA8}"/>
              </a:ext>
            </a:extLst>
          </p:cNvPr>
          <p:cNvSpPr txBox="1"/>
          <p:nvPr/>
        </p:nvSpPr>
        <p:spPr>
          <a:xfrm>
            <a:off x="757646" y="5660571"/>
            <a:ext cx="830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Fiber pho data at: Z:\Liza </a:t>
            </a:r>
            <a:r>
              <a:rPr lang="en-US" dirty="0" err="1"/>
              <a:t>Brusman</a:t>
            </a:r>
            <a:r>
              <a:rPr lang="en-US" dirty="0"/>
              <a:t>\</a:t>
            </a:r>
            <a:r>
              <a:rPr lang="en-US" dirty="0" err="1"/>
              <a:t>fiberpho</a:t>
            </a:r>
            <a:r>
              <a:rPr lang="en-US" dirty="0"/>
              <a:t>\data\</a:t>
            </a:r>
            <a:r>
              <a:rPr lang="en-US" dirty="0" err="1"/>
              <a:t>mPFC</a:t>
            </a:r>
            <a:r>
              <a:rPr lang="en-US" dirty="0"/>
              <a:t> synchrony\20201221 </a:t>
            </a:r>
            <a:r>
              <a:rPr lang="en-US" dirty="0" err="1"/>
              <a:t>fiberpho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9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121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662290"/>
              </p:ext>
            </p:extLst>
          </p:nvPr>
        </p:nvGraphicFramePr>
        <p:xfrm>
          <a:off x="838200" y="1324668"/>
          <a:ext cx="3872345" cy="84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ackager Shell Object" showAsIcon="1" r:id="rId3" imgW="2450520" imgH="532800" progId="Package">
                  <p:embed/>
                </p:oleObj>
              </mc:Choice>
              <mc:Fallback>
                <p:oleObj name="Packager Shell Object" showAsIcon="1" r:id="rId3" imgW="245052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24668"/>
                        <a:ext cx="3872345" cy="84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9235" y="2167067"/>
            <a:ext cx="6882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:</a:t>
            </a:r>
            <a:r>
              <a:rPr lang="en-US" dirty="0"/>
              <a:t> cable fell off the box at 11:01 (~35 min in) Large increase artifact caused. Couldn’t see a signal. Stopped to check region calibration, made no changes and restarted</a:t>
            </a:r>
          </a:p>
          <a:p>
            <a:r>
              <a:rPr lang="en-US" dirty="0"/>
              <a:t>Female spent entire last 10 minutes biting the chamber making weird noises, trying to reunite with her partner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4667" y="3732414"/>
            <a:ext cx="723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Construction stopped.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9235" y="4264429"/>
            <a:ext cx="3339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Started at 12:19 Female, 3739 fighting with partner when returned to home cage: knocked down partner w/ </a:t>
            </a:r>
            <a:r>
              <a:rPr lang="en-US" dirty="0" err="1"/>
              <a:t>iso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627441"/>
            <a:ext cx="7092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Started at 1:13: funky oscillations in female at start of trial</a:t>
            </a:r>
          </a:p>
          <a:p>
            <a:r>
              <a:rPr lang="en-US" dirty="0"/>
              <a:t>Lots of fighting had to break it up. Once reintroduced and not fighting male vole was vocalizing a lot. Last separation animals switched chambers</a:t>
            </a:r>
          </a:p>
          <a:p>
            <a:r>
              <a:rPr lang="en-US" dirty="0" err="1"/>
              <a:t>Lasceration</a:t>
            </a:r>
            <a:r>
              <a:rPr lang="en-US" dirty="0"/>
              <a:t> on male. Treated with antibiotic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54291" y="2394065"/>
            <a:ext cx="306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Break: lunch +cage cleaning @2:15</a:t>
            </a:r>
          </a:p>
        </p:txBody>
      </p:sp>
    </p:spTree>
    <p:extLst>
      <p:ext uri="{BB962C8B-B14F-4D97-AF65-F5344CB8AC3E}">
        <p14:creationId xmlns:p14="http://schemas.microsoft.com/office/powerpoint/2010/main" val="284220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80655" y="2003367"/>
            <a:ext cx="430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5.Started at 3:08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160" y="2568633"/>
            <a:ext cx="2593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Started at 3:55</a:t>
            </a:r>
          </a:p>
          <a:p>
            <a:r>
              <a:rPr lang="en-US" dirty="0"/>
              <a:t>Head cap and part of skull removed from male when returning to </a:t>
            </a:r>
            <a:r>
              <a:rPr lang="en-US" dirty="0" err="1"/>
              <a:t>homecage</a:t>
            </a:r>
            <a:r>
              <a:rPr lang="en-US" dirty="0"/>
              <a:t>. Bleeding was stopped while under anesthesia. Animal ambulatory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7513" y="2372699"/>
            <a:ext cx="41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r>
              <a:rPr lang="en-US" dirty="0" err="1"/>
              <a:t>Starte</a:t>
            </a:r>
            <a:r>
              <a:rPr lang="en-US" dirty="0"/>
              <a:t> at 4:50</a:t>
            </a:r>
          </a:p>
        </p:txBody>
      </p:sp>
    </p:spTree>
    <p:extLst>
      <p:ext uri="{BB962C8B-B14F-4D97-AF65-F5344CB8AC3E}">
        <p14:creationId xmlns:p14="http://schemas.microsoft.com/office/powerpoint/2010/main" val="39043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1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Females </a:t>
            </a:r>
            <a:r>
              <a:rPr lang="en-US" dirty="0" err="1"/>
              <a:t>isoed</a:t>
            </a:r>
            <a:r>
              <a:rPr lang="en-US" dirty="0"/>
              <a:t> and attached first with tape cable in left side of chamber</a:t>
            </a:r>
          </a:p>
        </p:txBody>
      </p:sp>
    </p:spTree>
    <p:extLst>
      <p:ext uri="{BB962C8B-B14F-4D97-AF65-F5344CB8AC3E}">
        <p14:creationId xmlns:p14="http://schemas.microsoft.com/office/powerpoint/2010/main" val="2550242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1D8-2697-4FA8-86D7-962D630B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12/21/2020: 2 weeks fiber pho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EE24-76BB-410A-B1F6-BD3916EA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design: all animals should still see their partner, and they should also see a non-partner, but not the same non-partner as in initial pairings timepoint</a:t>
            </a:r>
          </a:p>
          <a:p>
            <a:r>
              <a:rPr lang="en-US" dirty="0"/>
              <a:t>Experimental design: 10 mins with divider between animals, 20 mins with divider removed, then 10 mins with divider placed back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49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0B93-2324-4CDF-A0A8-F10ADE2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12/24/2020: 2 weeks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D822-DEEF-4875-BE5F-D29595F3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design: all animals (males and females) should be tested. Animals should have different novels than in first PPT</a:t>
            </a:r>
          </a:p>
        </p:txBody>
      </p:sp>
    </p:spTree>
    <p:extLst>
      <p:ext uri="{BB962C8B-B14F-4D97-AF65-F5344CB8AC3E}">
        <p14:creationId xmlns:p14="http://schemas.microsoft.com/office/powerpoint/2010/main" val="1143115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DF12-871C-452D-B633-3658F656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animals with pups and I will do fiber pho with pups in Jan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936B-088B-4096-8EF0-7A591938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49C9-1690-472C-A229-72C13E1B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Injection/implant coordinates for right </a:t>
            </a:r>
            <a:r>
              <a:rPr lang="en-US" dirty="0" err="1"/>
              <a:t>mPFC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6B40-1684-46D8-A9A9-9E89B1E7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Injections: AP +2.0, ML +0.4, DV: -3.2, -3.1, -3.0, -2.9, -2.8</a:t>
            </a:r>
          </a:p>
          <a:p>
            <a:r>
              <a:rPr lang="en-US" dirty="0"/>
              <a:t>Implants: AP +2.0, ML +0.4, DV -3.0</a:t>
            </a:r>
          </a:p>
        </p:txBody>
      </p:sp>
    </p:spTree>
    <p:extLst>
      <p:ext uri="{BB962C8B-B14F-4D97-AF65-F5344CB8AC3E}">
        <p14:creationId xmlns:p14="http://schemas.microsoft.com/office/powerpoint/2010/main" val="307724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DF1F-D6AF-478C-AF5F-540813D3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E9F1-9E0A-4724-9C25-F6955E92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4/21/2021: fiber pho of synchrony in same-sex </a:t>
            </a:r>
            <a:r>
              <a:rPr lang="en-US" dirty="0" err="1">
                <a:solidFill>
                  <a:srgbClr val="00B0F0"/>
                </a:solidFill>
              </a:rPr>
              <a:t>cagemates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4/28/2021: fiber pho of initial pairings of opposite-sex pairs, and pairing animals</a:t>
            </a:r>
          </a:p>
          <a:p>
            <a:r>
              <a:rPr lang="en-US" dirty="0">
                <a:solidFill>
                  <a:srgbClr val="00B0F0"/>
                </a:solidFill>
              </a:rPr>
              <a:t>4/30/2021: short term PPT</a:t>
            </a:r>
          </a:p>
          <a:p>
            <a:r>
              <a:rPr lang="en-US" dirty="0">
                <a:solidFill>
                  <a:srgbClr val="FFC000"/>
                </a:solidFill>
              </a:rPr>
              <a:t>12/19/2020: fiber pho of paired animals, 2 weeks</a:t>
            </a:r>
          </a:p>
          <a:p>
            <a:r>
              <a:rPr lang="en-US" dirty="0">
                <a:solidFill>
                  <a:srgbClr val="FFC000"/>
                </a:solidFill>
              </a:rPr>
              <a:t>12/21/2020: 2 weeks PPT</a:t>
            </a:r>
          </a:p>
        </p:txBody>
      </p:sp>
    </p:spTree>
    <p:extLst>
      <p:ext uri="{BB962C8B-B14F-4D97-AF65-F5344CB8AC3E}">
        <p14:creationId xmlns:p14="http://schemas.microsoft.com/office/powerpoint/2010/main" val="78356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FF1F-26BA-412D-9070-A2D2E23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fiber pho setup For </a:t>
            </a:r>
            <a:r>
              <a:rPr lang="en-US" dirty="0" err="1"/>
              <a:t>Cagemates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3C0F-E0A9-4EE6-BAE5-D71118F55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2 fiber patch cable that splits at the box, ROI one cable is labeled with black tape, ROI 2 cable is labeled with Red tape</a:t>
            </a:r>
          </a:p>
          <a:p>
            <a:r>
              <a:rPr lang="en-US" dirty="0"/>
              <a:t>I did these experiments in the </a:t>
            </a:r>
            <a:r>
              <a:rPr lang="en-US" dirty="0" err="1"/>
              <a:t>fiberpho</a:t>
            </a:r>
            <a:r>
              <a:rPr lang="en-US" dirty="0"/>
              <a:t> room and put animals in PPT chamber using only 2/3 chambers so that I can easily use a divider and remove it</a:t>
            </a:r>
          </a:p>
          <a:p>
            <a:r>
              <a:rPr lang="en-US" dirty="0"/>
              <a:t>Settings</a:t>
            </a:r>
          </a:p>
          <a:p>
            <a:pPr lvl="1"/>
            <a:r>
              <a:rPr lang="en-US" dirty="0"/>
              <a:t>470 6.25: 62uW fiber 1, 70uW fiber 2</a:t>
            </a:r>
          </a:p>
          <a:p>
            <a:pPr lvl="1"/>
            <a:r>
              <a:rPr lang="en-US" dirty="0"/>
              <a:t>560 0: 0uW on both fibers</a:t>
            </a:r>
          </a:p>
          <a:p>
            <a:pPr lvl="1"/>
            <a:r>
              <a:rPr lang="en-US" dirty="0"/>
              <a:t>415 10.29: 65uW fiber 1, 70 </a:t>
            </a:r>
            <a:r>
              <a:rPr lang="en-US" dirty="0" err="1"/>
              <a:t>uW</a:t>
            </a:r>
            <a:r>
              <a:rPr lang="en-US" dirty="0"/>
              <a:t> fiber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4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1B90-05DB-48C8-9CE5-35D3AADD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4/21/2021: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FAD447-5C0F-450E-A430-4E2CC506F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098963"/>
              </p:ext>
            </p:extLst>
          </p:nvPr>
        </p:nvGraphicFramePr>
        <p:xfrm>
          <a:off x="838200" y="1825625"/>
          <a:ext cx="10515597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844">
                  <a:extLst>
                    <a:ext uri="{9D8B030D-6E8A-4147-A177-3AD203B41FA5}">
                      <a16:colId xmlns:a16="http://schemas.microsoft.com/office/drawing/2014/main" val="1986163025"/>
                    </a:ext>
                  </a:extLst>
                </a:gridCol>
                <a:gridCol w="3126277">
                  <a:extLst>
                    <a:ext uri="{9D8B030D-6E8A-4147-A177-3AD203B41FA5}">
                      <a16:colId xmlns:a16="http://schemas.microsoft.com/office/drawing/2014/main" val="1567957986"/>
                    </a:ext>
                  </a:extLst>
                </a:gridCol>
                <a:gridCol w="3126277">
                  <a:extLst>
                    <a:ext uri="{9D8B030D-6E8A-4147-A177-3AD203B41FA5}">
                      <a16:colId xmlns:a16="http://schemas.microsoft.com/office/drawing/2014/main" val="189486193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1463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299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11:52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4035(M)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4033(M)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521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12:34(crashed) 12:44 (new)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4039(M)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4040(M)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29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1:37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3660(F)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3661(F)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48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3666(F)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3673(F)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9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4043(M)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4020(M)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5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4034(F)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4030(F)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5:16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4043(M)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4021(M) (lost </a:t>
                      </a:r>
                      <a:r>
                        <a:rPr lang="en-US" dirty="0" err="1"/>
                        <a:t>headcap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28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76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1B90-05DB-48C8-9CE5-35D3AADD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4/21/2021: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FAD447-5C0F-450E-A430-4E2CC506F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901500"/>
              </p:ext>
            </p:extLst>
          </p:nvPr>
        </p:nvGraphicFramePr>
        <p:xfrm>
          <a:off x="838200" y="3566793"/>
          <a:ext cx="6692439" cy="2718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277">
                  <a:extLst>
                    <a:ext uri="{9D8B030D-6E8A-4147-A177-3AD203B41FA5}">
                      <a16:colId xmlns:a16="http://schemas.microsoft.com/office/drawing/2014/main" val="1894861933"/>
                    </a:ext>
                  </a:extLst>
                </a:gridCol>
                <a:gridCol w="3566162">
                  <a:extLst>
                    <a:ext uri="{9D8B030D-6E8A-4147-A177-3AD203B41FA5}">
                      <a16:colId xmlns:a16="http://schemas.microsoft.com/office/drawing/2014/main" val="3814636841"/>
                    </a:ext>
                  </a:extLst>
                </a:gridCol>
              </a:tblGrid>
              <a:tr h="2150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29987"/>
                  </a:ext>
                </a:extLst>
              </a:tr>
              <a:tr h="215036">
                <a:tc>
                  <a:txBody>
                    <a:bodyPr/>
                    <a:lstStyle/>
                    <a:p>
                      <a:r>
                        <a:rPr lang="en-US" dirty="0"/>
                        <a:t>4035(M)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4033(M)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52197"/>
                  </a:ext>
                </a:extLst>
              </a:tr>
              <a:tr h="215036">
                <a:tc>
                  <a:txBody>
                    <a:bodyPr/>
                    <a:lstStyle/>
                    <a:p>
                      <a:r>
                        <a:rPr lang="en-US" dirty="0"/>
                        <a:t>4039(M)</a:t>
                      </a:r>
                    </a:p>
                  </a:txBody>
                  <a:tcPr>
                    <a:solidFill>
                      <a:srgbClr val="B0F4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4040(M)</a:t>
                      </a:r>
                    </a:p>
                  </a:txBody>
                  <a:tcPr>
                    <a:solidFill>
                      <a:srgbClr val="B0F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298752"/>
                  </a:ext>
                </a:extLst>
              </a:tr>
              <a:tr h="215036">
                <a:tc>
                  <a:txBody>
                    <a:bodyPr/>
                    <a:lstStyle/>
                    <a:p>
                      <a:r>
                        <a:rPr lang="en-US" dirty="0"/>
                        <a:t>3660(F)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3661(F)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480449"/>
                  </a:ext>
                </a:extLst>
              </a:tr>
              <a:tr h="215036">
                <a:tc>
                  <a:txBody>
                    <a:bodyPr/>
                    <a:lstStyle/>
                    <a:p>
                      <a:r>
                        <a:rPr lang="en-US" dirty="0"/>
                        <a:t>3666(F)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3673(F)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94314"/>
                  </a:ext>
                </a:extLst>
              </a:tr>
              <a:tr h="271244">
                <a:tc>
                  <a:txBody>
                    <a:bodyPr/>
                    <a:lstStyle/>
                    <a:p>
                      <a:r>
                        <a:rPr lang="en-US" dirty="0"/>
                        <a:t>4043(M)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4020(M)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657547"/>
                  </a:ext>
                </a:extLst>
              </a:tr>
              <a:tr h="523892">
                <a:tc>
                  <a:txBody>
                    <a:bodyPr/>
                    <a:lstStyle/>
                    <a:p>
                      <a:r>
                        <a:rPr lang="en-US" dirty="0"/>
                        <a:t>4034(F)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4030(F)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041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B44248-8002-4847-BEB8-79282F02CBC2}"/>
              </a:ext>
            </a:extLst>
          </p:cNvPr>
          <p:cNvSpPr txBox="1"/>
          <p:nvPr/>
        </p:nvSpPr>
        <p:spPr>
          <a:xfrm>
            <a:off x="4111649" y="673516"/>
            <a:ext cx="602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Pink and orange are cousins Grey is there uncle</a:t>
            </a:r>
          </a:p>
          <a:p>
            <a:r>
              <a:rPr lang="en-US" dirty="0"/>
              <a:t>Blue and </a:t>
            </a:r>
            <a:r>
              <a:rPr lang="en-US" dirty="0" err="1"/>
              <a:t>purle</a:t>
            </a:r>
            <a:r>
              <a:rPr lang="en-US" dirty="0"/>
              <a:t> are cousins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2F0F79-1468-49C1-ABF1-05F50B814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36568"/>
              </p:ext>
            </p:extLst>
          </p:nvPr>
        </p:nvGraphicFramePr>
        <p:xfrm>
          <a:off x="2255046" y="2222730"/>
          <a:ext cx="8603915" cy="8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85">
                  <a:extLst>
                    <a:ext uri="{9D8B030D-6E8A-4147-A177-3AD203B41FA5}">
                      <a16:colId xmlns:a16="http://schemas.microsoft.com/office/drawing/2014/main" val="3904678958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2293062438"/>
                    </a:ext>
                  </a:extLst>
                </a:gridCol>
                <a:gridCol w="1168594">
                  <a:extLst>
                    <a:ext uri="{9D8B030D-6E8A-4147-A177-3AD203B41FA5}">
                      <a16:colId xmlns:a16="http://schemas.microsoft.com/office/drawing/2014/main" val="1727041757"/>
                    </a:ext>
                  </a:extLst>
                </a:gridCol>
                <a:gridCol w="1300030">
                  <a:extLst>
                    <a:ext uri="{9D8B030D-6E8A-4147-A177-3AD203B41FA5}">
                      <a16:colId xmlns:a16="http://schemas.microsoft.com/office/drawing/2014/main" val="2577887122"/>
                    </a:ext>
                  </a:extLst>
                </a:gridCol>
                <a:gridCol w="1300030">
                  <a:extLst>
                    <a:ext uri="{9D8B030D-6E8A-4147-A177-3AD203B41FA5}">
                      <a16:colId xmlns:a16="http://schemas.microsoft.com/office/drawing/2014/main" val="2555890922"/>
                    </a:ext>
                  </a:extLst>
                </a:gridCol>
                <a:gridCol w="1300030">
                  <a:extLst>
                    <a:ext uri="{9D8B030D-6E8A-4147-A177-3AD203B41FA5}">
                      <a16:colId xmlns:a16="http://schemas.microsoft.com/office/drawing/2014/main" val="953807889"/>
                    </a:ext>
                  </a:extLst>
                </a:gridCol>
                <a:gridCol w="1300030">
                  <a:extLst>
                    <a:ext uri="{9D8B030D-6E8A-4147-A177-3AD203B41FA5}">
                      <a16:colId xmlns:a16="http://schemas.microsoft.com/office/drawing/2014/main" val="849997979"/>
                    </a:ext>
                  </a:extLst>
                </a:gridCol>
              </a:tblGrid>
              <a:tr h="418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F4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F4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F4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F4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F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96085"/>
                  </a:ext>
                </a:extLst>
              </a:tr>
              <a:tr h="4184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F4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F4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F4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F4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F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83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Fiberpho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C:\Users\Donaldson Lab\Desktop\Kathleen\PFC Sync</a:t>
            </a:r>
          </a:p>
          <a:p>
            <a:r>
              <a:rPr lang="en-US" dirty="0"/>
              <a:t>C:\Users\Donaldson Lab\Desktop\Kathleen\PFC Sync\</a:t>
            </a:r>
            <a:r>
              <a:rPr lang="en-US" dirty="0" err="1"/>
              <a:t>PFC_Bonsai</a:t>
            </a:r>
            <a:endParaRPr lang="en-US" dirty="0"/>
          </a:p>
          <a:p>
            <a:r>
              <a:rPr lang="en-US" dirty="0"/>
              <a:t>C:\Users\Donaldson Lab\Desktop\Kathleen\PFC Sync\PFCSync_4-21-2021</a:t>
            </a:r>
          </a:p>
        </p:txBody>
      </p:sp>
    </p:spTree>
    <p:extLst>
      <p:ext uri="{BB962C8B-B14F-4D97-AF65-F5344CB8AC3E}">
        <p14:creationId xmlns:p14="http://schemas.microsoft.com/office/powerpoint/2010/main" val="116648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FF1F-26BA-412D-9070-A2D2E23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fiber pho setup For </a:t>
            </a:r>
            <a:r>
              <a:rPr lang="en-US" dirty="0" err="1"/>
              <a:t>Prebond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3C0F-E0A9-4EE6-BAE5-D71118F55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4 fiber patch cable that splits at the box, Even ROI’s are labelled with Red tape (not necessarily visible in video)</a:t>
            </a:r>
          </a:p>
          <a:p>
            <a:r>
              <a:rPr lang="en-US" dirty="0"/>
              <a:t>I did these experiments in the </a:t>
            </a:r>
            <a:r>
              <a:rPr lang="en-US" dirty="0" err="1"/>
              <a:t>fiberpho</a:t>
            </a:r>
            <a:r>
              <a:rPr lang="en-US" dirty="0"/>
              <a:t> room and put animals in PPT chamber using only 2/3 chambers so that I can easily use a divider and remove it</a:t>
            </a:r>
          </a:p>
          <a:p>
            <a:r>
              <a:rPr lang="en-US" dirty="0"/>
              <a:t>Settings</a:t>
            </a:r>
          </a:p>
          <a:p>
            <a:pPr lvl="1"/>
            <a:r>
              <a:rPr lang="en-US" dirty="0"/>
              <a:t>470 7.35: All fibers between 70-80uW </a:t>
            </a:r>
          </a:p>
          <a:p>
            <a:pPr lvl="1"/>
            <a:r>
              <a:rPr lang="en-US" dirty="0"/>
              <a:t>560 0: 0uW</a:t>
            </a:r>
          </a:p>
          <a:p>
            <a:pPr lvl="1"/>
            <a:r>
              <a:rPr lang="en-US" dirty="0"/>
              <a:t>415 11.4: All fibers between 70-80uW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9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5330</TotalTime>
  <Words>1648</Words>
  <Application>Microsoft Office PowerPoint</Application>
  <PresentationFormat>Widescreen</PresentationFormat>
  <Paragraphs>324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Packager Shell Object</vt:lpstr>
      <vt:lpstr>mPFC synchrony experiment</vt:lpstr>
      <vt:lpstr>Animals</vt:lpstr>
      <vt:lpstr>Injection/implant coordinates for right mPFC</vt:lpstr>
      <vt:lpstr>Timeline of experiments</vt:lpstr>
      <vt:lpstr>Dual fiber pho setup For Cagemates</vt:lpstr>
      <vt:lpstr>4/21/2021:</vt:lpstr>
      <vt:lpstr>4/21/2021:</vt:lpstr>
      <vt:lpstr>Fiberpho Files</vt:lpstr>
      <vt:lpstr>Dual fiber pho setup For Prebond</vt:lpstr>
      <vt:lpstr>4/28/2021:</vt:lpstr>
      <vt:lpstr>Methods</vt:lpstr>
      <vt:lpstr>Dual fiber pho setup For Post bond</vt:lpstr>
      <vt:lpstr>5/10/2021:</vt:lpstr>
      <vt:lpstr>Methods</vt:lpstr>
      <vt:lpstr>PowerPoint Presentation</vt:lpstr>
      <vt:lpstr>12/1/2020: fiber pho in same sex cagemates</vt:lpstr>
      <vt:lpstr>12/7/2020: fiber pho of initial pairings</vt:lpstr>
      <vt:lpstr>12/10/2020: short term PPT</vt:lpstr>
      <vt:lpstr>12/10/2020: short term PPT</vt:lpstr>
      <vt:lpstr>12/19/2020: Fiberpho(highlighted are real pairs)</vt:lpstr>
      <vt:lpstr>PowerPoint Presentation</vt:lpstr>
      <vt:lpstr>PowerPoint Presentation</vt:lpstr>
      <vt:lpstr>PowerPoint Presentation</vt:lpstr>
      <vt:lpstr>PowerPoint Presentation</vt:lpstr>
      <vt:lpstr>12/21/2020: 2 weeks fiber pho</vt:lpstr>
      <vt:lpstr>12/24/2020: 2 weeks PPT</vt:lpstr>
      <vt:lpstr>Keep animals with pups and I will do fiber pho with pups in Jan (1/5)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mPFC synchrony experiment</dc:title>
  <dc:creator>Liza Brusman</dc:creator>
  <cp:lastModifiedBy>Kathleen Murphy</cp:lastModifiedBy>
  <cp:revision>98</cp:revision>
  <dcterms:created xsi:type="dcterms:W3CDTF">2020-12-13T20:40:46Z</dcterms:created>
  <dcterms:modified xsi:type="dcterms:W3CDTF">2021-05-10T23:31:41Z</dcterms:modified>
</cp:coreProperties>
</file>