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5" r:id="rId4"/>
  </p:sldMasterIdLst>
  <p:notesMasterIdLst>
    <p:notesMasterId r:id="rId6"/>
  </p:notesMasterIdLst>
  <p:handoutMasterIdLst>
    <p:handoutMasterId r:id="rId7"/>
  </p:handoutMasterIdLst>
  <p:sldIdLst>
    <p:sldId id="1509" r:id="rId5"/>
  </p:sldIdLst>
  <p:sldSz cx="12190413" cy="6858000"/>
  <p:notesSz cx="7010400" cy="9296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Charter" id="{38F2E8EC-BEE8-40F4-8C1A-BA34AB7878BD}">
          <p14:sldIdLst>
            <p14:sldId id="1509"/>
          </p14:sldIdLst>
        </p14:section>
      </p14:sectionLst>
    </p:ext>
    <p:ext uri="{EFAFB233-063F-42B5-8137-9DF3F51BA10A}">
      <p15:sldGuideLst xmlns:p15="http://schemas.microsoft.com/office/powerpoint/2012/main">
        <p15:guide id="1" orient="horz" pos="1093">
          <p15:clr>
            <a:srgbClr val="A4A3A4"/>
          </p15:clr>
        </p15:guide>
        <p15:guide id="3" pos="619">
          <p15:clr>
            <a:srgbClr val="A4A3A4"/>
          </p15:clr>
        </p15:guide>
        <p15:guide id="15" orient="horz" pos="2478">
          <p15:clr>
            <a:srgbClr val="A4A3A4"/>
          </p15:clr>
        </p15:guide>
        <p15:guide id="16" orient="horz" pos="2704">
          <p15:clr>
            <a:srgbClr val="A4A3A4"/>
          </p15:clr>
        </p15:guide>
        <p15:guide id="17" orient="horz" pos="4086">
          <p15:clr>
            <a:srgbClr val="A4A3A4"/>
          </p15:clr>
        </p15:guide>
        <p15:guide id="18" orient="horz" pos="2592">
          <p15:clr>
            <a:srgbClr val="A4A3A4"/>
          </p15:clr>
        </p15:guide>
        <p15:guide id="19" pos="7422">
          <p15:clr>
            <a:srgbClr val="A4A3A4"/>
          </p15:clr>
        </p15:guide>
        <p15:guide id="20" pos="2149">
          <p15:clr>
            <a:srgbClr val="A4A3A4"/>
          </p15:clr>
        </p15:guide>
        <p15:guide id="21" pos="3908">
          <p15:clr>
            <a:srgbClr val="A4A3A4"/>
          </p15:clr>
        </p15:guide>
        <p15:guide id="22" pos="2376">
          <p15:clr>
            <a:srgbClr val="A4A3A4"/>
          </p15:clr>
        </p15:guide>
        <p15:guide id="23" pos="5666">
          <p15:clr>
            <a:srgbClr val="A4A3A4"/>
          </p15:clr>
        </p15:guide>
        <p15:guide id="24" pos="5894">
          <p15:clr>
            <a:srgbClr val="A4A3A4"/>
          </p15:clr>
        </p15:guide>
        <p15:guide id="25" pos="4134">
          <p15:clr>
            <a:srgbClr val="A4A3A4"/>
          </p15:clr>
        </p15:guide>
        <p15:guide id="26" pos="4020">
          <p15:clr>
            <a:srgbClr val="A4A3A4"/>
          </p15:clr>
        </p15:guide>
      </p15:sldGuideLst>
    </p:ext>
    <p:ext uri="{2D200454-40CA-4A62-9FC3-DE9A4176ACB9}">
      <p15:notesGuideLst xmlns:p15="http://schemas.microsoft.com/office/powerpoint/2012/main">
        <p15:guide id="1" orient="horz" pos="2672" userDrawn="1">
          <p15:clr>
            <a:srgbClr val="A4A3A4"/>
          </p15:clr>
        </p15:guide>
        <p15:guide id="2" pos="2198" userDrawn="1">
          <p15:clr>
            <a:srgbClr val="A4A3A4"/>
          </p15:clr>
        </p15:guide>
        <p15:guide id="3" orient="horz" pos="2651" userDrawn="1">
          <p15:clr>
            <a:srgbClr val="A4A3A4"/>
          </p15:clr>
        </p15:guide>
        <p15:guide id="4" pos="200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F"/>
    <a:srgbClr val="00617F"/>
    <a:srgbClr val="74C713"/>
    <a:srgbClr val="00A5E2"/>
    <a:srgbClr val="E61A5D"/>
    <a:srgbClr val="FF3162"/>
    <a:srgbClr val="624963"/>
    <a:srgbClr val="D30F4B"/>
    <a:srgbClr val="2B6640"/>
    <a:srgbClr val="66B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2" autoAdjust="0"/>
    <p:restoredTop sz="94696"/>
  </p:normalViewPr>
  <p:slideViewPr>
    <p:cSldViewPr snapToGrid="0">
      <p:cViewPr varScale="1">
        <p:scale>
          <a:sx n="105" d="100"/>
          <a:sy n="105" d="100"/>
        </p:scale>
        <p:origin x="1256" y="176"/>
      </p:cViewPr>
      <p:guideLst>
        <p:guide orient="horz" pos="1093"/>
        <p:guide pos="619"/>
        <p:guide orient="horz" pos="2478"/>
        <p:guide orient="horz" pos="2704"/>
        <p:guide orient="horz" pos="4086"/>
        <p:guide orient="horz" pos="2592"/>
        <p:guide pos="7422"/>
        <p:guide pos="2149"/>
        <p:guide pos="3908"/>
        <p:guide pos="2376"/>
        <p:guide pos="5666"/>
        <p:guide pos="5894"/>
        <p:guide pos="4134"/>
        <p:guide pos="4020"/>
      </p:guideLst>
    </p:cSldViewPr>
  </p:slideViewPr>
  <p:notesTextViewPr>
    <p:cViewPr>
      <p:scale>
        <a:sx n="1" d="1"/>
        <a:sy n="1" d="1"/>
      </p:scale>
      <p:origin x="0" y="0"/>
    </p:cViewPr>
  </p:notesTextViewPr>
  <p:sorterViewPr>
    <p:cViewPr>
      <p:scale>
        <a:sx n="140" d="100"/>
        <a:sy n="140" d="100"/>
      </p:scale>
      <p:origin x="0" y="0"/>
    </p:cViewPr>
  </p:sorterViewPr>
  <p:notesViewPr>
    <p:cSldViewPr snapToGrid="0">
      <p:cViewPr>
        <p:scale>
          <a:sx n="1" d="2"/>
          <a:sy n="1" d="2"/>
        </p:scale>
        <p:origin x="0" y="0"/>
      </p:cViewPr>
      <p:guideLst>
        <p:guide orient="horz" pos="2672"/>
        <p:guide pos="2198"/>
        <p:guide orient="horz" pos="2651"/>
        <p:guide pos="2003"/>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w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5450" y="163949"/>
            <a:ext cx="6089790" cy="165669"/>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2" name="Date Placeholder 2"/>
          <p:cNvSpPr>
            <a:spLocks noGrp="1"/>
          </p:cNvSpPr>
          <p:nvPr>
            <p:ph type="dt" sz="quarter" idx="1"/>
          </p:nvPr>
        </p:nvSpPr>
        <p:spPr bwMode="gray">
          <a:xfrm>
            <a:off x="6327188" y="9507522"/>
            <a:ext cx="500995" cy="165669"/>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3/6/22</a:t>
            </a:fld>
            <a:endParaRPr lang="en-US"/>
          </a:p>
        </p:txBody>
      </p:sp>
      <p:sp>
        <p:nvSpPr>
          <p:cNvPr id="13" name="Footer Placeholder 3"/>
          <p:cNvSpPr>
            <a:spLocks noGrp="1"/>
          </p:cNvSpPr>
          <p:nvPr>
            <p:ph type="ftr" sz="quarter" idx="2"/>
          </p:nvPr>
        </p:nvSpPr>
        <p:spPr bwMode="gray">
          <a:xfrm>
            <a:off x="503710" y="9507522"/>
            <a:ext cx="5666733" cy="165669"/>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Slide Number Placeholder 4"/>
          <p:cNvSpPr>
            <a:spLocks noGrp="1"/>
          </p:cNvSpPr>
          <p:nvPr>
            <p:ph type="sldNum" sz="quarter" idx="3"/>
          </p:nvPr>
        </p:nvSpPr>
        <p:spPr bwMode="gray">
          <a:xfrm>
            <a:off x="178821" y="9507522"/>
            <a:ext cx="193909" cy="165669"/>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15"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57287" y="183974"/>
            <a:ext cx="370897" cy="36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9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theme" Target="../theme/theme2.xml"/><Relationship Id="rId2" Type="http://schemas.openxmlformats.org/officeDocument/2006/relationships/image" Target="../media/image6.w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304800" y="573088"/>
            <a:ext cx="3055938" cy="1719262"/>
          </a:xfrm>
          <a:prstGeom prst="rect">
            <a:avLst/>
          </a:prstGeom>
          <a:noFill/>
          <a:ln w="12700">
            <a:solidFill>
              <a:schemeClr val="bg1">
                <a:lumMod val="75000"/>
              </a:schemeClr>
            </a:solidFill>
          </a:ln>
        </p:spPr>
        <p:txBody>
          <a:bodyPr vert="horz" lIns="87598" tIns="43799" rIns="87598" bIns="43799" rtlCol="0" anchor="ctr"/>
          <a:lstStyle/>
          <a:p>
            <a:endParaRPr lang="en-US"/>
          </a:p>
        </p:txBody>
      </p:sp>
      <p:sp>
        <p:nvSpPr>
          <p:cNvPr id="5" name="Notes Placeholder 4"/>
          <p:cNvSpPr>
            <a:spLocks noGrp="1"/>
          </p:cNvSpPr>
          <p:nvPr>
            <p:ph type="body" sz="quarter" idx="3"/>
          </p:nvPr>
        </p:nvSpPr>
        <p:spPr bwMode="gray">
          <a:xfrm>
            <a:off x="196210" y="2726203"/>
            <a:ext cx="6621977" cy="5997975"/>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eader Placeholder 1"/>
          <p:cNvSpPr>
            <a:spLocks noGrp="1"/>
          </p:cNvSpPr>
          <p:nvPr>
            <p:ph type="hdr" sz="quarter"/>
          </p:nvPr>
        </p:nvSpPr>
        <p:spPr bwMode="gray">
          <a:xfrm>
            <a:off x="203481" y="170030"/>
            <a:ext cx="6005116" cy="171814"/>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Date Placeholder 2"/>
          <p:cNvSpPr>
            <a:spLocks noGrp="1"/>
          </p:cNvSpPr>
          <p:nvPr>
            <p:ph type="dt" sz="quarter" idx="1"/>
          </p:nvPr>
        </p:nvSpPr>
        <p:spPr bwMode="gray">
          <a:xfrm>
            <a:off x="6266779" y="8960762"/>
            <a:ext cx="549837" cy="171814"/>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3/6/22</a:t>
            </a:fld>
            <a:endParaRPr lang="en-US"/>
          </a:p>
        </p:txBody>
      </p:sp>
      <p:sp>
        <p:nvSpPr>
          <p:cNvPr id="15" name="Footer Placeholder 3"/>
          <p:cNvSpPr>
            <a:spLocks noGrp="1"/>
          </p:cNvSpPr>
          <p:nvPr>
            <p:ph type="ftr" sz="quarter" idx="4"/>
          </p:nvPr>
        </p:nvSpPr>
        <p:spPr bwMode="gray">
          <a:xfrm>
            <a:off x="557504" y="8960762"/>
            <a:ext cx="5562654" cy="171814"/>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6" name="Slide Number Placeholder 4"/>
          <p:cNvSpPr>
            <a:spLocks noGrp="1"/>
          </p:cNvSpPr>
          <p:nvPr>
            <p:ph type="sldNum" sz="quarter" idx="5"/>
          </p:nvPr>
        </p:nvSpPr>
        <p:spPr bwMode="gray">
          <a:xfrm>
            <a:off x="196256" y="8960762"/>
            <a:ext cx="212603" cy="171814"/>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20"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09656" y="190798"/>
            <a:ext cx="406961" cy="38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74928"/>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000" indent="-144000" algn="l" defTabSz="914400" rtl="0" eaLnBrk="1" latinLnBrk="0" hangingPunct="1">
      <a:spcBef>
        <a:spcPts val="300"/>
      </a:spcBef>
      <a:buFontTx/>
      <a:buBlip>
        <a:blip r:embed="rId3"/>
      </a:buBlip>
      <a:defRPr sz="1200" kern="1200">
        <a:solidFill>
          <a:schemeClr val="tx1"/>
        </a:solidFill>
        <a:latin typeface="+mn-lt"/>
        <a:ea typeface="+mn-ea"/>
        <a:cs typeface="+mn-cs"/>
      </a:defRPr>
    </a:lvl2pPr>
    <a:lvl3pPr marL="288000" indent="-144000" algn="l" defTabSz="914400" rtl="0" eaLnBrk="1" latinLnBrk="0" hangingPunct="1">
      <a:spcBef>
        <a:spcPts val="300"/>
      </a:spcBef>
      <a:buFontTx/>
      <a:buBlip>
        <a:blip r:embed="rId4"/>
      </a:buBlip>
      <a:defRPr sz="1200" kern="1200">
        <a:solidFill>
          <a:schemeClr val="tx1"/>
        </a:solidFill>
        <a:latin typeface="+mn-lt"/>
        <a:ea typeface="+mn-ea"/>
        <a:cs typeface="+mn-cs"/>
      </a:defRPr>
    </a:lvl3pPr>
    <a:lvl4pPr marL="432000" indent="-144000" algn="l" defTabSz="914400" rtl="0" eaLnBrk="1" latinLnBrk="0" hangingPunct="1">
      <a:spcBef>
        <a:spcPts val="300"/>
      </a:spcBef>
      <a:buFontTx/>
      <a:buBlip>
        <a:blip r:embed="rId5"/>
      </a:buBlip>
      <a:defRPr sz="1200" kern="1200">
        <a:solidFill>
          <a:schemeClr val="tx1"/>
        </a:solidFill>
        <a:latin typeface="+mn-lt"/>
        <a:ea typeface="+mn-ea"/>
        <a:cs typeface="+mn-cs"/>
      </a:defRPr>
    </a:lvl4pPr>
    <a:lvl5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5pPr>
    <a:lvl6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6pPr>
    <a:lvl7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7pPr>
    <a:lvl8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8pPr>
    <a:lvl9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0F1E-0212-474D-9753-6C466C4827DC}" type="slidenum">
              <a:rPr kumimoji="0" lang="en-US" sz="700" b="0" i="0" u="none" strike="noStrike" kern="1200" cap="none" spc="0" normalizeH="0" baseline="0" noProof="0" smtClean="0">
                <a:ln>
                  <a:noFill/>
                </a:ln>
                <a:solidFill>
                  <a:srgbClr val="000000"/>
                </a:solidFill>
                <a:effectLst/>
                <a:uLnTx/>
                <a:uFillTx/>
                <a:latin typeface="Arial"/>
                <a:cs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263116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1" y="1138299"/>
            <a:ext cx="10798460"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de-DE"/>
              <a:t>Master-Untertitelformat bearbeiten</a:t>
            </a:r>
            <a:endParaRPr lang="en-US"/>
          </a:p>
        </p:txBody>
      </p:sp>
      <p:sp>
        <p:nvSpPr>
          <p:cNvPr id="2" name="Title 1"/>
          <p:cNvSpPr>
            <a:spLocks noGrp="1"/>
          </p:cNvSpPr>
          <p:nvPr>
            <p:ph type="title"/>
          </p:nvPr>
        </p:nvSpPr>
        <p:spPr bwMode="gray"/>
        <p:txBody>
          <a:bodyPr/>
          <a:lstStyle/>
          <a:p>
            <a:r>
              <a:rPr lang="de-DE"/>
              <a:t>Mastertitelformat bearbeiten</a:t>
            </a:r>
            <a:endParaRPr lang="en-US"/>
          </a:p>
        </p:txBody>
      </p:sp>
      <p:sp>
        <p:nvSpPr>
          <p:cNvPr id="4" name="Date Placeholder 3"/>
          <p:cNvSpPr>
            <a:spLocks noGrp="1"/>
          </p:cNvSpPr>
          <p:nvPr>
            <p:ph type="dt" sz="half" idx="10"/>
          </p:nvPr>
        </p:nvSpPr>
        <p:spPr bwMode="gray"/>
        <p:txBody>
          <a:bodyPr/>
          <a:lstStyle/>
          <a:p>
            <a:fld id="{569D7F56-AB9D-45DF-9F98-942E1E722FC5}" type="datetime1">
              <a:rPr lang="en-US" smtClean="0"/>
              <a:t>3/6/22</a:t>
            </a:fld>
            <a:endParaRPr lang="en-US"/>
          </a:p>
        </p:txBody>
      </p:sp>
      <p:sp>
        <p:nvSpPr>
          <p:cNvPr id="5" name="Footer Placeholder 4"/>
          <p:cNvSpPr>
            <a:spLocks noGrp="1"/>
          </p:cNvSpPr>
          <p:nvPr>
            <p:ph type="ftr" sz="quarter" idx="11"/>
          </p:nvPr>
        </p:nvSpPr>
        <p:spPr bwMode="gray"/>
        <p:txBody>
          <a:bodyPr/>
          <a:lstStyle/>
          <a:p>
            <a:r>
              <a:rPr lang="en-US"/>
              <a:t>/// IC date  /// Investment Project/Program Title</a:t>
            </a:r>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a:p>
        </p:txBody>
      </p:sp>
      <p:sp>
        <p:nvSpPr>
          <p:cNvPr id="11" name="Text Placeholder 10"/>
          <p:cNvSpPr>
            <a:spLocks noGrp="1"/>
          </p:cNvSpPr>
          <p:nvPr>
            <p:ph type="body" sz="quarter" idx="14"/>
          </p:nvPr>
        </p:nvSpPr>
        <p:spPr bwMode="gray">
          <a:xfrm>
            <a:off x="980281" y="1732751"/>
            <a:ext cx="10800000" cy="4752000"/>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71794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de-DE"/>
              <a:t>Titelmasterformat durch Klicken bearbeiten</a:t>
            </a:r>
            <a:endParaRPr lang="en-US"/>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588" indent="0" algn="r">
              <a:defRPr sz="700">
                <a:noFill/>
              </a:defRPr>
            </a:lvl2pPr>
            <a:lvl3pPr marL="0" indent="0" algn="r">
              <a:defRPr sz="700">
                <a:noFill/>
              </a:defRPr>
            </a:lvl3pPr>
            <a:lvl4pPr marL="0" indent="0" algn="r">
              <a:tabLst/>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9C30D75E-8EE4-4FE8-BC40-DEE6124551E3}" type="datetime1">
              <a:rPr lang="en-US" smtClean="0"/>
              <a:t>3/6/22</a:t>
            </a:fld>
            <a:endParaRPr lang="en-US"/>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tabLst/>
              <a:defRPr sz="700">
                <a:solidFill>
                  <a:schemeClr val="accent1"/>
                </a:solidFill>
              </a:defRPr>
            </a:lvl6pPr>
            <a:lvl7pPr marL="0" indent="0">
              <a:tabLst/>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a:t>/// IC date  /// Investment Project/Program Title</a:t>
            </a:r>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smtClean="0"/>
              <a:pPr/>
              <a:t>‹#›</a:t>
            </a:fld>
            <a:endParaRPr lang="en-US"/>
          </a:p>
        </p:txBody>
      </p:sp>
      <p:pic>
        <p:nvPicPr>
          <p:cNvPr id="7" name="BayLabel"/>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7000" y="6527800"/>
            <a:ext cx="1504762" cy="304762"/>
          </a:xfrm>
          <a:prstGeom prst="rect">
            <a:avLst/>
          </a:prstGeom>
        </p:spPr>
      </p:pic>
      <p:sp>
        <p:nvSpPr>
          <p:cNvPr id="8" name="MSIPCMContentMarking" descr="{&quot;HashCode&quot;:-242339457,&quot;Placement&quot;:&quot;Footer&quot;}">
            <a:extLst>
              <a:ext uri="{FF2B5EF4-FFF2-40B4-BE49-F238E27FC236}">
                <a16:creationId xmlns:a16="http://schemas.microsoft.com/office/drawing/2014/main" xmlns="" id="{14A6A8EE-9F92-4900-BAF5-FBD48B8CD07B}"/>
              </a:ext>
            </a:extLst>
          </p:cNvPr>
          <p:cNvSpPr txBox="1"/>
          <p:nvPr userDrawn="1"/>
        </p:nvSpPr>
        <p:spPr bwMode="gray">
          <a:xfrm>
            <a:off x="10317297" y="6390570"/>
            <a:ext cx="1873115" cy="467429"/>
          </a:xfrm>
          <a:prstGeom prst="rect">
            <a:avLst/>
          </a:prstGeom>
          <a:noFill/>
        </p:spPr>
        <p:txBody>
          <a:bodyPr vert="horz" wrap="square" lIns="0" tIns="0" rIns="0" bIns="0" rtlCol="0" anchor="ctr" anchorCtr="1">
            <a:noAutofit/>
          </a:bodyPr>
          <a:lstStyle/>
          <a:p>
            <a:pPr algn="r">
              <a:spcBef>
                <a:spcPts val="0"/>
              </a:spcBef>
              <a:spcAft>
                <a:spcPts val="0"/>
              </a:spcAft>
            </a:pPr>
            <a:r>
              <a:rPr lang="en-US" sz="2200">
                <a:solidFill>
                  <a:srgbClr val="FF8939"/>
                </a:solidFill>
                <a:latin typeface="Calibri" panose="020F0502020204030204" pitchFamily="34" charset="0"/>
              </a:rPr>
              <a:t>RESTRICTED</a:t>
            </a:r>
            <a:endParaRPr lang="en-US" sz="2200" dirty="0" err="1">
              <a:solidFill>
                <a:srgbClr val="FF8939"/>
              </a:solidFill>
              <a:latin typeface="Calibri" panose="020F0502020204030204" pitchFamily="34" charset="0"/>
            </a:endParaRPr>
          </a:p>
        </p:txBody>
      </p:sp>
    </p:spTree>
    <p:extLst>
      <p:ext uri="{BB962C8B-B14F-4D97-AF65-F5344CB8AC3E}">
        <p14:creationId xmlns:p14="http://schemas.microsoft.com/office/powerpoint/2010/main" val="1269562786"/>
      </p:ext>
    </p:extLst>
  </p:cSld>
  <p:clrMap bg1="lt1" tx1="dk1" bg2="lt2" tx2="dk2" accent1="accent1" accent2="accent2" accent3="accent3" accent4="accent4" accent5="accent5" accent6="accent6" hlink="hlink" folHlink="folHlink"/>
  <p:sldLayoutIdLst>
    <p:sldLayoutId id="214748406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94" userDrawn="1">
          <p15:clr>
            <a:srgbClr val="F26B43"/>
          </p15:clr>
        </p15:guide>
        <p15:guide id="2" pos="3908" userDrawn="1">
          <p15:clr>
            <a:srgbClr val="F26B43"/>
          </p15:clr>
        </p15:guide>
        <p15:guide id="3" pos="4134" userDrawn="1">
          <p15:clr>
            <a:srgbClr val="F26B43"/>
          </p15:clr>
        </p15:guide>
        <p15:guide id="6" pos="7422" userDrawn="1">
          <p15:clr>
            <a:srgbClr val="F26B43"/>
          </p15:clr>
        </p15:guide>
        <p15:guide id="7" pos="2376" userDrawn="1">
          <p15:clr>
            <a:srgbClr val="F26B43"/>
          </p15:clr>
        </p15:guide>
        <p15:guide id="8" pos="2150" userDrawn="1">
          <p15:clr>
            <a:srgbClr val="F26B43"/>
          </p15:clr>
        </p15:guide>
        <p15:guide id="9" pos="619" userDrawn="1">
          <p15:clr>
            <a:srgbClr val="F26B43"/>
          </p15:clr>
        </p15:guide>
        <p15:guide id="10" orient="horz" pos="2478" userDrawn="1">
          <p15:clr>
            <a:srgbClr val="F26B43"/>
          </p15:clr>
        </p15:guide>
        <p15:guide id="11" orient="horz" pos="2592" userDrawn="1">
          <p15:clr>
            <a:srgbClr val="F26B43"/>
          </p15:clr>
        </p15:guide>
        <p15:guide id="12" orient="horz" pos="4086" userDrawn="1">
          <p15:clr>
            <a:srgbClr val="F26B43"/>
          </p15:clr>
        </p15:guide>
        <p15:guide id="13" pos="5894" userDrawn="1">
          <p15:clr>
            <a:srgbClr val="F26B43"/>
          </p15:clr>
        </p15:guide>
        <p15:guide id="14" pos="5666" userDrawn="1">
          <p15:clr>
            <a:srgbClr val="F26B43"/>
          </p15:clr>
        </p15:guide>
        <p15:guide id="15" pos="4020" userDrawn="1">
          <p15:clr>
            <a:srgbClr val="F26B43"/>
          </p15:clr>
        </p15:guide>
        <p15:guide id="16" orient="horz" pos="27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4" Type="http://schemas.openxmlformats.org/officeDocument/2006/relationships/slideLayout" Target="../slideLayouts/slideLayout1.xml"/><Relationship Id="rId5" Type="http://schemas.openxmlformats.org/officeDocument/2006/relationships/notesSlide" Target="../notesSlides/notesSlide1.xml"/><Relationship Id="rId6" Type="http://schemas.openxmlformats.org/officeDocument/2006/relationships/oleObject" Target="../embeddings/oleObject1.bin"/><Relationship Id="rId7" Type="http://schemas.openxmlformats.org/officeDocument/2006/relationships/image" Target="../media/image7.emf"/><Relationship Id="rId8" Type="http://schemas.openxmlformats.org/officeDocument/2006/relationships/hyperlink" Target="https://github.com/donaldsonm731/Asthma_Prediction" TargetMode="External"/><Relationship Id="rId1" Type="http://schemas.openxmlformats.org/officeDocument/2006/relationships/vmlDrawing" Target="../drawings/vmlDrawing1.vml"/><Relationship Id="rId2"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120" y="1590"/>
          <a:ext cx="2115" cy="1587"/>
        </p:xfrm>
        <a:graphic>
          <a:graphicData uri="http://schemas.openxmlformats.org/presentationml/2006/ole">
            <mc:AlternateContent xmlns:mc="http://schemas.openxmlformats.org/markup-compatibility/2006">
              <mc:Choice xmlns:v="urn:schemas-microsoft-com:vml" Requires="v">
                <p:oleObj spid="_x0000_s1055"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2120" y="1590"/>
                        <a:ext cx="2115" cy="1587"/>
                      </a:xfrm>
                      <a:prstGeom prst="rect">
                        <a:avLst/>
                      </a:prstGeom>
                    </p:spPr>
                  </p:pic>
                </p:oleObj>
              </mc:Fallback>
            </mc:AlternateContent>
          </a:graphicData>
        </a:graphic>
      </p:graphicFrame>
      <p:sp>
        <p:nvSpPr>
          <p:cNvPr id="3" name="Rectangle 2" hidden="1"/>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Arial"/>
              <a:ea typeface="Arial Unicode MS"/>
              <a:cs typeface="Arial"/>
              <a:sym typeface="Arial"/>
            </a:endParaRPr>
          </a:p>
        </p:txBody>
      </p:sp>
      <p:sp>
        <p:nvSpPr>
          <p:cNvPr id="6" name="Titel 5"/>
          <p:cNvSpPr>
            <a:spLocks noGrp="1"/>
          </p:cNvSpPr>
          <p:nvPr>
            <p:ph type="title"/>
          </p:nvPr>
        </p:nvSpPr>
        <p:spPr bwMode="gray">
          <a:xfrm>
            <a:off x="136260" y="79490"/>
            <a:ext cx="6639372" cy="864000"/>
          </a:xfrm>
        </p:spPr>
        <p:txBody>
          <a:bodyPr anchor="t"/>
          <a:lstStyle/>
          <a:p>
            <a:r>
              <a:rPr lang="en-US" b="1" dirty="0">
                <a:solidFill>
                  <a:srgbClr val="66B512"/>
                </a:solidFill>
              </a:rPr>
              <a:t>Asthma Attacks</a:t>
            </a:r>
            <a:br>
              <a:rPr lang="en-US" b="1" dirty="0">
                <a:solidFill>
                  <a:srgbClr val="66B512"/>
                </a:solidFill>
              </a:rPr>
            </a:br>
            <a:r>
              <a:rPr lang="en-US" b="1" dirty="0">
                <a:solidFill>
                  <a:srgbClr val="FF0000"/>
                </a:solidFill>
              </a:rPr>
              <a:t>3/6/2022</a:t>
            </a:r>
          </a:p>
        </p:txBody>
      </p:sp>
      <p:sp>
        <p:nvSpPr>
          <p:cNvPr id="2" name="Foliennummernplatzhalter 1"/>
          <p:cNvSpPr>
            <a:spLocks noGrp="1"/>
          </p:cNvSpPr>
          <p:nvPr>
            <p:ph type="sldNum" sz="quarter" idx="12"/>
          </p:nvPr>
        </p:nvSpPr>
        <p:spPr bwMode="gray">
          <a:xfrm>
            <a:off x="116393" y="5235325"/>
            <a:ext cx="392326" cy="108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676767"/>
                </a:solidFill>
                <a:effectLst/>
                <a:uLnTx/>
                <a:uFillTx/>
                <a:latin typeface="Arial"/>
                <a:cs typeface="Arial"/>
              </a:rPr>
              <a:t>Page </a:t>
            </a:r>
            <a:fld id="{87F334AE-4EAC-4C2D-A638-92A76F09FCC4}" type="slidenum">
              <a:rPr kumimoji="0" lang="en-US" sz="700" b="0" i="0" u="none" strike="noStrike" kern="1200" cap="none" spc="0" normalizeH="0" baseline="0" noProof="0" smtClean="0">
                <a:ln>
                  <a:noFill/>
                </a:ln>
                <a:solidFill>
                  <a:srgbClr val="676767"/>
                </a:solidFill>
                <a:effectLst/>
                <a:uLnTx/>
                <a:uFillTx/>
                <a:latin typeface="Arial"/>
                <a:cs typeface="Arial"/>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676767"/>
              </a:solidFill>
              <a:effectLst/>
              <a:uLnTx/>
              <a:uFillTx/>
              <a:latin typeface="Arial"/>
              <a:cs typeface="Arial"/>
            </a:endParaRPr>
          </a:p>
        </p:txBody>
      </p:sp>
      <p:sp>
        <p:nvSpPr>
          <p:cNvPr id="30" name="Rectangle: Rounded Corners 29">
            <a:extLst>
              <a:ext uri="{FF2B5EF4-FFF2-40B4-BE49-F238E27FC236}">
                <a16:creationId xmlns:a16="http://schemas.microsoft.com/office/drawing/2014/main" xmlns="" id="{96B31DCE-FE26-4A50-8779-40C386056135}"/>
              </a:ext>
            </a:extLst>
          </p:cNvPr>
          <p:cNvSpPr/>
          <p:nvPr/>
        </p:nvSpPr>
        <p:spPr bwMode="gray">
          <a:xfrm>
            <a:off x="116393" y="1068114"/>
            <a:ext cx="11957626" cy="5710396"/>
          </a:xfrm>
          <a:prstGeom prst="roundRect">
            <a:avLst>
              <a:gd name="adj" fmla="val 1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1" name="Group 76">
            <a:extLst>
              <a:ext uri="{FF2B5EF4-FFF2-40B4-BE49-F238E27FC236}">
                <a16:creationId xmlns:a16="http://schemas.microsoft.com/office/drawing/2014/main" xmlns="" id="{CC0A1483-DF3D-45BE-B887-CB285D84E8EA}"/>
              </a:ext>
            </a:extLst>
          </p:cNvPr>
          <p:cNvGraphicFramePr>
            <a:graphicFrameLocks noGrp="1" noChangeAspect="1"/>
          </p:cNvGraphicFramePr>
          <p:nvPr>
            <p:extLst>
              <p:ext uri="{D42A27DB-BD31-4B8C-83A1-F6EECF244321}">
                <p14:modId xmlns:p14="http://schemas.microsoft.com/office/powerpoint/2010/main" val="18164858"/>
              </p:ext>
            </p:extLst>
          </p:nvPr>
        </p:nvGraphicFramePr>
        <p:xfrm>
          <a:off x="217730" y="1176525"/>
          <a:ext cx="11734483" cy="414194"/>
        </p:xfrm>
        <a:graphic>
          <a:graphicData uri="http://schemas.openxmlformats.org/drawingml/2006/table">
            <a:tbl>
              <a:tblPr firstRow="1">
                <a:tableStyleId>{69012ECD-51FC-41F1-AA8D-1B2483CD663E}</a:tableStyleId>
              </a:tblPr>
              <a:tblGrid>
                <a:gridCol w="11734483">
                  <a:extLst>
                    <a:ext uri="{9D8B030D-6E8A-4147-A177-3AD203B41FA5}">
                      <a16:colId xmlns:a16="http://schemas.microsoft.com/office/drawing/2014/main" xmlns="" val="20000"/>
                    </a:ext>
                  </a:extLst>
                </a:gridCol>
              </a:tblGrid>
              <a:tr h="41419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2000" u="none" strike="noStrike" cap="none" normalizeH="0" baseline="0" dirty="0">
                          <a:ln>
                            <a:noFill/>
                          </a:ln>
                          <a:effectLst/>
                        </a:rPr>
                        <a:t>Project Description / Deliverables</a:t>
                      </a:r>
                      <a:endParaRPr kumimoji="0" lang="en-US" sz="2000" b="1" i="1"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0"/>
                  </a:ext>
                </a:extLst>
              </a:tr>
            </a:tbl>
          </a:graphicData>
        </a:graphic>
      </p:graphicFrame>
      <p:graphicFrame>
        <p:nvGraphicFramePr>
          <p:cNvPr id="32" name="Group 77">
            <a:extLst>
              <a:ext uri="{FF2B5EF4-FFF2-40B4-BE49-F238E27FC236}">
                <a16:creationId xmlns:a16="http://schemas.microsoft.com/office/drawing/2014/main" xmlns="" id="{98257ECF-45B8-481F-B073-88E6B4B91EDB}"/>
              </a:ext>
            </a:extLst>
          </p:cNvPr>
          <p:cNvGraphicFramePr>
            <a:graphicFrameLocks noGrp="1"/>
          </p:cNvGraphicFramePr>
          <p:nvPr>
            <p:extLst>
              <p:ext uri="{D42A27DB-BD31-4B8C-83A1-F6EECF244321}">
                <p14:modId xmlns:p14="http://schemas.microsoft.com/office/powerpoint/2010/main" val="1590802286"/>
              </p:ext>
            </p:extLst>
          </p:nvPr>
        </p:nvGraphicFramePr>
        <p:xfrm>
          <a:off x="217731" y="5343478"/>
          <a:ext cx="6301058" cy="1240192"/>
        </p:xfrm>
        <a:graphic>
          <a:graphicData uri="http://schemas.openxmlformats.org/drawingml/2006/table">
            <a:tbl>
              <a:tblPr firstRow="1">
                <a:tableStyleId>{69012ECD-51FC-41F1-AA8D-1B2483CD663E}</a:tableStyleId>
              </a:tblPr>
              <a:tblGrid>
                <a:gridCol w="6301058">
                  <a:extLst>
                    <a:ext uri="{9D8B030D-6E8A-4147-A177-3AD203B41FA5}">
                      <a16:colId xmlns:a16="http://schemas.microsoft.com/office/drawing/2014/main" xmlns="" val="20000"/>
                    </a:ext>
                  </a:extLst>
                </a:gridCol>
              </a:tblGrid>
              <a:tr h="31258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 Expected Business Value</a:t>
                      </a:r>
                      <a:endParaRPr kumimoji="0" lang="en-US" sz="1400" b="1" i="0"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solidFill>
                      <a:schemeClr val="accent4"/>
                    </a:solidFill>
                  </a:tcPr>
                </a:tc>
                <a:extLst>
                  <a:ext uri="{0D108BD9-81ED-4DB2-BD59-A6C34878D82A}">
                    <a16:rowId xmlns:a16="http://schemas.microsoft.com/office/drawing/2014/main" xmlns="" val="10000"/>
                  </a:ext>
                </a:extLst>
              </a:tr>
              <a:tr h="927612">
                <a:tc>
                  <a:txBody>
                    <a:bodyPr/>
                    <a:lstStyle/>
                    <a:p>
                      <a:pPr marL="112395" marR="0" lvl="0" indent="-112395" algn="l" defTabSz="914400" rtl="0" eaLnBrk="1" fontAlgn="base" latinLnBrk="0" hangingPunct="1">
                        <a:lnSpc>
                          <a:spcPct val="100000"/>
                        </a:lnSpc>
                        <a:spcBef>
                          <a:spcPct val="0"/>
                        </a:spcBef>
                        <a:spcAft>
                          <a:spcPct val="25000"/>
                        </a:spcAft>
                        <a:buClrTx/>
                        <a:buSzTx/>
                        <a:buFont typeface="Wingdings" pitchFamily="2" charset="2"/>
                        <a:buChar char="§"/>
                        <a:tabLst/>
                        <a:defRPr/>
                      </a:pPr>
                      <a:r>
                        <a:rPr lang="en-GB" sz="1000" b="1" dirty="0">
                          <a:latin typeface="+mn-lt"/>
                          <a:cs typeface="+mn-cs"/>
                        </a:rPr>
                        <a:t>Being able to narrow down factors that majorly</a:t>
                      </a:r>
                      <a:r>
                        <a:rPr lang="en-GB" sz="1000" b="1" baseline="0" dirty="0">
                          <a:latin typeface="+mn-lt"/>
                          <a:cs typeface="+mn-cs"/>
                        </a:rPr>
                        <a:t> contribute to asthma attacks, those with asthma attacks can make changes in their lives to minimize the risk of having an asthma attack.</a:t>
                      </a:r>
                      <a:endParaRPr lang="en-GB" sz="1000" b="1" i="0" u="none" strike="noStrike" kern="1200" cap="none" spc="0" normalizeH="0" baseline="0" noProof="0" dirty="0">
                        <a:ln>
                          <a:noFill/>
                        </a:ln>
                        <a:effectLst/>
                        <a:uLnTx/>
                        <a:uFillTx/>
                        <a:latin typeface="+mn-lt"/>
                        <a:cs typeface="+mn-cs"/>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xmlns="" val="10001"/>
                  </a:ext>
                </a:extLst>
              </a:tr>
            </a:tbl>
          </a:graphicData>
        </a:graphic>
      </p:graphicFrame>
      <p:graphicFrame>
        <p:nvGraphicFramePr>
          <p:cNvPr id="33" name="Group 77">
            <a:extLst>
              <a:ext uri="{FF2B5EF4-FFF2-40B4-BE49-F238E27FC236}">
                <a16:creationId xmlns:a16="http://schemas.microsoft.com/office/drawing/2014/main" xmlns="" id="{D1FFF23A-C9C0-4990-B613-435FE74B2902}"/>
              </a:ext>
            </a:extLst>
          </p:cNvPr>
          <p:cNvGraphicFramePr>
            <a:graphicFrameLocks noGrp="1"/>
          </p:cNvGraphicFramePr>
          <p:nvPr>
            <p:extLst>
              <p:ext uri="{D42A27DB-BD31-4B8C-83A1-F6EECF244321}">
                <p14:modId xmlns:p14="http://schemas.microsoft.com/office/powerpoint/2010/main" val="1978231188"/>
              </p:ext>
            </p:extLst>
          </p:nvPr>
        </p:nvGraphicFramePr>
        <p:xfrm>
          <a:off x="6620127" y="1695314"/>
          <a:ext cx="5333996" cy="4899117"/>
        </p:xfrm>
        <a:graphic>
          <a:graphicData uri="http://schemas.openxmlformats.org/drawingml/2006/table">
            <a:tbl>
              <a:tblPr firstRow="1">
                <a:tableStyleId>{69012ECD-51FC-41F1-AA8D-1B2483CD663E}</a:tableStyleId>
              </a:tblPr>
              <a:tblGrid>
                <a:gridCol w="5333996">
                  <a:extLst>
                    <a:ext uri="{9D8B030D-6E8A-4147-A177-3AD203B41FA5}">
                      <a16:colId xmlns:a16="http://schemas.microsoft.com/office/drawing/2014/main" xmlns="" val="20000"/>
                    </a:ext>
                  </a:extLst>
                </a:gridCol>
              </a:tblGrid>
              <a:tr h="609879">
                <a:tc>
                  <a:txBody>
                    <a:bodyPr/>
                    <a:lstStyle/>
                    <a:p>
                      <a:pPr marL="0" marR="0" lvl="0" indent="0" algn="l" defTabSz="914400" rtl="0" eaLnBrk="1" fontAlgn="base" latinLnBrk="0" hangingPunct="1">
                        <a:lnSpc>
                          <a:spcPct val="200000"/>
                        </a:lnSpc>
                        <a:spcBef>
                          <a:spcPct val="0"/>
                        </a:spcBef>
                        <a:spcAft>
                          <a:spcPts val="0"/>
                        </a:spcAft>
                        <a:buClr>
                          <a:schemeClr val="tx2"/>
                        </a:buClr>
                        <a:buSzTx/>
                        <a:buFont typeface="Wingdings" pitchFamily="2" charset="2"/>
                        <a:buNone/>
                        <a:tabLst/>
                      </a:pPr>
                      <a:r>
                        <a:rPr kumimoji="0" lang="en-US" sz="1800" b="1" i="0" u="none" strike="noStrike" cap="none" normalizeH="0" baseline="0" dirty="0">
                          <a:ln>
                            <a:noFill/>
                          </a:ln>
                          <a:solidFill>
                            <a:schemeClr val="bg2"/>
                          </a:solidFill>
                          <a:effectLst/>
                          <a:latin typeface="Arial" charset="0"/>
                          <a:cs typeface="Arial" charset="0"/>
                        </a:rPr>
                        <a:t>Weekly Progress</a:t>
                      </a:r>
                    </a:p>
                  </a:txBody>
                  <a:tcPr marL="95988" marR="119985" marT="36000" marB="36000" anchor="ctr" horzOverflow="overflow">
                    <a:solidFill>
                      <a:schemeClr val="accent2"/>
                    </a:solidFill>
                  </a:tcPr>
                </a:tc>
                <a:extLst>
                  <a:ext uri="{0D108BD9-81ED-4DB2-BD59-A6C34878D82A}">
                    <a16:rowId xmlns:a16="http://schemas.microsoft.com/office/drawing/2014/main" xmlns="" val="10000"/>
                  </a:ext>
                </a:extLst>
              </a:tr>
              <a:tr h="4278477">
                <a:tc>
                  <a:txBody>
                    <a:bodyPr/>
                    <a:lstStyle/>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Detected outliers using boxplots of continuous inputs against the categorical inputs, then determined an instance to be an outlier if it was deemed an outlier at least 2 times</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Used the “factor” function in R to change the categorical variables to create dichotomous variables for each possible value </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Performed Linear regression, and did an exhaustive search for best combination of </a:t>
                      </a:r>
                      <a:r>
                        <a:rPr kumimoji="0" lang="en-GB" sz="1000" b="1" u="none" strike="noStrike" kern="1200" cap="none" spc="0" normalizeH="0" baseline="0" noProof="0" dirty="0" smtClean="0">
                          <a:ln>
                            <a:noFill/>
                          </a:ln>
                          <a:solidFill>
                            <a:schemeClr val="tx1"/>
                          </a:solidFill>
                          <a:effectLst/>
                          <a:uLnTx/>
                          <a:uFillTx/>
                        </a:rPr>
                        <a:t>features, using “</a:t>
                      </a:r>
                      <a:r>
                        <a:rPr kumimoji="0" lang="en-GB" sz="1000" b="1" u="none" strike="noStrike" kern="1200" cap="none" spc="0" normalizeH="0" baseline="0" noProof="0" dirty="0" err="1" smtClean="0">
                          <a:ln>
                            <a:noFill/>
                          </a:ln>
                          <a:solidFill>
                            <a:schemeClr val="tx1"/>
                          </a:solidFill>
                          <a:effectLst/>
                          <a:uLnTx/>
                          <a:uFillTx/>
                        </a:rPr>
                        <a:t>ols_step_best_subset</a:t>
                      </a:r>
                      <a:r>
                        <a:rPr kumimoji="0" lang="en-GB" sz="1000" b="1" u="none" strike="noStrike" kern="1200" cap="none" spc="0" normalizeH="0" baseline="0" noProof="0" smtClean="0">
                          <a:ln>
                            <a:noFill/>
                          </a:ln>
                          <a:solidFill>
                            <a:schemeClr val="tx1"/>
                          </a:solidFill>
                          <a:effectLst/>
                          <a:uLnTx/>
                          <a:uFillTx/>
                        </a:rPr>
                        <a:t>”</a:t>
                      </a:r>
                      <a:endParaRPr kumimoji="0" lang="en-GB" sz="1000" b="1" u="none" strike="noStrike" kern="1200" cap="none" spc="0" normalizeH="0" baseline="0" noProof="0" dirty="0">
                        <a:ln>
                          <a:noFill/>
                        </a:ln>
                        <a:solidFill>
                          <a:schemeClr val="tx1"/>
                        </a:solidFill>
                        <a:effectLst/>
                        <a:uLnTx/>
                        <a:uFillTx/>
                      </a:endParaRPr>
                    </a:p>
                    <a:p>
                      <a:pPr marL="0" marR="0" lvl="0" indent="0" algn="l" rtl="0" eaLnBrk="1" fontAlgn="base" latinLnBrk="0" hangingPunct="1">
                        <a:lnSpc>
                          <a:spcPct val="100000"/>
                        </a:lnSpc>
                        <a:spcBef>
                          <a:spcPct val="0"/>
                        </a:spcBef>
                        <a:spcAft>
                          <a:spcPct val="25000"/>
                        </a:spcAft>
                        <a:buFont typeface="Wingdings" pitchFamily="2" charset="2"/>
                        <a:buNone/>
                      </a:pPr>
                      <a:endParaRPr kumimoji="0" lang="en-GB" sz="1000" b="1"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Attempted Cross-Validation functions in R using ”</a:t>
                      </a:r>
                      <a:r>
                        <a:rPr kumimoji="0" lang="en-GB" sz="1000" b="1" u="none" strike="noStrike" kern="1200" cap="none" spc="0" normalizeH="0" baseline="0" noProof="0" dirty="0" err="1">
                          <a:ln>
                            <a:noFill/>
                          </a:ln>
                          <a:solidFill>
                            <a:schemeClr val="tx1"/>
                          </a:solidFill>
                          <a:effectLst/>
                          <a:uLnTx/>
                          <a:uFillTx/>
                        </a:rPr>
                        <a:t>train_control</a:t>
                      </a:r>
                      <a:r>
                        <a:rPr kumimoji="0" lang="en-GB" sz="1000" b="1" u="none" strike="noStrike" kern="1200" cap="none" spc="0" normalizeH="0" baseline="0" noProof="0" dirty="0">
                          <a:ln>
                            <a:noFill/>
                          </a:ln>
                          <a:solidFill>
                            <a:schemeClr val="tx1"/>
                          </a:solidFill>
                          <a:effectLst/>
                          <a:uLnTx/>
                          <a:uFillTx/>
                        </a:rPr>
                        <a:t>” and “train” from the </a:t>
                      </a:r>
                      <a:r>
                        <a:rPr kumimoji="0" lang="en-GB" sz="1000" b="1" i="1" u="none" strike="noStrike" kern="1200" cap="none" spc="0" normalizeH="0" baseline="0" noProof="0" dirty="0">
                          <a:ln>
                            <a:noFill/>
                          </a:ln>
                          <a:solidFill>
                            <a:schemeClr val="tx1"/>
                          </a:solidFill>
                          <a:effectLst/>
                          <a:uLnTx/>
                          <a:uFillTx/>
                        </a:rPr>
                        <a:t>caret </a:t>
                      </a:r>
                      <a:r>
                        <a:rPr kumimoji="0" lang="en-GB" sz="1000" b="1" i="0" u="none" strike="noStrike" kern="1200" cap="none" spc="0" normalizeH="0" baseline="0" noProof="0" dirty="0">
                          <a:ln>
                            <a:noFill/>
                          </a:ln>
                          <a:solidFill>
                            <a:schemeClr val="tx1"/>
                          </a:solidFill>
                          <a:effectLst/>
                          <a:uLnTx/>
                          <a:uFillTx/>
                        </a:rPr>
                        <a:t> package</a:t>
                      </a:r>
                      <a:endParaRPr kumimoji="0" lang="en-GB" sz="1000" b="1"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Attempted PCA</a:t>
                      </a:r>
                      <a:endParaRPr kumimoji="0" lang="en-GB" sz="1000" b="1"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Began looking into Random Forest</a:t>
                      </a:r>
                    </a:p>
                  </a:txBody>
                  <a:tcPr marL="95988" marR="119985" marT="36000" marB="36000" anchor="ctr" horzOverflow="overflow">
                    <a:solidFill>
                      <a:schemeClr val="bg1"/>
                    </a:solidFill>
                  </a:tcPr>
                </a:tc>
                <a:extLst>
                  <a:ext uri="{0D108BD9-81ED-4DB2-BD59-A6C34878D82A}">
                    <a16:rowId xmlns:a16="http://schemas.microsoft.com/office/drawing/2014/main" xmlns="" val="10001"/>
                  </a:ext>
                </a:extLst>
              </a:tr>
            </a:tbl>
          </a:graphicData>
        </a:graphic>
      </p:graphicFrame>
      <p:sp>
        <p:nvSpPr>
          <p:cNvPr id="36" name="Rectangle: Rounded Corners 35">
            <a:extLst>
              <a:ext uri="{FF2B5EF4-FFF2-40B4-BE49-F238E27FC236}">
                <a16:creationId xmlns:a16="http://schemas.microsoft.com/office/drawing/2014/main" xmlns="" id="{BB735C57-A501-4D95-BE54-CE03563D7929}"/>
              </a:ext>
            </a:extLst>
          </p:cNvPr>
          <p:cNvSpPr/>
          <p:nvPr/>
        </p:nvSpPr>
        <p:spPr bwMode="gray">
          <a:xfrm>
            <a:off x="5863590" y="124037"/>
            <a:ext cx="6234461" cy="860423"/>
          </a:xfrm>
          <a:prstGeom prst="roundRect">
            <a:avLst>
              <a:gd name="adj" fmla="val 1237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7" name="Group 79">
            <a:extLst>
              <a:ext uri="{FF2B5EF4-FFF2-40B4-BE49-F238E27FC236}">
                <a16:creationId xmlns:a16="http://schemas.microsoft.com/office/drawing/2014/main" xmlns="" id="{0B10B350-64ED-4B92-9E40-03FF6E86DBF6}"/>
              </a:ext>
            </a:extLst>
          </p:cNvPr>
          <p:cNvGraphicFramePr>
            <a:graphicFrameLocks noGrp="1"/>
          </p:cNvGraphicFramePr>
          <p:nvPr>
            <p:extLst>
              <p:ext uri="{D42A27DB-BD31-4B8C-83A1-F6EECF244321}">
                <p14:modId xmlns:p14="http://schemas.microsoft.com/office/powerpoint/2010/main" val="2109844346"/>
              </p:ext>
            </p:extLst>
          </p:nvPr>
        </p:nvGraphicFramePr>
        <p:xfrm>
          <a:off x="5863590" y="214191"/>
          <a:ext cx="4166903" cy="725044"/>
        </p:xfrm>
        <a:graphic>
          <a:graphicData uri="http://schemas.openxmlformats.org/drawingml/2006/table">
            <a:tbl>
              <a:tblPr firstRow="1">
                <a:tableStyleId>{69012ECD-51FC-41F1-AA8D-1B2483CD663E}</a:tableStyleId>
              </a:tblPr>
              <a:tblGrid>
                <a:gridCol w="2572795">
                  <a:extLst>
                    <a:ext uri="{9D8B030D-6E8A-4147-A177-3AD203B41FA5}">
                      <a16:colId xmlns:a16="http://schemas.microsoft.com/office/drawing/2014/main" xmlns="" val="20000"/>
                    </a:ext>
                  </a:extLst>
                </a:gridCol>
                <a:gridCol w="1594108">
                  <a:extLst>
                    <a:ext uri="{9D8B030D-6E8A-4147-A177-3AD203B41FA5}">
                      <a16:colId xmlns:a16="http://schemas.microsoft.com/office/drawing/2014/main" xmlns="" val="20001"/>
                    </a:ext>
                  </a:extLst>
                </a:gridCol>
              </a:tblGrid>
              <a:tr h="33187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200" b="1" u="none" strike="noStrike" kern="1200" cap="none" normalizeH="0" baseline="0" noProof="0" dirty="0">
                          <a:ln>
                            <a:noFill/>
                          </a:ln>
                          <a:solidFill>
                            <a:schemeClr val="bg1"/>
                          </a:solidFill>
                          <a:effectLst/>
                          <a:latin typeface="+mn-lt"/>
                          <a:ea typeface="+mn-ea"/>
                          <a:cs typeface="+mn-cs"/>
                        </a:rPr>
                        <a:t>Project Authors</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u="none" strike="noStrike" kern="1200" cap="none" normalizeH="0" baseline="0" noProof="0" dirty="0">
                          <a:ln>
                            <a:noFill/>
                          </a:ln>
                          <a:solidFill>
                            <a:srgbClr val="FF0000"/>
                          </a:solidFill>
                          <a:effectLst/>
                          <a:latin typeface="+mn-lt"/>
                          <a:ea typeface="+mn-ea"/>
                          <a:cs typeface="+mn-cs"/>
                        </a:rPr>
                        <a:t>Kadie Iverson &amp; Matt Donaldson</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4824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defRPr/>
                      </a:pPr>
                      <a:r>
                        <a:rPr kumimoji="0" lang="en-US" sz="1200" b="1" u="none" strike="noStrike" kern="1200" cap="none" normalizeH="0" baseline="0" noProof="0" dirty="0">
                          <a:ln>
                            <a:noFill/>
                          </a:ln>
                          <a:solidFill>
                            <a:schemeClr val="bg1"/>
                          </a:solidFill>
                          <a:effectLst/>
                          <a:latin typeface="+mn-lt"/>
                          <a:ea typeface="+mn-ea"/>
                          <a:cs typeface="+mn-cs"/>
                        </a:rPr>
                        <a:t>Industrial Area of Application</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i="0" u="none" strike="noStrike" cap="none" normalizeH="0" baseline="0" noProof="0" dirty="0">
                          <a:ln>
                            <a:noFill/>
                          </a:ln>
                          <a:solidFill>
                            <a:srgbClr val="FF0000"/>
                          </a:solidFill>
                          <a:effectLst/>
                          <a:latin typeface="Arial" charset="0"/>
                          <a:cs typeface="Arial" charset="0"/>
                        </a:rPr>
                        <a:t>Medicine</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graphicFrame>
        <p:nvGraphicFramePr>
          <p:cNvPr id="38" name="Tabelle 20">
            <a:extLst>
              <a:ext uri="{FF2B5EF4-FFF2-40B4-BE49-F238E27FC236}">
                <a16:creationId xmlns:a16="http://schemas.microsoft.com/office/drawing/2014/main" xmlns="" id="{EC9F2797-F988-44CB-8382-693DBC8A0F21}"/>
              </a:ext>
            </a:extLst>
          </p:cNvPr>
          <p:cNvGraphicFramePr>
            <a:graphicFrameLocks noGrp="1"/>
          </p:cNvGraphicFramePr>
          <p:nvPr>
            <p:extLst>
              <p:ext uri="{D42A27DB-BD31-4B8C-83A1-F6EECF244321}">
                <p14:modId xmlns:p14="http://schemas.microsoft.com/office/powerpoint/2010/main" val="879968900"/>
              </p:ext>
            </p:extLst>
          </p:nvPr>
        </p:nvGraphicFramePr>
        <p:xfrm>
          <a:off x="10138033" y="207691"/>
          <a:ext cx="1830368" cy="680113"/>
        </p:xfrm>
        <a:graphic>
          <a:graphicData uri="http://schemas.openxmlformats.org/drawingml/2006/table">
            <a:tbl>
              <a:tblPr firstRow="1" bandRow="1">
                <a:tableStyleId>{5C22544A-7EE6-4342-B048-85BDC9FD1C3A}</a:tableStyleId>
              </a:tblPr>
              <a:tblGrid>
                <a:gridCol w="1028731">
                  <a:extLst>
                    <a:ext uri="{9D8B030D-6E8A-4147-A177-3AD203B41FA5}">
                      <a16:colId xmlns:a16="http://schemas.microsoft.com/office/drawing/2014/main" xmlns="" val="20000"/>
                    </a:ext>
                  </a:extLst>
                </a:gridCol>
                <a:gridCol w="801637">
                  <a:extLst>
                    <a:ext uri="{9D8B030D-6E8A-4147-A177-3AD203B41FA5}">
                      <a16:colId xmlns:a16="http://schemas.microsoft.com/office/drawing/2014/main" xmlns="" val="20001"/>
                    </a:ext>
                  </a:extLst>
                </a:gridCol>
              </a:tblGrid>
              <a:tr h="6801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cs typeface="Arial" charset="0"/>
                        </a:rPr>
                        <a:t>Status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cs typeface="Arial" charset="0"/>
                      </a:endParaRP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algn="ctr"/>
                      <a:r>
                        <a:rPr lang="en-US" sz="900" b="0" dirty="0">
                          <a:solidFill>
                            <a:srgbClr val="FF0000"/>
                          </a:solidFill>
                        </a:rPr>
                        <a:t>On Target</a:t>
                      </a: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sp>
        <p:nvSpPr>
          <p:cNvPr id="8" name="TextBox 7">
            <a:extLst>
              <a:ext uri="{FF2B5EF4-FFF2-40B4-BE49-F238E27FC236}">
                <a16:creationId xmlns:a16="http://schemas.microsoft.com/office/drawing/2014/main" xmlns="" id="{44E3C0C7-7427-4CB3-B854-12CD21E5D4DD}"/>
              </a:ext>
            </a:extLst>
          </p:cNvPr>
          <p:cNvSpPr txBox="1"/>
          <p:nvPr/>
        </p:nvSpPr>
        <p:spPr bwMode="gray">
          <a:xfrm>
            <a:off x="217732" y="1723057"/>
            <a:ext cx="6301056" cy="3512268"/>
          </a:xfrm>
          <a:prstGeom prst="rect">
            <a:avLst/>
          </a:prstGeom>
          <a:solidFill>
            <a:schemeClr val="bg1"/>
          </a:solidFill>
          <a:ln w="9525">
            <a:noFill/>
          </a:ln>
        </p:spPr>
        <p:txBody>
          <a:bodyPr wrap="square" lIns="0" tIns="0" rIns="0" bIns="0" rtlCol="0" anchor="ctr">
            <a:noAutofit/>
          </a:bodyPr>
          <a:lstStyle/>
          <a:p>
            <a:pPr marL="70485" fontAlgn="base">
              <a:spcBef>
                <a:spcPct val="0"/>
              </a:spcBef>
              <a:spcAft>
                <a:spcPts val="315"/>
              </a:spcAft>
              <a:buClr>
                <a:srgbClr val="00BCFF"/>
              </a:buClr>
              <a:defRPr/>
            </a:pPr>
            <a:r>
              <a:rPr lang="en-GB" sz="1000" b="1" dirty="0"/>
              <a:t>Our data analytics project aims to predict the severity of an asthma attack and give recommendations on how the person should try and prevent future asthma attacks based on the 10 features in the data set. The data set used has a total of 1000 instances of asthma attacks from 10 participants. The input features looked at are gender, age, outdoor job, outdoor activity, if they smoke, humidity, temperature, pressure, UV index and wind speed. Ratings of the asthma attacks were recorded.</a:t>
            </a:r>
          </a:p>
          <a:p>
            <a:pPr marL="70485" fontAlgn="base">
              <a:spcBef>
                <a:spcPct val="0"/>
              </a:spcBef>
              <a:spcAft>
                <a:spcPts val="315"/>
              </a:spcAft>
              <a:buClr>
                <a:srgbClr val="00BCFF"/>
              </a:buClr>
              <a:defRPr/>
            </a:pPr>
            <a:endParaRPr lang="en-GB" sz="1000" b="1" i="0" u="none" strike="noStrike" kern="1200" cap="none" spc="0" normalizeH="0" baseline="0" noProof="0" dirty="0">
              <a:ln>
                <a:noFill/>
              </a:ln>
              <a:effectLst/>
              <a:uLnTx/>
              <a:uFillTx/>
              <a:latin typeface="Arial"/>
              <a:cs typeface="Arial"/>
            </a:endParaRPr>
          </a:p>
          <a:p>
            <a:pPr marL="70485" fontAlgn="base">
              <a:spcBef>
                <a:spcPct val="0"/>
              </a:spcBef>
              <a:spcAft>
                <a:spcPts val="315"/>
              </a:spcAft>
              <a:buClr>
                <a:srgbClr val="00BCFF"/>
              </a:buClr>
              <a:defRPr/>
            </a:pPr>
            <a:r>
              <a:rPr lang="en-GB" sz="1000" b="1" dirty="0">
                <a:latin typeface="Arial"/>
                <a:cs typeface="Arial"/>
              </a:rPr>
              <a:t>Deliverables:</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Linear Regression model with Feature Selection and Cross-Validation</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Random Forest model with Feature Selection and Cross-Validation</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Model comparison</a:t>
            </a:r>
          </a:p>
          <a:p>
            <a:pPr marL="756285" lvl="1" indent="-228600" fontAlgn="base">
              <a:spcBef>
                <a:spcPct val="0"/>
              </a:spcBef>
              <a:spcAft>
                <a:spcPts val="315"/>
              </a:spcAft>
              <a:buClr>
                <a:srgbClr val="00BCFF"/>
              </a:buClr>
              <a:buFont typeface="+mj-lt"/>
              <a:buAutoNum type="arabicPeriod"/>
              <a:defRPr/>
            </a:pPr>
            <a:r>
              <a:rPr lang="en-GB" sz="1000" b="1" dirty="0" err="1">
                <a:latin typeface="Arial"/>
                <a:cs typeface="Arial"/>
              </a:rPr>
              <a:t>Rshiny</a:t>
            </a:r>
            <a:r>
              <a:rPr lang="en-GB" sz="1000" b="1" dirty="0">
                <a:latin typeface="Arial"/>
                <a:cs typeface="Arial"/>
              </a:rPr>
              <a:t> feature</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Descriptive Analytics: </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Predictive Analytics: the final model</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Prescriptive Analytics: based on the final model chosen, we can make suggestions on how to improve their life with asthma</a:t>
            </a:r>
          </a:p>
          <a:p>
            <a:pPr marL="756285" lvl="1" indent="-228600" fontAlgn="base">
              <a:spcBef>
                <a:spcPct val="0"/>
              </a:spcBef>
              <a:spcAft>
                <a:spcPts val="315"/>
              </a:spcAft>
              <a:buClr>
                <a:srgbClr val="00BCFF"/>
              </a:buClr>
              <a:buFont typeface="+mj-lt"/>
              <a:buAutoNum type="arabicPeriod"/>
              <a:defRPr/>
            </a:pPr>
            <a:endParaRPr lang="en-GB" sz="1000" b="1" dirty="0">
              <a:latin typeface="Arial"/>
              <a:cs typeface="Arial"/>
            </a:endParaRPr>
          </a:p>
          <a:p>
            <a:pPr marL="70485" fontAlgn="base">
              <a:spcBef>
                <a:spcPct val="0"/>
              </a:spcBef>
              <a:spcAft>
                <a:spcPts val="315"/>
              </a:spcAft>
              <a:buClr>
                <a:srgbClr val="00BCFF"/>
              </a:buClr>
              <a:defRPr/>
            </a:pPr>
            <a:r>
              <a:rPr lang="en-GB" sz="1000" b="1" i="0" u="none" strike="noStrike" kern="1200" cap="none" spc="0" normalizeH="0" baseline="0" noProof="0" dirty="0">
                <a:ln>
                  <a:noFill/>
                </a:ln>
                <a:effectLst/>
                <a:uLnTx/>
                <a:uFillTx/>
                <a:latin typeface="Arial"/>
                <a:cs typeface="Arial"/>
              </a:rPr>
              <a:t>Link</a:t>
            </a:r>
            <a:r>
              <a:rPr lang="en-GB" sz="1000" b="1" i="0" u="none" strike="noStrike" kern="1200" cap="none" spc="0" normalizeH="0" noProof="0" dirty="0">
                <a:ln>
                  <a:noFill/>
                </a:ln>
                <a:effectLst/>
                <a:uLnTx/>
                <a:uFillTx/>
                <a:latin typeface="Arial"/>
                <a:cs typeface="Arial"/>
              </a:rPr>
              <a:t> </a:t>
            </a:r>
            <a:r>
              <a:rPr lang="en-GB" sz="1000" b="1" dirty="0"/>
              <a:t>to GitHub: </a:t>
            </a:r>
            <a:r>
              <a:rPr lang="en-GB" sz="1000" b="1" dirty="0">
                <a:hlinkClick r:id="rId8"/>
              </a:rPr>
              <a:t>https://github.com/donaldsonm731/Asthma_Prediction</a:t>
            </a:r>
            <a:r>
              <a:rPr lang="en-GB" sz="1000" b="1" dirty="0"/>
              <a:t> </a:t>
            </a:r>
            <a:endParaRPr lang="en-GB" sz="1000" b="1" i="0" u="none" strike="noStrike" kern="1200" cap="none" spc="0" normalizeH="0" baseline="0" noProof="0" dirty="0">
              <a:ln>
                <a:noFill/>
              </a:ln>
              <a:effectLst/>
              <a:uLnTx/>
              <a:uFillTx/>
              <a:latin typeface="Arial"/>
              <a:cs typeface="Arial"/>
            </a:endParaRPr>
          </a:p>
        </p:txBody>
      </p:sp>
    </p:spTree>
    <p:extLst>
      <p:ext uri="{BB962C8B-B14F-4D97-AF65-F5344CB8AC3E}">
        <p14:creationId xmlns:p14="http://schemas.microsoft.com/office/powerpoint/2010/main" val="42234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92jRK_CtRPKjNvxmzW7QiQ"/>
</p:tagLst>
</file>

<file path=ppt/theme/theme1.xml><?xml version="1.0" encoding="utf-8"?>
<a:theme xmlns:a="http://schemas.openxmlformats.org/drawingml/2006/main" name="PR_BAG_PPT-master_16-9_2017-11-20">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defRPr dirty="0" err="1" smtClean="0"/>
        </a:defPPr>
      </a:lstStyle>
    </a:txDef>
  </a:objectDefaults>
  <a:extraClrSchemeLst/>
  <a:custClrLst>
    <a:custClr name="Raspberry">
      <a:srgbClr val="D30F4B"/>
    </a:custClr>
    <a:custClr name="Fusch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40"/>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extLst>
    <a:ext uri="{05A4C25C-085E-4340-85A3-A5531E510DB2}">
      <thm15:themeFamily xmlns:thm15="http://schemas.microsoft.com/office/thememl/2012/main" name="IRB Deck based on IC Deck" id="{0C415F6D-2965-460C-A5FD-C1EB88E93381}" vid="{F262764C-EA5D-449D-8081-20CBC0635537}"/>
    </a:ext>
  </a:ext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04EC6E5D20CA4DBF79A34C0D2C4460" ma:contentTypeVersion="12" ma:contentTypeDescription="Create a new document." ma:contentTypeScope="" ma:versionID="b0537743ee3f8a7aa4d1b40fa4d26f85">
  <xsd:schema xmlns:xsd="http://www.w3.org/2001/XMLSchema" xmlns:xs="http://www.w3.org/2001/XMLSchema" xmlns:p="http://schemas.microsoft.com/office/2006/metadata/properties" xmlns:ns3="2e428321-0d87-4c1a-99cd-20483b5cdda4" xmlns:ns4="fa1142ea-44b1-4ffc-be28-0d8aed7904ba" targetNamespace="http://schemas.microsoft.com/office/2006/metadata/properties" ma:root="true" ma:fieldsID="3179c9d84715d7826801589c356a2678" ns3:_="" ns4:_="">
    <xsd:import namespace="2e428321-0d87-4c1a-99cd-20483b5cdda4"/>
    <xsd:import namespace="fa1142ea-44b1-4ffc-be28-0d8aed7904b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428321-0d87-4c1a-99cd-20483b5cdd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1142ea-44b1-4ffc-be28-0d8aed7904b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E8AA79-B780-4CDD-AC68-22DA3FF91B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428321-0d87-4c1a-99cd-20483b5cdda4"/>
    <ds:schemaRef ds:uri="fa1142ea-44b1-4ffc-be28-0d8aed7904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DEE82A-F99D-43F9-B825-2BC8A5EBF6F5}">
  <ds:schemaRefs>
    <ds:schemaRef ds:uri="http://purl.org/dc/elements/1.1/"/>
    <ds:schemaRef ds:uri="http://schemas.openxmlformats.org/package/2006/metadata/core-properties"/>
    <ds:schemaRef ds:uri="2e428321-0d87-4c1a-99cd-20483b5cdda4"/>
    <ds:schemaRef ds:uri="http://purl.org/dc/terms/"/>
    <ds:schemaRef ds:uri="fa1142ea-44b1-4ffc-be28-0d8aed7904ba"/>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EBE5D103-2F84-4968-8723-2C70E1A62A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3111</TotalTime>
  <Words>311</Words>
  <Application>Microsoft Macintosh PowerPoint</Application>
  <PresentationFormat>Custom</PresentationFormat>
  <Paragraphs>36</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 Unicode MS</vt:lpstr>
      <vt:lpstr>Calibri</vt:lpstr>
      <vt:lpstr>Wingdings</vt:lpstr>
      <vt:lpstr>Arial</vt:lpstr>
      <vt:lpstr>PR_BAG_PPT-master_16-9_2017-11-20</vt:lpstr>
      <vt:lpstr>think-cell Slide</vt:lpstr>
      <vt:lpstr>Asthma Attacks 3/6/2022</vt:lpstr>
    </vt:vector>
  </TitlesOfParts>
  <Company>Bayer</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 Presentation 2019-07</dc:title>
  <dc:creator>Sylvia Witczak;friedrich.grote@bayer.com</dc:creator>
  <cp:keywords>Classification: Restricted</cp:keywords>
  <cp:lastModifiedBy>Iverson, Kadie</cp:lastModifiedBy>
  <cp:revision>287</cp:revision>
  <cp:lastPrinted>2019-09-27T14:27:47Z</cp:lastPrinted>
  <dcterms:created xsi:type="dcterms:W3CDTF">2019-07-08T09:13:45Z</dcterms:created>
  <dcterms:modified xsi:type="dcterms:W3CDTF">2022-03-07T01:05:50Z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ContentTypeId">
    <vt:lpwstr>0x010100F304EC6E5D20CA4DBF79A34C0D2C4460</vt:lpwstr>
  </property>
  <property fmtid="{D5CDD505-2E9C-101B-9397-08002B2CF9AE}" pid="4" name="_dlc_policyId">
    <vt:lpwstr>0x0101|-2126682137</vt:lpwstr>
  </property>
  <property fmtid="{D5CDD505-2E9C-101B-9397-08002B2CF9AE}" pid="5" name="ItemRetentionFormula">
    <vt:lpwstr>&lt;formula id="Bayer SharePoint Retention Policy 2.1" /&gt;</vt:lpwstr>
  </property>
  <property fmtid="{D5CDD505-2E9C-101B-9397-08002B2CF9AE}" pid="6" name="DataClassBayerRetention">
    <vt:lpwstr>2;#Long-Term|450f2ec9-198b-4bf0-b08c-74a80f1899d3</vt:lpwstr>
  </property>
  <property fmtid="{D5CDD505-2E9C-101B-9397-08002B2CF9AE}" pid="7" name="Classification">
    <vt:lpwstr>Restricted</vt:lpwstr>
  </property>
  <property fmtid="{D5CDD505-2E9C-101B-9397-08002B2CF9AE}" pid="8" name="MSIP_Label_2c76c141-ac86-40e5-abf2-c6f60e474cee_Enabled">
    <vt:lpwstr>True</vt:lpwstr>
  </property>
  <property fmtid="{D5CDD505-2E9C-101B-9397-08002B2CF9AE}" pid="9" name="MSIP_Label_2c76c141-ac86-40e5-abf2-c6f60e474cee_SiteId">
    <vt:lpwstr>fcb2b37b-5da0-466b-9b83-0014b67a7c78</vt:lpwstr>
  </property>
  <property fmtid="{D5CDD505-2E9C-101B-9397-08002B2CF9AE}" pid="10" name="MSIP_Label_2c76c141-ac86-40e5-abf2-c6f60e474cee_Owner">
    <vt:lpwstr>rishi.unnikrishnan@bayer.com</vt:lpwstr>
  </property>
  <property fmtid="{D5CDD505-2E9C-101B-9397-08002B2CF9AE}" pid="11" name="MSIP_Label_2c76c141-ac86-40e5-abf2-c6f60e474cee_SetDate">
    <vt:lpwstr>2020-03-03T10:20:56.1485995Z</vt:lpwstr>
  </property>
  <property fmtid="{D5CDD505-2E9C-101B-9397-08002B2CF9AE}" pid="12" name="MSIP_Label_2c76c141-ac86-40e5-abf2-c6f60e474cee_Name">
    <vt:lpwstr>RESTRICTED</vt:lpwstr>
  </property>
  <property fmtid="{D5CDD505-2E9C-101B-9397-08002B2CF9AE}" pid="13" name="MSIP_Label_2c76c141-ac86-40e5-abf2-c6f60e474cee_Application">
    <vt:lpwstr>Microsoft Azure Information Protection</vt:lpwstr>
  </property>
  <property fmtid="{D5CDD505-2E9C-101B-9397-08002B2CF9AE}" pid="14" name="MSIP_Label_2c76c141-ac86-40e5-abf2-c6f60e474cee_Extended_MSFT_Method">
    <vt:lpwstr>Automatic</vt:lpwstr>
  </property>
  <property fmtid="{D5CDD505-2E9C-101B-9397-08002B2CF9AE}" pid="15" name="Sensitivity">
    <vt:lpwstr>RESTRICTED</vt:lpwstr>
  </property>
  <property fmtid="{D5CDD505-2E9C-101B-9397-08002B2CF9AE}" pid="16" name="_dlc_DocIdItemGuid">
    <vt:lpwstr>3990cb75-2493-4afa-bbc6-d46f7ef55650</vt:lpwstr>
  </property>
  <property fmtid="{D5CDD505-2E9C-101B-9397-08002B2CF9AE}" pid="17" name="c2b5fb8256bd435bb7806ac3891e195b">
    <vt:lpwstr>Long-Term|450f2ec9-198b-4bf0-b08c-74a80f1899d3</vt:lpwstr>
  </property>
</Properties>
</file>