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5" r:id="rId7"/>
    <p:sldId id="259" r:id="rId8"/>
    <p:sldId id="266" r:id="rId9"/>
    <p:sldId id="267" r:id="rId10"/>
    <p:sldId id="270" r:id="rId11"/>
    <p:sldId id="268" r:id="rId12"/>
    <p:sldId id="260" r:id="rId13"/>
    <p:sldId id="264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2"/>
  </p:normalViewPr>
  <p:slideViewPr>
    <p:cSldViewPr snapToGrid="0" snapToObjects="1">
      <p:cViewPr varScale="1">
        <p:scale>
          <a:sx n="63" d="100"/>
          <a:sy n="63" d="100"/>
        </p:scale>
        <p:origin x="7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C38-6780-394D-B0D7-5CB9333C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AFC7-6381-B94E-9C1D-B4086C7F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4904-F6A9-4B40-A5B4-AE1F825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3CEBD-6753-7F45-89AF-483FD194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E6EC-E184-8F49-83B3-9A67246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396-E03F-3940-871A-6EECAAA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48323-3EE6-844E-96CE-76F8C282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DCBD-874F-F742-9556-D2090DE0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34DF-45B0-4941-BE80-F3023F8B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1C1B-C76C-AF45-9B24-86FBBE5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6BBD8-61E8-2B4C-BEEF-9C267332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0CFEE-74DE-694F-846D-3D5E6696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EC5A0-E549-A846-BA27-582B5B4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9457-716A-274D-8259-60A9685E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1D426-3F87-B746-A1B7-D86C89B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8CFA-D9FE-B24B-9769-996B3E9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B8E3-1516-BC47-BD18-FC17BC33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45AE-806B-334C-A2F8-71DD63C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3F14-3D01-6941-972A-7F7ABC43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4641-F809-E043-9D83-49E001F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8CF8-EB42-1A4E-B34A-BC2C37DB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F6C4-4B3C-C64A-A0E8-422A7C1A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158D-EA13-F74F-AC4D-80E2B453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B44F-D53E-6540-8DB3-C188A7A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FF0F-EB0C-764C-B053-ADD2356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9806-24A1-0A46-9AB1-E513146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5A07-85D4-6143-A71A-D0C19F74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B2696-E398-8841-9DC1-1E0061A5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C04B-AE70-D04D-B870-4DDA735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5A8D9-5C2F-3644-81A8-4090ABF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3890-FDF5-044B-91D0-5B5E035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EB84-E70A-F048-8C65-BC0791E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977E-5D6C-D44C-B75C-8D6FB486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A687-E2B1-584C-9030-F1D8714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16A7A-9148-254A-A879-06C9498BF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23523-7946-3740-8E42-6D6FA2C1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AA804-7678-5F4B-828F-80C3433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065C0-E562-5946-BE3A-62C5FC6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6EC52-AC19-3B40-AF6A-23FDA49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9683-B245-5242-A0F0-39F46C4A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F037B-F4BB-7A49-9A72-7D58BEDA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3F474-92FD-214F-8A7A-20E8FD0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7DCDA-892D-7A4E-B4E5-ED391B3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A62BF-0A06-2146-A8F0-8207AAD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26B3C-B7F1-5F47-AB9E-7C22940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49100-8816-6E45-A59F-AD03A0C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A1A8-7A5D-6840-A61C-09B6883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BE9-0F54-EC49-9F1D-77CCAE5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EA4A9-8161-F149-817C-1605402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1F57D-5164-814B-A8B6-DBBFE365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CB92B-39AA-164E-8476-62AB994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138CA-7F86-9541-AA58-513E3C7B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CFDB-AE56-FE47-AB72-7EF0FE09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F1CE3-76C5-7344-B4F9-32DB190BB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8602-0AB8-D64D-8B14-5837E00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89696-D288-E544-8E48-A9DB066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B9AD-3A8D-8548-A9F6-3D5839CA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544D-F3A7-7E44-8D23-8BA5D3B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6D3DA-C70C-D04A-9E79-CD0D66FB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3DA7-FEA5-7C4F-B82F-D9485C3C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A7A0-A5B9-4B40-89B5-A8F202E4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DF8E-F4B8-D441-8FFB-59F600C03B7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C4C0F-DD02-D144-8E45-25656FAF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C7DB-28A5-C24E-AED8-AF177326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769D-0AAE-2044-8EA3-8380823F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Asthma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A5664-23DD-0541-BF33-69F8800D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Kadie Iverson &amp; Matthew Donaldson</a:t>
            </a:r>
          </a:p>
          <a:p>
            <a:r>
              <a:rPr lang="en-US" dirty="0"/>
              <a:t>3/21/2022</a:t>
            </a:r>
          </a:p>
        </p:txBody>
      </p:sp>
    </p:spTree>
    <p:extLst>
      <p:ext uri="{BB962C8B-B14F-4D97-AF65-F5344CB8AC3E}">
        <p14:creationId xmlns:p14="http://schemas.microsoft.com/office/powerpoint/2010/main" val="34257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D754-572F-49F6-9871-E20F6DF9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8461-C235-42A4-8A94-B1C432F7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Kept 3 subjects out</a:t>
            </a:r>
          </a:p>
          <a:p>
            <a:r>
              <a:rPr lang="en-US" dirty="0"/>
              <a:t>Less chance of bias when evaluating performance of test set</a:t>
            </a:r>
          </a:p>
          <a:p>
            <a:r>
              <a:rPr lang="en-US" dirty="0"/>
              <a:t>Captures ruggedness</a:t>
            </a:r>
          </a:p>
          <a:p>
            <a:r>
              <a:rPr lang="en-US" dirty="0"/>
              <a:t>More confidence that the model can accurately predict the severity of an attack for individuals that were not monitored for this study</a:t>
            </a:r>
          </a:p>
        </p:txBody>
      </p:sp>
    </p:spTree>
    <p:extLst>
      <p:ext uri="{BB962C8B-B14F-4D97-AF65-F5344CB8AC3E}">
        <p14:creationId xmlns:p14="http://schemas.microsoft.com/office/powerpoint/2010/main" val="341025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E84C0E-DAEF-4A24-A855-E44CB697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Update – Mixed Effects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B999D5-EE4D-4AEB-9A9F-A415CCD7D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75839"/>
                <a:ext cx="10515600" cy="42170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Easy to interpret</a:t>
                </a:r>
              </a:p>
              <a:p>
                <a:r>
                  <a:rPr lang="en-US" dirty="0"/>
                  <a:t>Mixture Models: Incorporates random effects from each subject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Outcome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Predictor variables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𝞫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Fixed effects regression coefficients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Random effects from each patient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Random effects coefficients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noise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B999D5-EE4D-4AEB-9A9F-A415CCD7D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75839"/>
                <a:ext cx="10515600" cy="4217035"/>
              </a:xfrm>
              <a:blipFill>
                <a:blip r:embed="rId2"/>
                <a:stretch>
                  <a:fillRect l="-1043" t="-3179" b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77F9D0-39EB-4B7F-8E56-775374954390}"/>
                  </a:ext>
                </a:extLst>
              </p:cNvPr>
              <p:cNvSpPr txBox="1"/>
              <p:nvPr/>
            </p:nvSpPr>
            <p:spPr>
              <a:xfrm>
                <a:off x="3449320" y="1460043"/>
                <a:ext cx="529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Model: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𝞫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𝒁𝒖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𝞮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77F9D0-39EB-4B7F-8E56-77537495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20" y="1460043"/>
                <a:ext cx="5293360" cy="523220"/>
              </a:xfrm>
              <a:prstGeom prst="rect">
                <a:avLst/>
              </a:prstGeom>
              <a:blipFill>
                <a:blip r:embed="rId3"/>
                <a:stretch>
                  <a:fillRect l="-2419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33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FF98-17C7-6C4B-8D07-D048080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519A98-C651-4AAD-B727-8FC4EE30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36" y="2002526"/>
            <a:ext cx="11000527" cy="36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59EF947-07C3-4C96-8D93-1E0BABDB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11" y="497706"/>
            <a:ext cx="5583910" cy="5862588"/>
          </a:xfrm>
        </p:spPr>
      </p:pic>
    </p:spTree>
    <p:extLst>
      <p:ext uri="{BB962C8B-B14F-4D97-AF65-F5344CB8AC3E}">
        <p14:creationId xmlns:p14="http://schemas.microsoft.com/office/powerpoint/2010/main" val="184906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85B4-979C-443D-8ED3-FA60060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MLM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A1F322-01B0-4CC2-B472-89F8F76DE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90" y="2803053"/>
            <a:ext cx="10995620" cy="2613009"/>
          </a:xfrm>
        </p:spPr>
      </p:pic>
    </p:spTree>
    <p:extLst>
      <p:ext uri="{BB962C8B-B14F-4D97-AF65-F5344CB8AC3E}">
        <p14:creationId xmlns:p14="http://schemas.microsoft.com/office/powerpoint/2010/main" val="257720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124F-9940-644A-8C89-FBD0344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9237-A4A1-F543-BBC9-FDE843B4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544575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Determine best linear mixed-effects model through exhaustive search to predict asthma attacks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Based on R</a:t>
            </a:r>
            <a:r>
              <a:rPr lang="en-US" baseline="30000" dirty="0"/>
              <a:t>2</a:t>
            </a:r>
            <a:r>
              <a:rPr lang="en-US" dirty="0"/>
              <a:t> and </a:t>
            </a:r>
            <a:r>
              <a:rPr lang="en-US" dirty="0" err="1"/>
              <a:t>Akaike</a:t>
            </a:r>
            <a:r>
              <a:rPr lang="en-US" dirty="0"/>
              <a:t> Information Criterion (AIC)</a:t>
            </a:r>
          </a:p>
          <a:p>
            <a:pPr>
              <a:lnSpc>
                <a:spcPct val="300000"/>
              </a:lnSpc>
            </a:pPr>
            <a:r>
              <a:rPr lang="en-US" dirty="0"/>
              <a:t>Compare best linear mixed-effects model to a model that uses lasso regression with the linear mixed model</a:t>
            </a:r>
          </a:p>
          <a:p>
            <a:pPr>
              <a:lnSpc>
                <a:spcPct val="300000"/>
              </a:lnSpc>
            </a:pPr>
            <a:r>
              <a:rPr lang="en-US" dirty="0"/>
              <a:t>Look into K-fold cross validation </a:t>
            </a:r>
          </a:p>
          <a:p>
            <a:pPr>
              <a:lnSpc>
                <a:spcPct val="300000"/>
              </a:lnSpc>
            </a:pPr>
            <a:r>
              <a:rPr lang="en-US" dirty="0"/>
              <a:t>Build </a:t>
            </a:r>
            <a:r>
              <a:rPr lang="en-US" dirty="0" err="1"/>
              <a:t>Rshiny</a:t>
            </a:r>
            <a:r>
              <a:rPr lang="en-US" dirty="0"/>
              <a:t> feature</a:t>
            </a:r>
          </a:p>
          <a:p>
            <a:pPr>
              <a:lnSpc>
                <a:spcPct val="300000"/>
              </a:lnSpc>
            </a:pPr>
            <a:r>
              <a:rPr lang="en-US" dirty="0"/>
              <a:t>Research previous studies done using weather features</a:t>
            </a:r>
          </a:p>
        </p:txBody>
      </p:sp>
    </p:spTree>
    <p:extLst>
      <p:ext uri="{BB962C8B-B14F-4D97-AF65-F5344CB8AC3E}">
        <p14:creationId xmlns:p14="http://schemas.microsoft.com/office/powerpoint/2010/main" val="4459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Analytic Objective(s): To predict the severity of an asthma attack</a:t>
            </a:r>
          </a:p>
          <a:p>
            <a:endParaRPr lang="en-US" dirty="0"/>
          </a:p>
          <a:p>
            <a:r>
              <a:rPr lang="en-US" dirty="0"/>
              <a:t>Decisions Impacted: Help people with asthma become more aware of             			      having an asthma attack and if it could be severe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r>
              <a:rPr lang="en-US" dirty="0"/>
              <a:t>Business Value: Could change the way inhalers (app) are manufactured by accounting for the most significant predictors and suggesting to make a change</a:t>
            </a:r>
          </a:p>
          <a:p>
            <a:r>
              <a:rPr lang="en-US" dirty="0"/>
              <a:t>Data Assets: 11 features, and a grouping variable(subjects)</a:t>
            </a:r>
          </a:p>
          <a:p>
            <a:r>
              <a:rPr lang="en-US" dirty="0"/>
              <a:t>Data is from a study for predicting asthma attacks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2B5E-E2BF-49CF-B0D4-3FF09CA2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65E65-9485-451A-9668-8031404E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3815"/>
            <a:ext cx="12192000" cy="2604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F5782-5EC5-4F14-BFE4-D7A0043355C8}"/>
              </a:ext>
            </a:extLst>
          </p:cNvPr>
          <p:cNvSpPr txBox="1"/>
          <p:nvPr/>
        </p:nvSpPr>
        <p:spPr>
          <a:xfrm>
            <a:off x="838200" y="1968243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Dimension: 1010 by 13</a:t>
            </a:r>
          </a:p>
        </p:txBody>
      </p:sp>
    </p:spTree>
    <p:extLst>
      <p:ext uri="{BB962C8B-B14F-4D97-AF65-F5344CB8AC3E}">
        <p14:creationId xmlns:p14="http://schemas.microsoft.com/office/powerpoint/2010/main" val="39761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FDEF-1A2E-43F8-B2F9-AE8D6BC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AA06DFA-BF61-4BB6-A324-A6FD4185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533" y="1267521"/>
            <a:ext cx="7936933" cy="4909443"/>
          </a:xfrm>
        </p:spPr>
      </p:pic>
    </p:spTree>
    <p:extLst>
      <p:ext uri="{BB962C8B-B14F-4D97-AF65-F5344CB8AC3E}">
        <p14:creationId xmlns:p14="http://schemas.microsoft.com/office/powerpoint/2010/main" val="220807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97421EB-63F7-49FA-994C-89C84C8C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43" y="1563366"/>
            <a:ext cx="6263913" cy="46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354-D520-4520-BBC2-F3DE8F6C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7B8A-6561-447A-B31D-F0156869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categorical data: </a:t>
            </a:r>
            <a:r>
              <a:rPr lang="en-US" dirty="0" err="1"/>
              <a:t>lapply</a:t>
            </a:r>
            <a:r>
              <a:rPr lang="en-US" dirty="0"/>
              <a:t>() function </a:t>
            </a:r>
          </a:p>
          <a:p>
            <a:r>
              <a:rPr lang="en-US" dirty="0"/>
              <a:t>Converts the categories into numbers</a:t>
            </a:r>
          </a:p>
          <a:p>
            <a:r>
              <a:rPr lang="en-US" dirty="0"/>
              <a:t>First category is considered 0 and each group afterward is a binary number</a:t>
            </a:r>
          </a:p>
          <a:p>
            <a:r>
              <a:rPr lang="en-US" dirty="0"/>
              <a:t>Important for interpreting the intercept of the regression model</a:t>
            </a:r>
          </a:p>
          <a:p>
            <a:r>
              <a:rPr lang="en-US" dirty="0"/>
              <a:t>Example: Outdoor Job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3666BD-1352-4735-A57F-788E38798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609"/>
              </p:ext>
            </p:extLst>
          </p:nvPr>
        </p:nvGraphicFramePr>
        <p:xfrm>
          <a:off x="1736134" y="48285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30507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78974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4600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883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5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7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8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B65E-74FD-B447-945F-BFB66A7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DA9B-E511-3340-97CE-5FDE9520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categorical variables box plotted against continuous variables</a:t>
            </a:r>
          </a:p>
          <a:p>
            <a:r>
              <a:rPr lang="en-US" dirty="0"/>
              <a:t>Any value outside of 1.5*IQR</a:t>
            </a:r>
          </a:p>
          <a:p>
            <a:r>
              <a:rPr lang="en-US" dirty="0"/>
              <a:t>Values that showed up more than once deemed an outlier</a:t>
            </a:r>
          </a:p>
          <a:p>
            <a:pPr lvl="1"/>
            <a:r>
              <a:rPr lang="en-US" dirty="0"/>
              <a:t>23 observations deemed as outliers</a:t>
            </a:r>
          </a:p>
        </p:txBody>
      </p:sp>
    </p:spTree>
    <p:extLst>
      <p:ext uri="{BB962C8B-B14F-4D97-AF65-F5344CB8AC3E}">
        <p14:creationId xmlns:p14="http://schemas.microsoft.com/office/powerpoint/2010/main" val="4936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3D53FED-0F17-49C0-A1CB-3F069D48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8" y="643466"/>
            <a:ext cx="91704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D202-4D2E-44B9-9A24-5176F8C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E41A-86F0-4171-AF59-B8112F71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Normal ~N(0,1)</a:t>
            </a:r>
          </a:p>
          <a:p>
            <a:r>
              <a:rPr lang="en-US" dirty="0"/>
              <a:t>Only for continuous variables</a:t>
            </a:r>
          </a:p>
          <a:p>
            <a:r>
              <a:rPr lang="en-US" dirty="0"/>
              <a:t>Needed in order to be in form that is interpretable for a linear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396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Asthma Severity</vt:lpstr>
      <vt:lpstr>Executive Summary</vt:lpstr>
      <vt:lpstr>Data Asset Description</vt:lpstr>
      <vt:lpstr>Data Asset Description</vt:lpstr>
      <vt:lpstr>Data Asset Description</vt:lpstr>
      <vt:lpstr>Data Preprocessing - Factoring</vt:lpstr>
      <vt:lpstr>Preprocessing – Outlier detection</vt:lpstr>
      <vt:lpstr>PowerPoint Presentation</vt:lpstr>
      <vt:lpstr>Preprocessing – Normalizing the data</vt:lpstr>
      <vt:lpstr>Model Update – Splitting the Data</vt:lpstr>
      <vt:lpstr>Model Update – Mixed Effects Model</vt:lpstr>
      <vt:lpstr>Model Update</vt:lpstr>
      <vt:lpstr>PowerPoint Presentation</vt:lpstr>
      <vt:lpstr>Model Update – MLM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Patricio La Rosa</dc:creator>
  <cp:lastModifiedBy>Donaldson, Matthew</cp:lastModifiedBy>
  <cp:revision>18</cp:revision>
  <dcterms:created xsi:type="dcterms:W3CDTF">2020-03-20T22:31:35Z</dcterms:created>
  <dcterms:modified xsi:type="dcterms:W3CDTF">2022-03-21T15:31:54Z</dcterms:modified>
</cp:coreProperties>
</file>