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74" autoAdjust="0"/>
    <p:restoredTop sz="94702"/>
  </p:normalViewPr>
  <p:slideViewPr>
    <p:cSldViewPr snapToGrid="0">
      <p:cViewPr varScale="1">
        <p:scale>
          <a:sx n="151" d="100"/>
          <a:sy n="151" d="100"/>
        </p:scale>
        <p:origin x="1416" y="136"/>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3/27/22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3/27/22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3/27/22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3/27/22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61"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r>
              <a:rPr lang="en-US" b="1">
                <a:solidFill>
                  <a:srgbClr val="66B512"/>
                </a:solidFill>
              </a:rPr>
              <a:t/>
            </a:r>
            <a:br>
              <a:rPr lang="en-US" b="1">
                <a:solidFill>
                  <a:srgbClr val="66B512"/>
                </a:solidFill>
              </a:rPr>
            </a:br>
            <a:r>
              <a:rPr lang="en-US" b="1" smtClean="0">
                <a:solidFill>
                  <a:srgbClr val="FF0000"/>
                </a:solidFill>
              </a:rPr>
              <a:t>3/30/2022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0"/>
                  </a:ext>
                </a:extLst>
              </a:tr>
            </a:tbl>
          </a:graphicData>
        </a:graphic>
      </p:graphicFrame>
      <p:graphicFrame>
        <p:nvGraphicFramePr>
          <p:cNvPr id="32" name="Group 77">
            <a:extLst>
              <a:ext uri="{FF2B5EF4-FFF2-40B4-BE49-F238E27FC236}">
                <a16:creationId xmlns=""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 xmlns:a16="http://schemas.microsoft.com/office/drawing/2014/main" val="10001"/>
                  </a:ext>
                </a:extLst>
              </a:tr>
            </a:tbl>
          </a:graphicData>
        </a:graphic>
      </p:graphicFrame>
      <p:graphicFrame>
        <p:nvGraphicFramePr>
          <p:cNvPr id="33" name="Group 77">
            <a:extLst>
              <a:ext uri="{FF2B5EF4-FFF2-40B4-BE49-F238E27FC236}">
                <a16:creationId xmlns=""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1048485381"/>
              </p:ext>
            </p:extLst>
          </p:nvPr>
        </p:nvGraphicFramePr>
        <p:xfrm>
          <a:off x="6620127" y="1695315"/>
          <a:ext cx="5333996" cy="2817418"/>
        </p:xfrm>
        <a:graphic>
          <a:graphicData uri="http://schemas.openxmlformats.org/drawingml/2006/table">
            <a:tbl>
              <a:tblPr firstRow="1">
                <a:tableStyleId>{69012ECD-51FC-41F1-AA8D-1B2483CD663E}</a:tableStyleId>
              </a:tblPr>
              <a:tblGrid>
                <a:gridCol w="5333996">
                  <a:extLst>
                    <a:ext uri="{9D8B030D-6E8A-4147-A177-3AD203B41FA5}">
                      <a16:colId xmlns="" xmlns:a16="http://schemas.microsoft.com/office/drawing/2014/main" val="20000"/>
                    </a:ext>
                  </a:extLst>
                </a:gridCol>
              </a:tblGrid>
              <a:tr h="543774">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 xmlns:a16="http://schemas.microsoft.com/office/drawing/2014/main" val="10000"/>
                  </a:ext>
                </a:extLst>
              </a:tr>
              <a:tr h="2273644">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Started to use Linear Mixed-Effects model for prediction</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Changed the workflow, where we now standardize the data after splitting into train/test sets (Question from Presentation)</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rgbClr val="FFCC00"/>
                          </a:solidFill>
                          <a:effectLst/>
                          <a:uLnTx/>
                          <a:uFillTx/>
                        </a:rPr>
                        <a:t>Changed how we previously factored the categorical variables to account for the ordering</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horzOverflow="overflow">
                    <a:solidFill>
                      <a:schemeClr val="bg1"/>
                    </a:solidFill>
                  </a:tcPr>
                </a:tc>
                <a:extLst>
                  <a:ext uri="{0D108BD9-81ED-4DB2-BD59-A6C34878D82A}">
                    <a16:rowId xmlns="" xmlns:a16="http://schemas.microsoft.com/office/drawing/2014/main" val="10001"/>
                  </a:ext>
                </a:extLst>
              </a:tr>
            </a:tbl>
          </a:graphicData>
        </a:graphic>
      </p:graphicFrame>
      <p:sp>
        <p:nvSpPr>
          <p:cNvPr id="36" name="Rectangle: Rounded Corners 35">
            <a:extLst>
              <a:ext uri="{FF2B5EF4-FFF2-40B4-BE49-F238E27FC236}">
                <a16:creationId xmlns=""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 xmlns:a16="http://schemas.microsoft.com/office/drawing/2014/main" val="20000"/>
                    </a:ext>
                  </a:extLst>
                </a:gridCol>
                <a:gridCol w="1594108">
                  <a:extLst>
                    <a:ext uri="{9D8B030D-6E8A-4147-A177-3AD203B41FA5}">
                      <a16:colId xmlns=""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38" name="Tabelle 20">
            <a:extLst>
              <a:ext uri="{FF2B5EF4-FFF2-40B4-BE49-F238E27FC236}">
                <a16:creationId xmlns=""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 xmlns:a16="http://schemas.microsoft.com/office/drawing/2014/main" val="20000"/>
                    </a:ext>
                  </a:extLst>
                </a:gridCol>
                <a:gridCol w="801637">
                  <a:extLst>
                    <a:ext uri="{9D8B030D-6E8A-4147-A177-3AD203B41FA5}">
                      <a16:colId xmlns="" xmlns:a16="http://schemas.microsoft.com/office/drawing/2014/main"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8" name="TextBox 7">
            <a:extLst>
              <a:ext uri="{FF2B5EF4-FFF2-40B4-BE49-F238E27FC236}">
                <a16:creationId xmlns="" xmlns:a16="http://schemas.microsoft.com/office/drawing/2014/main"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Linear Mixed-Effects model </a:t>
            </a:r>
            <a:r>
              <a:rPr lang="en-GB" sz="1000" b="1" dirty="0">
                <a:latin typeface="Arial"/>
                <a:cs typeface="Arial"/>
              </a:rPr>
              <a:t>with Feature Selection and </a:t>
            </a:r>
            <a:r>
              <a:rPr lang="en-GB" sz="1000" b="1" dirty="0" smtClean="0">
                <a:latin typeface="Arial"/>
                <a:cs typeface="Arial"/>
              </a:rPr>
              <a:t>Cross-Validation</a:t>
            </a:r>
          </a:p>
          <a:p>
            <a:pPr marL="756285" lvl="1" indent="-228600" fontAlgn="base">
              <a:spcBef>
                <a:spcPct val="0"/>
              </a:spcBef>
              <a:spcAft>
                <a:spcPts val="315"/>
              </a:spcAft>
              <a:buClr>
                <a:srgbClr val="00BCFF"/>
              </a:buClr>
              <a:buFont typeface="+mj-lt"/>
              <a:buAutoNum type="arabicPeriod"/>
              <a:defRPr/>
            </a:pPr>
            <a:r>
              <a:rPr lang="en-GB" sz="1000" b="1" dirty="0" err="1" smtClean="0">
                <a:latin typeface="Arial"/>
                <a:cs typeface="Arial"/>
              </a:rPr>
              <a:t>Rshiny</a:t>
            </a:r>
            <a:r>
              <a:rPr lang="en-GB" sz="1000" b="1" dirty="0" smtClean="0">
                <a:latin typeface="Arial"/>
                <a:cs typeface="Arial"/>
              </a:rPr>
              <a:t> </a:t>
            </a:r>
            <a:r>
              <a:rPr lang="en-GB" sz="1000" b="1" dirty="0">
                <a:latin typeface="Arial"/>
                <a:cs typeface="Arial"/>
              </a:rPr>
              <a:t>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graphicFrame>
        <p:nvGraphicFramePr>
          <p:cNvPr id="15" name="Group 77">
            <a:extLst>
              <a:ext uri="{FF2B5EF4-FFF2-40B4-BE49-F238E27FC236}">
                <a16:creationId xmlns=""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156931969"/>
              </p:ext>
            </p:extLst>
          </p:nvPr>
        </p:nvGraphicFramePr>
        <p:xfrm>
          <a:off x="6620127" y="4605961"/>
          <a:ext cx="5332086" cy="1977709"/>
        </p:xfrm>
        <a:graphic>
          <a:graphicData uri="http://schemas.openxmlformats.org/drawingml/2006/table">
            <a:tbl>
              <a:tblPr firstRow="1">
                <a:tableStyleId>{69012ECD-51FC-41F1-AA8D-1B2483CD663E}</a:tableStyleId>
              </a:tblPr>
              <a:tblGrid>
                <a:gridCol w="5332086">
                  <a:extLst>
                    <a:ext uri="{9D8B030D-6E8A-4147-A177-3AD203B41FA5}">
                      <a16:colId xmlns="" xmlns:a16="http://schemas.microsoft.com/office/drawing/2014/main" val="20000"/>
                    </a:ext>
                  </a:extLst>
                </a:gridCol>
              </a:tblGrid>
              <a:tr h="305509">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smtClean="0">
                          <a:ln>
                            <a:noFill/>
                          </a:ln>
                          <a:effectLst/>
                        </a:rPr>
                        <a:t>Questions from Presentation</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 xmlns:a16="http://schemas.microsoft.com/office/drawing/2014/main" val="10000"/>
                  </a:ext>
                </a:extLst>
              </a:tr>
              <a:tr h="1611526">
                <a:tc>
                  <a:txBody>
                    <a:bodyPr/>
                    <a:lstStyle/>
                    <a:p>
                      <a:pPr marL="171450" marR="0" lvl="0" indent="-171450" algn="l" rtl="0" eaLnBrk="1" fontAlgn="base" latinLnBrk="0" hangingPunct="1">
                        <a:lnSpc>
                          <a:spcPct val="100000"/>
                        </a:lnSpc>
                        <a:spcBef>
                          <a:spcPct val="0"/>
                        </a:spcBef>
                        <a:spcAft>
                          <a:spcPct val="25000"/>
                        </a:spcAft>
                        <a:buFont typeface="Wingdings" charset="2"/>
                        <a:buChar char="§"/>
                      </a:pPr>
                      <a:r>
                        <a:rPr kumimoji="0" lang="en-GB" sz="1000" b="1" u="none" strike="noStrike" kern="1200" cap="none" spc="0" normalizeH="0" baseline="0" noProof="0" dirty="0" smtClean="0">
                          <a:ln>
                            <a:noFill/>
                          </a:ln>
                          <a:solidFill>
                            <a:schemeClr val="tx1"/>
                          </a:solidFill>
                          <a:effectLst/>
                          <a:uLnTx/>
                          <a:uFillTx/>
                        </a:rPr>
                        <a:t>Is there variability/trends when it comes to how one subject rates the severity of their asthma attack? </a:t>
                      </a:r>
                      <a:r>
                        <a:rPr kumimoji="0" lang="en-GB" sz="1000" b="1" u="none" strike="noStrike" kern="1200" cap="none" spc="0" normalizeH="0" baseline="0" noProof="0" dirty="0" smtClean="0">
                          <a:ln>
                            <a:noFill/>
                          </a:ln>
                          <a:solidFill>
                            <a:srgbClr val="FF0000"/>
                          </a:solidFill>
                          <a:effectLst/>
                          <a:uLnTx/>
                          <a:uFillTx/>
                        </a:rPr>
                        <a:t>By using a linear mixed-effects model, we believe that the variability will be “control” by controlling the randomness from each subject.</a:t>
                      </a:r>
                    </a:p>
                    <a:p>
                      <a:pPr marL="171450" marR="0" lvl="0" indent="-171450" algn="l" rtl="0" eaLnBrk="1" fontAlgn="base" latinLnBrk="0" hangingPunct="1">
                        <a:lnSpc>
                          <a:spcPct val="100000"/>
                        </a:lnSpc>
                        <a:spcBef>
                          <a:spcPct val="0"/>
                        </a:spcBef>
                        <a:spcAft>
                          <a:spcPct val="25000"/>
                        </a:spcAft>
                        <a:buFont typeface="Wingdings" charset="2"/>
                        <a:buChar char="§"/>
                      </a:pPr>
                      <a:r>
                        <a:rPr kumimoji="0" lang="en-GB" sz="1000" b="1" u="none" strike="noStrike" kern="1200" cap="none" spc="0" normalizeH="0" baseline="0" noProof="0" dirty="0" smtClean="0">
                          <a:ln>
                            <a:noFill/>
                          </a:ln>
                          <a:solidFill>
                            <a:schemeClr val="tx1"/>
                          </a:solidFill>
                          <a:effectLst/>
                          <a:uLnTx/>
                          <a:uFillTx/>
                        </a:rPr>
                        <a:t>What about doing standardization after splitting into train/test sets?</a:t>
                      </a:r>
                      <a:r>
                        <a:rPr kumimoji="0" lang="en-GB" sz="1000" b="1" u="none" strike="noStrike" kern="1200" cap="none" spc="0" normalizeH="0" baseline="0" noProof="0" dirty="0" smtClean="0">
                          <a:ln>
                            <a:noFill/>
                          </a:ln>
                          <a:solidFill>
                            <a:srgbClr val="FF0000"/>
                          </a:solidFill>
                          <a:effectLst/>
                          <a:uLnTx/>
                          <a:uFillTx/>
                        </a:rPr>
                        <a:t> Going forward, we will change our process to standardizing after splitting the data so we don’t have any information leakage.</a:t>
                      </a:r>
                    </a:p>
                    <a:p>
                      <a:pPr marL="171450" marR="0" lvl="0" indent="-171450" algn="l" rtl="0" eaLnBrk="1" fontAlgn="base" latinLnBrk="0" hangingPunct="1">
                        <a:lnSpc>
                          <a:spcPct val="100000"/>
                        </a:lnSpc>
                        <a:spcBef>
                          <a:spcPct val="0"/>
                        </a:spcBef>
                        <a:spcAft>
                          <a:spcPct val="25000"/>
                        </a:spcAft>
                        <a:buFont typeface="Wingdings" charset="2"/>
                        <a:buChar char="§"/>
                      </a:pPr>
                      <a:r>
                        <a:rPr kumimoji="0" lang="en-GB" sz="1000" b="1" u="none" strike="noStrike" kern="1200" cap="none" spc="0" normalizeH="0" baseline="0" noProof="0" dirty="0" smtClean="0">
                          <a:ln>
                            <a:noFill/>
                          </a:ln>
                          <a:solidFill>
                            <a:schemeClr val="tx1"/>
                          </a:solidFill>
                          <a:effectLst/>
                          <a:uLnTx/>
                          <a:uFillTx/>
                        </a:rPr>
                        <a:t>Is there ordering to your categorical variables? </a:t>
                      </a:r>
                      <a:r>
                        <a:rPr kumimoji="0" lang="en-GB" sz="1000" b="1" u="none" strike="noStrike" kern="1200" cap="none" spc="0" normalizeH="0" baseline="0" noProof="0" dirty="0" smtClean="0">
                          <a:ln>
                            <a:noFill/>
                          </a:ln>
                          <a:solidFill>
                            <a:srgbClr val="FF0000"/>
                          </a:solidFill>
                          <a:effectLst/>
                          <a:uLnTx/>
                          <a:uFillTx/>
                        </a:rPr>
                        <a:t>Yes, there is, for example when looking at Outdoor Job, the options are frequently, occasionally, and rarely, which does have an order to it, thus we will be changing our factoring scheme to account for that.</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3164</TotalTime>
  <Words>378</Words>
  <Application>Microsoft Macintosh PowerPoint</Application>
  <PresentationFormat>Custom</PresentationFormat>
  <Paragraphs>30</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3/30/2022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292</cp:revision>
  <cp:lastPrinted>2019-09-27T14:27:47Z</cp:lastPrinted>
  <dcterms:created xsi:type="dcterms:W3CDTF">2019-07-08T09:13:45Z</dcterms:created>
  <dcterms:modified xsi:type="dcterms:W3CDTF">2022-03-27T19:25:56Z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