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5" r:id="rId7"/>
    <p:sldId id="259" r:id="rId8"/>
    <p:sldId id="266" r:id="rId9"/>
    <p:sldId id="267" r:id="rId10"/>
    <p:sldId id="270" r:id="rId11"/>
    <p:sldId id="268" r:id="rId12"/>
    <p:sldId id="260" r:id="rId13"/>
    <p:sldId id="264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813C38-6780-394D-B0D7-5CB9333C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28DAFC7-6381-B94E-9C1D-B4086C7FD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794904-F6A9-4B40-A5B4-AE1F825A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F3CEBD-6753-7F45-89AF-483FD194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14E6EC-E184-8F49-83B3-9A67246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36396-E03F-3940-871A-6EECAAAD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F748323-3EE6-844E-96CE-76F8C282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80DCBD-874F-F742-9556-D2090DE0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9534DF-45B0-4941-BE80-F3023F8B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6A1C1B-C76C-AF45-9B24-86FBBE5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846BBD8-61E8-2B4C-BEEF-9C267332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80CFEE-74DE-694F-846D-3D5E6696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CEC5A0-E549-A846-BA27-582B5B43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759457-716A-274D-8259-60A9685E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A1D426-3F87-B746-A1B7-D86C89BE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A18CFA-D9FE-B24B-9769-996B3E9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1FB8E3-1516-BC47-BD18-FC17BC33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5745AE-806B-334C-A2F8-71DD63CA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483F14-3D01-6941-972A-7F7ABC43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624641-F809-E043-9D83-49E001F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E98CF8-EB42-1A4E-B34A-BC2C37DB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55F6C4-4B3C-C64A-A0E8-422A7C1A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B6158D-EA13-F74F-AC4D-80E2B453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D3B44F-D53E-6540-8DB3-C188A7A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71FF0F-EB0C-764C-B053-ADD23560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E9806-24A1-0A46-9AB1-E513146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9A5A07-85D4-6143-A71A-D0C19F74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3B2696-E398-8841-9DC1-1E0061A5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2BC04B-AE70-D04D-B870-4DDA7352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C5A8D9-5C2F-3644-81A8-4090ABF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8C3890-FDF5-044B-91D0-5B5E035B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55EB84-E70A-F048-8C65-BC0791E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77977E-5D6C-D44C-B75C-8D6FB486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224A687-E2B1-584C-9030-F1D87142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E116A7A-9148-254A-A879-06C9498BF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5F23523-7946-3740-8E42-6D6FA2C1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86AA804-7678-5F4B-828F-80C3433F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16065C0-E562-5946-BE3A-62C5FC62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D46EC52-AC19-3B40-AF6A-23FDA494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F19683-B245-5242-A0F0-39F46C4A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39F037B-F4BB-7A49-9A72-7D58BEDA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843F474-92FD-214F-8A7A-20E8FD0D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87DCDA-892D-7A4E-B4E5-ED391B3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8A62BF-0A06-2146-A8F0-8207AAD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0326B3C-B7F1-5F47-AB9E-7C22940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E49100-8816-6E45-A59F-AD03A0C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4BA1A8-7A5D-6840-A61C-09B6883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DF3BE9-0F54-EC49-9F1D-77CCAE5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FEA4A9-8161-F149-817C-16054023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71F57D-5164-814B-A8B6-DBBFE365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6ACB92B-39AA-164E-8476-62AB9945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2138CA-7F86-9541-AA58-513E3C7B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B0CFDB-AE56-FE47-AB72-7EF0FE09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83F1CE3-76C5-7344-B4F9-32DB190BB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5C8602-0AB8-D64D-8B14-5837E003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FF89696-D288-E544-8E48-A9DB0669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82B9AD-3A8D-8548-A9F6-3D5839CA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BE2544D-F3A7-7E44-8D23-8BA5D3B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9F6D3DA-C70C-D04A-9E79-CD0D66FB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A3DA7-FEA5-7C4F-B82F-D9485C3C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FA7A0-A5B9-4B40-89B5-A8F202E4A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8C4C0F-DD02-D144-8E45-25656FAF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0EC7DB-28A5-C24E-AED8-AF1773264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E6769D-0AAE-2044-8EA3-8380823F5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Asthma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F5A5664-23DD-0541-BF33-69F8800D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Kadie Iverson &amp; Matthew Donaldson</a:t>
            </a:r>
          </a:p>
          <a:p>
            <a:r>
              <a:rPr lang="en-US" dirty="0"/>
              <a:t>3/21/2022</a:t>
            </a:r>
          </a:p>
        </p:txBody>
      </p:sp>
    </p:spTree>
    <p:extLst>
      <p:ext uri="{BB962C8B-B14F-4D97-AF65-F5344CB8AC3E}">
        <p14:creationId xmlns:p14="http://schemas.microsoft.com/office/powerpoint/2010/main" val="342579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B1D754-572F-49F6-9871-E20F6DF9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068461-C235-42A4-8A94-B1C432F7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Kept 3 subjects </a:t>
            </a:r>
            <a:r>
              <a:rPr lang="en-US" dirty="0" smtClean="0"/>
              <a:t>out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For use </a:t>
            </a:r>
            <a:r>
              <a:rPr lang="en-US" dirty="0" smtClean="0"/>
              <a:t>beyond the study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smtClean="0"/>
              <a:t>confidence that the model can accurately predict the severity of an attack for individuals that were not monitored for this </a:t>
            </a:r>
            <a:r>
              <a:rPr lang="en-US" dirty="0" smtClean="0"/>
              <a:t>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5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CDE84C0E-DAEF-4A24-A855-E44CB697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Update – Mixed Effects Model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1B999D5-EE4D-4AEB-9A9F-A415CCD7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Easy </a:t>
            </a:r>
            <a:r>
              <a:rPr lang="en-US" dirty="0"/>
              <a:t>to interpret</a:t>
            </a:r>
          </a:p>
          <a:p>
            <a:r>
              <a:rPr lang="en-US" dirty="0" smtClean="0"/>
              <a:t>Mixture Models: Incorporates </a:t>
            </a:r>
            <a:r>
              <a:rPr lang="en-US" dirty="0"/>
              <a:t>random effects from each subject</a:t>
            </a:r>
          </a:p>
          <a:p>
            <a:endParaRPr lang="en-US" dirty="0"/>
          </a:p>
          <a:p>
            <a:r>
              <a:rPr lang="en-US" dirty="0"/>
              <a:t>Model: y = beta*X + b*x + epsilon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need to write this as equation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Discuss beta and b and epsilon and give mean and variance for the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33533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A0FF98-17C7-6C4B-8D07-D048080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="" xmlns:a16="http://schemas.microsoft.com/office/drawing/2014/main" id="{BE519A98-C651-4AAD-B727-8FC4EE30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36" y="2002526"/>
            <a:ext cx="11000527" cy="361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="" xmlns:a16="http://schemas.microsoft.com/office/drawing/2014/main" id="{059EF947-07C3-4C96-8D93-1E0BABDB9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911" y="497706"/>
            <a:ext cx="5583910" cy="5862588"/>
          </a:xfrm>
        </p:spPr>
      </p:pic>
    </p:spTree>
    <p:extLst>
      <p:ext uri="{BB962C8B-B14F-4D97-AF65-F5344CB8AC3E}">
        <p14:creationId xmlns:p14="http://schemas.microsoft.com/office/powerpoint/2010/main" val="184906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7D85B4-979C-443D-8ED3-FA60060E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MLM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="" xmlns:a16="http://schemas.microsoft.com/office/drawing/2014/main" id="{79A1F322-01B0-4CC2-B472-89F8F76DE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90" y="2803053"/>
            <a:ext cx="10995620" cy="2613009"/>
          </a:xfrm>
        </p:spPr>
      </p:pic>
    </p:spTree>
    <p:extLst>
      <p:ext uri="{BB962C8B-B14F-4D97-AF65-F5344CB8AC3E}">
        <p14:creationId xmlns:p14="http://schemas.microsoft.com/office/powerpoint/2010/main" val="257720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7124F-9940-644A-8C89-FBD0344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A09237-A4A1-F543-BBC9-FDE843B4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Determine best linear mixed-effects model </a:t>
            </a:r>
            <a:r>
              <a:rPr lang="en-US" dirty="0" smtClean="0"/>
              <a:t>through exhaustive search to </a:t>
            </a:r>
            <a:r>
              <a:rPr lang="en-US" dirty="0"/>
              <a:t>predict asthma attacks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Based on R</a:t>
            </a:r>
            <a:r>
              <a:rPr lang="en-US" baseline="30000" dirty="0"/>
              <a:t>2</a:t>
            </a:r>
            <a:r>
              <a:rPr lang="en-US" dirty="0"/>
              <a:t> and </a:t>
            </a:r>
            <a:r>
              <a:rPr lang="en-US" dirty="0" err="1"/>
              <a:t>Akaike</a:t>
            </a:r>
            <a:r>
              <a:rPr lang="en-US" dirty="0"/>
              <a:t> Information Criterion (AIC)</a:t>
            </a:r>
          </a:p>
          <a:p>
            <a:pPr>
              <a:lnSpc>
                <a:spcPct val="300000"/>
              </a:lnSpc>
            </a:pPr>
            <a:r>
              <a:rPr lang="en-US" dirty="0"/>
              <a:t>Compare best linear mixed-effects model to a model with l1norm in it (</a:t>
            </a:r>
            <a:r>
              <a:rPr lang="en-US" dirty="0">
                <a:solidFill>
                  <a:srgbClr val="FF0000"/>
                </a:solidFill>
              </a:rPr>
              <a:t>NEED TO REWRITE</a:t>
            </a:r>
            <a:r>
              <a:rPr lang="en-US" dirty="0"/>
              <a:t>)</a:t>
            </a:r>
          </a:p>
          <a:p>
            <a:pPr>
              <a:lnSpc>
                <a:spcPct val="300000"/>
              </a:lnSpc>
            </a:pPr>
            <a:r>
              <a:rPr lang="en-US" dirty="0"/>
              <a:t>Build </a:t>
            </a:r>
            <a:r>
              <a:rPr lang="en-US" dirty="0" err="1"/>
              <a:t>Rshiny</a:t>
            </a:r>
            <a:r>
              <a:rPr lang="en-US" dirty="0"/>
              <a:t> feature</a:t>
            </a:r>
          </a:p>
          <a:p>
            <a:pPr>
              <a:lnSpc>
                <a:spcPct val="300000"/>
              </a:lnSpc>
            </a:pPr>
            <a:r>
              <a:rPr lang="en-US" dirty="0"/>
              <a:t>Research previous studies done using weather features</a:t>
            </a:r>
          </a:p>
        </p:txBody>
      </p:sp>
    </p:spTree>
    <p:extLst>
      <p:ext uri="{BB962C8B-B14F-4D97-AF65-F5344CB8AC3E}">
        <p14:creationId xmlns:p14="http://schemas.microsoft.com/office/powerpoint/2010/main" val="4459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AB5729-20A0-CE41-90C7-E54C52E2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Analytic </a:t>
            </a:r>
            <a:r>
              <a:rPr lang="en-US" dirty="0" smtClean="0"/>
              <a:t>Objective: </a:t>
            </a:r>
            <a:r>
              <a:rPr lang="en-US" dirty="0"/>
              <a:t>To predict the severity of an asthma attack</a:t>
            </a:r>
          </a:p>
          <a:p>
            <a:endParaRPr lang="en-US" dirty="0"/>
          </a:p>
          <a:p>
            <a:r>
              <a:rPr lang="en-US" dirty="0"/>
              <a:t>Decisions Impacted: </a:t>
            </a:r>
            <a:r>
              <a:rPr lang="en-US" dirty="0" smtClean="0"/>
              <a:t>Help </a:t>
            </a:r>
            <a:r>
              <a:rPr lang="en-US" dirty="0"/>
              <a:t>people with asthma become more aware of             			      having an asthma attack and if it could be severe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r>
              <a:rPr lang="en-US" dirty="0"/>
              <a:t>Business Value: Could change the way </a:t>
            </a:r>
            <a:r>
              <a:rPr lang="en-US" dirty="0" smtClean="0"/>
              <a:t>inhalers </a:t>
            </a:r>
            <a:r>
              <a:rPr lang="en-US" dirty="0"/>
              <a:t>are </a:t>
            </a:r>
            <a:r>
              <a:rPr lang="en-US" dirty="0" smtClean="0"/>
              <a:t>manufactured </a:t>
            </a:r>
            <a:r>
              <a:rPr lang="en-US" dirty="0" smtClean="0"/>
              <a:t>or 			         creation of an app that accounts </a:t>
            </a:r>
            <a:r>
              <a:rPr lang="en-US" dirty="0" smtClean="0"/>
              <a:t>for the </a:t>
            </a:r>
            <a:r>
              <a:rPr lang="en-US" dirty="0"/>
              <a:t>most </a:t>
            </a:r>
            <a:r>
              <a:rPr lang="en-US" dirty="0" smtClean="0"/>
              <a:t>			         significant </a:t>
            </a:r>
            <a:r>
              <a:rPr lang="en-US" dirty="0"/>
              <a:t>predictors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Assets: </a:t>
            </a:r>
            <a:r>
              <a:rPr lang="en-US" dirty="0" smtClean="0"/>
              <a:t>11 features, complete data set is from </a:t>
            </a:r>
            <a:r>
              <a:rPr lang="en-US" dirty="0" err="1"/>
              <a:t>Radiah</a:t>
            </a:r>
            <a:r>
              <a:rPr lang="en-US" dirty="0"/>
              <a:t> </a:t>
            </a:r>
            <a:r>
              <a:rPr lang="en-US" dirty="0" err="1"/>
              <a:t>Haque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AB2B5E-E2BF-49CF-B0D4-3FF09CA2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2065E65-9485-451A-9668-8031404E6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93815"/>
            <a:ext cx="12192000" cy="2604570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7F5782-5EC5-4F14-BFE4-D7A0043355C8}"/>
              </a:ext>
            </a:extLst>
          </p:cNvPr>
          <p:cNvSpPr txBox="1"/>
          <p:nvPr/>
        </p:nvSpPr>
        <p:spPr>
          <a:xfrm>
            <a:off x="838200" y="2229853"/>
            <a:ext cx="833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Dimension: 1010 by 13</a:t>
            </a:r>
          </a:p>
        </p:txBody>
      </p:sp>
    </p:spTree>
    <p:extLst>
      <p:ext uri="{BB962C8B-B14F-4D97-AF65-F5344CB8AC3E}">
        <p14:creationId xmlns:p14="http://schemas.microsoft.com/office/powerpoint/2010/main" val="397612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36FDEF-1A2E-43F8-B2F9-AE8D6BC6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="" xmlns:a16="http://schemas.microsoft.com/office/drawing/2014/main" id="{5AA06DFA-BF61-4BB6-A324-A6FD41857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95"/>
          <a:stretch/>
        </p:blipFill>
        <p:spPr>
          <a:xfrm>
            <a:off x="2127533" y="1331089"/>
            <a:ext cx="7936933" cy="4845875"/>
          </a:xfrm>
        </p:spPr>
      </p:pic>
    </p:spTree>
    <p:extLst>
      <p:ext uri="{BB962C8B-B14F-4D97-AF65-F5344CB8AC3E}">
        <p14:creationId xmlns:p14="http://schemas.microsoft.com/office/powerpoint/2010/main" val="220807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="" xmlns:a16="http://schemas.microsoft.com/office/drawing/2014/main" id="{497421EB-63F7-49FA-994C-89C84C8C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43" y="1563366"/>
            <a:ext cx="6263913" cy="46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2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E30354-D520-4520-BBC2-F3DE8F6C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- 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D77B8A-6561-447A-B31D-F0156869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categorical data: </a:t>
            </a:r>
            <a:r>
              <a:rPr lang="en-US" dirty="0" err="1"/>
              <a:t>lapply</a:t>
            </a:r>
            <a:r>
              <a:rPr lang="en-US" dirty="0"/>
              <a:t>() function </a:t>
            </a:r>
          </a:p>
          <a:p>
            <a:r>
              <a:rPr lang="en-US" dirty="0"/>
              <a:t>Converts the categories into numbers</a:t>
            </a:r>
          </a:p>
          <a:p>
            <a:r>
              <a:rPr lang="en-US" dirty="0"/>
              <a:t>First category is considered 0 and each group afterward is a binary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Important for interpreting the intercept of the regression model</a:t>
            </a:r>
            <a:endParaRPr lang="en-US" dirty="0"/>
          </a:p>
          <a:p>
            <a:r>
              <a:rPr lang="en-US" dirty="0"/>
              <a:t>Example: Outdoor Job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53666BD-1352-4735-A57F-788E38798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609"/>
              </p:ext>
            </p:extLst>
          </p:nvPr>
        </p:nvGraphicFramePr>
        <p:xfrm>
          <a:off x="1736134" y="48285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973050712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937897425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294600292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69883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159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98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83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37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82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E3B65E-74FD-B447-945F-BFB66A7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63DA9B-E511-3340-97CE-5FDE9520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 smtClean="0"/>
              <a:t>All </a:t>
            </a:r>
            <a:r>
              <a:rPr lang="en-US" dirty="0"/>
              <a:t>categorical variables box plotted against continuous variables</a:t>
            </a:r>
          </a:p>
          <a:p>
            <a:pPr>
              <a:lnSpc>
                <a:spcPct val="200000"/>
              </a:lnSpc>
            </a:pPr>
            <a:r>
              <a:rPr lang="en-US" dirty="0"/>
              <a:t>Any value outside of 1.5*IQR</a:t>
            </a:r>
          </a:p>
          <a:p>
            <a:pPr>
              <a:lnSpc>
                <a:spcPct val="200000"/>
              </a:lnSpc>
            </a:pPr>
            <a:r>
              <a:rPr lang="en-US" dirty="0"/>
              <a:t>Values that showed up more than once deemed an </a:t>
            </a:r>
            <a:r>
              <a:rPr lang="en-US" dirty="0" smtClean="0"/>
              <a:t>outlier</a:t>
            </a:r>
          </a:p>
          <a:p>
            <a:pPr lvl="1"/>
            <a:r>
              <a:rPr lang="en-US" dirty="0" smtClean="0"/>
              <a:t>23 observations deemed as outliers</a:t>
            </a:r>
          </a:p>
        </p:txBody>
      </p:sp>
    </p:spTree>
    <p:extLst>
      <p:ext uri="{BB962C8B-B14F-4D97-AF65-F5344CB8AC3E}">
        <p14:creationId xmlns:p14="http://schemas.microsoft.com/office/powerpoint/2010/main" val="49366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="" xmlns:a16="http://schemas.microsoft.com/office/drawing/2014/main" id="{E3D53FED-0F17-49C0-A1CB-3F069D483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58" y="643466"/>
            <a:ext cx="91704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ACD202-4D2E-44B9-9A24-5176F8CB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67E41A-86F0-4171-AF59-B8112F71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Standard Normal </a:t>
            </a:r>
            <a:r>
              <a:rPr lang="en-US" dirty="0" smtClean="0"/>
              <a:t>~ N(0,1)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Only for continuous </a:t>
            </a:r>
            <a:r>
              <a:rPr lang="en-US" dirty="0" smtClean="0"/>
              <a:t>variables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Needed in order to be in form that is </a:t>
            </a:r>
            <a:r>
              <a:rPr lang="en-US" dirty="0" smtClean="0"/>
              <a:t>interpretable </a:t>
            </a:r>
            <a:r>
              <a:rPr lang="en-US" dirty="0" smtClean="0"/>
              <a:t>for a </a:t>
            </a:r>
            <a:r>
              <a:rPr lang="en-US" dirty="0" smtClean="0"/>
              <a:t>regression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5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309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Wingdings</vt:lpstr>
      <vt:lpstr>Arial</vt:lpstr>
      <vt:lpstr>Office Theme</vt:lpstr>
      <vt:lpstr>Asthma Severity</vt:lpstr>
      <vt:lpstr>Executive Summary</vt:lpstr>
      <vt:lpstr>Data Asset Description</vt:lpstr>
      <vt:lpstr>Data Asset Description</vt:lpstr>
      <vt:lpstr>Data Asset Description</vt:lpstr>
      <vt:lpstr>Data Preprocessing - Factoring</vt:lpstr>
      <vt:lpstr>Preprocessing – Outlier detection</vt:lpstr>
      <vt:lpstr>PowerPoint Presentation</vt:lpstr>
      <vt:lpstr>Preprocessing – Normalizing the data</vt:lpstr>
      <vt:lpstr>Model Update – Splitting the Data</vt:lpstr>
      <vt:lpstr>Model Update – Mixed Effects Model</vt:lpstr>
      <vt:lpstr>Model Update</vt:lpstr>
      <vt:lpstr>PowerPoint Presentation</vt:lpstr>
      <vt:lpstr>Model Update – MLM</vt:lpstr>
      <vt:lpstr>Next steps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Patricio La Rosa</dc:creator>
  <cp:lastModifiedBy>Iverson, Kadie</cp:lastModifiedBy>
  <cp:revision>15</cp:revision>
  <dcterms:created xsi:type="dcterms:W3CDTF">2020-03-20T22:31:35Z</dcterms:created>
  <dcterms:modified xsi:type="dcterms:W3CDTF">2022-03-21T14:40:00Z</dcterms:modified>
</cp:coreProperties>
</file>