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2" autoAdjust="0"/>
    <p:restoredTop sz="94696"/>
  </p:normalViewPr>
  <p:slideViewPr>
    <p:cSldViewPr snapToGrid="0">
      <p:cViewPr varScale="1">
        <p:scale>
          <a:sx n="105" d="100"/>
          <a:sy n="105" d="100"/>
        </p:scale>
        <p:origin x="1212" y="96"/>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3/6/2022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wmf"/><Relationship Id="rId1"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3/6/2022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3/6/2022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3/6/2022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donaldsonm731/Asthma_Prediction" TargetMode="External"/><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52"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a:solidFill>
                  <a:srgbClr val="66B512"/>
                </a:solidFill>
              </a:rPr>
              <a:t>Asthma Attacks</a:t>
            </a:r>
            <a:br>
              <a:rPr lang="en-US" b="1" dirty="0">
                <a:solidFill>
                  <a:srgbClr val="66B512"/>
                </a:solidFill>
              </a:rPr>
            </a:br>
            <a:r>
              <a:rPr lang="en-US" b="1" dirty="0">
                <a:solidFill>
                  <a:srgbClr val="FF0000"/>
                </a:solidFill>
              </a:rPr>
              <a:t>3/6/2022</a:t>
            </a: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id="{CC0A1483-DF3D-45BE-B887-CB285D84E8EA}"/>
              </a:ext>
            </a:extLst>
          </p:cNvPr>
          <p:cNvGraphicFramePr>
            <a:graphicFrameLocks noGrp="1" noChangeAspect="1"/>
          </p:cNvGraphicFramePr>
          <p:nvPr>
            <p:extLst>
              <p:ext uri="{D42A27DB-BD31-4B8C-83A1-F6EECF244321}">
                <p14:modId xmlns:p14="http://schemas.microsoft.com/office/powerpoint/2010/main" val="18164858"/>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2000" u="none" strike="noStrike" cap="none" normalizeH="0" baseline="0" dirty="0">
                          <a:ln>
                            <a:noFill/>
                          </a:ln>
                          <a:effectLst/>
                        </a:rPr>
                        <a:t>Project Description / Deliverables</a:t>
                      </a:r>
                      <a:endParaRPr kumimoji="0" lang="en-US" sz="20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32" name="Group 77">
            <a:extLst>
              <a:ext uri="{FF2B5EF4-FFF2-40B4-BE49-F238E27FC236}">
                <a16:creationId xmlns:a16="http://schemas.microsoft.com/office/drawing/2014/main" id="{98257ECF-45B8-481F-B073-88E6B4B91EDB}"/>
              </a:ext>
            </a:extLst>
          </p:cNvPr>
          <p:cNvGraphicFramePr>
            <a:graphicFrameLocks noGrp="1"/>
          </p:cNvGraphicFramePr>
          <p:nvPr>
            <p:extLst>
              <p:ext uri="{D42A27DB-BD31-4B8C-83A1-F6EECF244321}">
                <p14:modId xmlns:p14="http://schemas.microsoft.com/office/powerpoint/2010/main" val="1590802286"/>
              </p:ext>
            </p:extLst>
          </p:nvPr>
        </p:nvGraphicFramePr>
        <p:xfrm>
          <a:off x="217731" y="5343478"/>
          <a:ext cx="6301058" cy="1240192"/>
        </p:xfrm>
        <a:graphic>
          <a:graphicData uri="http://schemas.openxmlformats.org/drawingml/2006/table">
            <a:tbl>
              <a:tblPr firstRow="1">
                <a:tableStyleId>{69012ECD-51FC-41F1-AA8D-1B2483CD663E}</a:tableStyleId>
              </a:tblPr>
              <a:tblGrid>
                <a:gridCol w="6301058">
                  <a:extLst>
                    <a:ext uri="{9D8B030D-6E8A-4147-A177-3AD203B41FA5}">
                      <a16:colId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Being able to narrow down factors that majorly</a:t>
                      </a:r>
                      <a:r>
                        <a:rPr lang="en-GB" sz="1000" b="1" baseline="0" dirty="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graphicFrame>
        <p:nvGraphicFramePr>
          <p:cNvPr id="33" name="Group 77">
            <a:extLst>
              <a:ext uri="{FF2B5EF4-FFF2-40B4-BE49-F238E27FC236}">
                <a16:creationId xmlns:a16="http://schemas.microsoft.com/office/drawing/2014/main" id="{D1FFF23A-C9C0-4990-B613-435FE74B2902}"/>
              </a:ext>
            </a:extLst>
          </p:cNvPr>
          <p:cNvGraphicFramePr>
            <a:graphicFrameLocks noGrp="1"/>
          </p:cNvGraphicFramePr>
          <p:nvPr>
            <p:extLst>
              <p:ext uri="{D42A27DB-BD31-4B8C-83A1-F6EECF244321}">
                <p14:modId xmlns:p14="http://schemas.microsoft.com/office/powerpoint/2010/main" val="2769606150"/>
              </p:ext>
            </p:extLst>
          </p:nvPr>
        </p:nvGraphicFramePr>
        <p:xfrm>
          <a:off x="6620127" y="1695314"/>
          <a:ext cx="5333996" cy="4888356"/>
        </p:xfrm>
        <a:graphic>
          <a:graphicData uri="http://schemas.openxmlformats.org/drawingml/2006/table">
            <a:tbl>
              <a:tblPr firstRow="1">
                <a:tableStyleId>{69012ECD-51FC-41F1-AA8D-1B2483CD663E}</a:tableStyleId>
              </a:tblPr>
              <a:tblGrid>
                <a:gridCol w="5333996">
                  <a:extLst>
                    <a:ext uri="{9D8B030D-6E8A-4147-A177-3AD203B41FA5}">
                      <a16:colId xmlns:a16="http://schemas.microsoft.com/office/drawing/2014/main" val="20000"/>
                    </a:ext>
                  </a:extLst>
                </a:gridCol>
              </a:tblGrid>
              <a:tr h="609879">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8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val="10000"/>
                  </a:ext>
                </a:extLst>
              </a:tr>
              <a:tr h="427847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Detected outliers using boxplots of continuous inputs against the categorical inputs, then determined an instance to be an outlier if it was deemed an outlier at least 2 times</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Used the “factor” function in R to change the categorical variables to create dichotomous variables for each possible value </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Performed Linear regression, and did an exhaustive search for best combination of features</a:t>
                      </a:r>
                    </a:p>
                    <a:p>
                      <a:pPr marL="0" marR="0" lvl="0" indent="0" algn="l" rtl="0" eaLnBrk="1" fontAlgn="base" latinLnBrk="0" hangingPunct="1">
                        <a:lnSpc>
                          <a:spcPct val="100000"/>
                        </a:lnSpc>
                        <a:spcBef>
                          <a:spcPct val="0"/>
                        </a:spcBef>
                        <a:spcAft>
                          <a:spcPct val="25000"/>
                        </a:spcAft>
                        <a:buFont typeface="Wingdings" pitchFamily="2" charset="2"/>
                        <a:buNone/>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Attempted Cross-Validation functions in R using ”</a:t>
                      </a:r>
                      <a:r>
                        <a:rPr kumimoji="0" lang="en-GB" sz="1000" b="1" u="none" strike="noStrike" kern="1200" cap="none" spc="0" normalizeH="0" baseline="0" noProof="0" dirty="0" err="1">
                          <a:ln>
                            <a:noFill/>
                          </a:ln>
                          <a:solidFill>
                            <a:schemeClr val="tx1"/>
                          </a:solidFill>
                          <a:effectLst/>
                          <a:uLnTx/>
                          <a:uFillTx/>
                        </a:rPr>
                        <a:t>train_control</a:t>
                      </a:r>
                      <a:r>
                        <a:rPr kumimoji="0" lang="en-GB" sz="1000" b="1" u="none" strike="noStrike" kern="1200" cap="none" spc="0" normalizeH="0" baseline="0" noProof="0" dirty="0">
                          <a:ln>
                            <a:noFill/>
                          </a:ln>
                          <a:solidFill>
                            <a:schemeClr val="tx1"/>
                          </a:solidFill>
                          <a:effectLst/>
                          <a:uLnTx/>
                          <a:uFillTx/>
                        </a:rPr>
                        <a:t>” and “train” from the </a:t>
                      </a:r>
                      <a:r>
                        <a:rPr kumimoji="0" lang="en-GB" sz="1000" b="1" i="1" u="none" strike="noStrike" kern="1200" cap="none" spc="0" normalizeH="0" baseline="0" noProof="0" dirty="0">
                          <a:ln>
                            <a:noFill/>
                          </a:ln>
                          <a:solidFill>
                            <a:schemeClr val="tx1"/>
                          </a:solidFill>
                          <a:effectLst/>
                          <a:uLnTx/>
                          <a:uFillTx/>
                        </a:rPr>
                        <a:t>caret </a:t>
                      </a:r>
                      <a:r>
                        <a:rPr kumimoji="0" lang="en-GB" sz="1000" b="1" i="0" u="none" strike="noStrike" kern="1200" cap="none" spc="0" normalizeH="0" baseline="0" noProof="0" dirty="0">
                          <a:ln>
                            <a:noFill/>
                          </a:ln>
                          <a:solidFill>
                            <a:schemeClr val="tx1"/>
                          </a:solidFill>
                          <a:effectLst/>
                          <a:uLnTx/>
                          <a:uFillTx/>
                        </a:rPr>
                        <a:t> package</a:t>
                      </a: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PCA</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rPr>
                        <a:t>Began looking into Random Forest</a:t>
                      </a: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36" name="Rectangle: Rounded Corners 35">
            <a:extLst>
              <a:ext uri="{FF2B5EF4-FFF2-40B4-BE49-F238E27FC236}">
                <a16:creationId xmlns:a16="http://schemas.microsoft.com/office/drawing/2014/main"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id="{0B10B350-64ED-4B92-9E40-03FF6E86DBF6}"/>
              </a:ext>
            </a:extLst>
          </p:cNvPr>
          <p:cNvGraphicFramePr>
            <a:graphicFrameLocks noGrp="1"/>
          </p:cNvGraphicFramePr>
          <p:nvPr>
            <p:extLst>
              <p:ext uri="{D42A27DB-BD31-4B8C-83A1-F6EECF244321}">
                <p14:modId xmlns:p14="http://schemas.microsoft.com/office/powerpoint/2010/main" val="2109844346"/>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val="20000"/>
                    </a:ext>
                  </a:extLst>
                </a:gridCol>
                <a:gridCol w="1594108">
                  <a:extLst>
                    <a:ext uri="{9D8B030D-6E8A-4147-A177-3AD203B41FA5}">
                      <a16:colId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Kadie Iverson &amp; Matt Donaldson</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Medicine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8" name="Tabelle 20">
            <a:extLst>
              <a:ext uri="{FF2B5EF4-FFF2-40B4-BE49-F238E27FC236}">
                <a16:creationId xmlns:a16="http://schemas.microsoft.com/office/drawing/2014/main" id="{EC9F2797-F988-44CB-8382-693DBC8A0F21}"/>
              </a:ext>
            </a:extLst>
          </p:cNvPr>
          <p:cNvGraphicFramePr>
            <a:graphicFrameLocks noGrp="1"/>
          </p:cNvGraphicFramePr>
          <p:nvPr>
            <p:extLst>
              <p:ext uri="{D42A27DB-BD31-4B8C-83A1-F6EECF244321}">
                <p14:modId xmlns:p14="http://schemas.microsoft.com/office/powerpoint/2010/main" val="879968900"/>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val="20000"/>
                    </a:ext>
                  </a:extLst>
                </a:gridCol>
                <a:gridCol w="801637">
                  <a:extLst>
                    <a:ext uri="{9D8B030D-6E8A-4147-A177-3AD203B41FA5}">
                      <a16:colId xmlns:a16="http://schemas.microsoft.com/office/drawing/2014/main" val="20001"/>
                    </a:ext>
                  </a:extLst>
                </a:gridCol>
              </a:tblGrid>
              <a:tr h="6801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44E3C0C7-7427-4CB3-B854-12CD21E5D4DD}"/>
              </a:ext>
            </a:extLst>
          </p:cNvPr>
          <p:cNvSpPr txBox="1"/>
          <p:nvPr/>
        </p:nvSpPr>
        <p:spPr bwMode="gray">
          <a:xfrm>
            <a:off x="217732" y="1723057"/>
            <a:ext cx="6301056" cy="3512268"/>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a:latin typeface="Arial"/>
                <a:cs typeface="Arial"/>
              </a:rPr>
              <a:t>Deliverables:</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Linear Regression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Random Forest model with Feature Selection and Cross-Validation</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Model comparison</a:t>
            </a:r>
          </a:p>
          <a:p>
            <a:pPr marL="756285" lvl="1" indent="-228600" fontAlgn="base">
              <a:spcBef>
                <a:spcPct val="0"/>
              </a:spcBef>
              <a:spcAft>
                <a:spcPts val="315"/>
              </a:spcAft>
              <a:buClr>
                <a:srgbClr val="00BCFF"/>
              </a:buClr>
              <a:buFont typeface="+mj-lt"/>
              <a:buAutoNum type="arabicPeriod"/>
              <a:defRPr/>
            </a:pPr>
            <a:r>
              <a:rPr lang="en-GB" sz="1000" b="1" dirty="0" err="1">
                <a:latin typeface="Arial"/>
                <a:cs typeface="Arial"/>
              </a:rPr>
              <a:t>Rshiny</a:t>
            </a:r>
            <a:r>
              <a:rPr lang="en-GB" sz="1000" b="1" dirty="0">
                <a:latin typeface="Arial"/>
                <a:cs typeface="Arial"/>
              </a:rPr>
              <a:t> feature</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Descriptive Analytics: </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Predictive Analytics: the final model</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Prescriptive Analytics: based on the final model chosen, we can make suggestions on how to improve their life with asthma</a:t>
            </a:r>
          </a:p>
          <a:p>
            <a:pPr marL="756285" lvl="1" indent="-228600" fontAlgn="base">
              <a:spcBef>
                <a:spcPct val="0"/>
              </a:spcBef>
              <a:spcAft>
                <a:spcPts val="315"/>
              </a:spcAft>
              <a:buClr>
                <a:srgbClr val="00BCFF"/>
              </a:buClr>
              <a:buFont typeface="+mj-lt"/>
              <a:buAutoNum type="arabicPeriod"/>
              <a:defRPr/>
            </a:pPr>
            <a:endParaRPr lang="en-GB" sz="1000" b="1" dirty="0">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a:ln>
                  <a:noFill/>
                </a:ln>
                <a:effectLst/>
                <a:uLnTx/>
                <a:uFillTx/>
                <a:latin typeface="Arial"/>
                <a:cs typeface="Arial"/>
              </a:rPr>
              <a:t>Link</a:t>
            </a:r>
            <a:r>
              <a:rPr lang="en-GB" sz="1000" b="1" i="0" u="none" strike="noStrike" kern="1200" cap="none" spc="0" normalizeH="0" noProof="0" dirty="0">
                <a:ln>
                  <a:noFill/>
                </a:ln>
                <a:effectLst/>
                <a:uLnTx/>
                <a:uFillTx/>
                <a:latin typeface="Arial"/>
                <a:cs typeface="Arial"/>
              </a:rPr>
              <a:t> </a:t>
            </a:r>
            <a:r>
              <a:rPr lang="en-GB" sz="1000" b="1" dirty="0"/>
              <a:t>to GitHub: </a:t>
            </a:r>
            <a:r>
              <a:rPr lang="en-GB" sz="1000" b="1" dirty="0">
                <a:hlinkClick r:id="rId8"/>
              </a:rPr>
              <a:t>https://github.com/donaldsonm731/Asthma_Prediction</a:t>
            </a:r>
            <a:r>
              <a:rPr lang="en-GB" sz="1000" b="1" dirty="0"/>
              <a:t> </a:t>
            </a:r>
            <a:endParaRPr lang="en-GB" sz="1000" b="1" i="0" u="none" strike="noStrike" kern="1200" cap="none" spc="0" normalizeH="0" baseline="0" noProof="0" dirty="0">
              <a:ln>
                <a:noFill/>
              </a:ln>
              <a:effectLst/>
              <a:uLnTx/>
              <a:uFillTx/>
              <a:latin typeface="Arial"/>
              <a:cs typeface="Arial"/>
            </a:endParaRPr>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BE5D103-2F84-4968-8723-2C70E1A62A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3109</TotalTime>
  <Words>317</Words>
  <Application>Microsoft Office PowerPoint</Application>
  <PresentationFormat>Custom</PresentationFormat>
  <Paragraphs>36</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Wingdings</vt:lpstr>
      <vt:lpstr>PR_BAG_PPT-master_16-9_2017-11-20</vt:lpstr>
      <vt:lpstr>think-cell Slide</vt:lpstr>
      <vt:lpstr>Asthma Attacks 3/6/2022</vt:lpstr>
    </vt:vector>
  </TitlesOfParts>
  <Company>Bayer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Donaldson, Matthew</cp:lastModifiedBy>
  <cp:revision>286</cp:revision>
  <cp:lastPrinted>2019-09-27T14:27:47Z</cp:lastPrinted>
  <dcterms:created xsi:type="dcterms:W3CDTF">2019-07-08T09:13:45Z</dcterms:created>
  <dcterms:modified xsi:type="dcterms:W3CDTF">2022-03-06T20:24:45Z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