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5" r:id="rId7"/>
    <p:sldId id="259" r:id="rId8"/>
    <p:sldId id="266" r:id="rId9"/>
    <p:sldId id="267" r:id="rId10"/>
    <p:sldId id="270" r:id="rId11"/>
    <p:sldId id="268" r:id="rId12"/>
    <p:sldId id="260" r:id="rId13"/>
    <p:sldId id="264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Kadie Iverson &amp; Matthew Donaldson</a:t>
            </a:r>
          </a:p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1D754-572F-49F6-9871-E20F6D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068461-C235-42A4-8A94-B1C432F7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Kept 3 subjects </a:t>
            </a:r>
            <a:r>
              <a:rPr lang="en-US" dirty="0" smtClean="0"/>
              <a:t>out</a:t>
            </a:r>
          </a:p>
          <a:p>
            <a:pPr lvl="1"/>
            <a:r>
              <a:rPr lang="en-US" dirty="0" smtClean="0"/>
              <a:t>For use outside of the study, more confidence that the model can accurately predict the severity of an attack for individuals that were not monitored for this study</a:t>
            </a:r>
            <a:endParaRPr lang="en-US" dirty="0"/>
          </a:p>
          <a:p>
            <a:r>
              <a:rPr lang="en-US" dirty="0"/>
              <a:t>K-fold cross </a:t>
            </a:r>
            <a:r>
              <a:rPr lang="en-US" dirty="0" smtClean="0"/>
              <a:t>validation </a:t>
            </a:r>
            <a:r>
              <a:rPr lang="en-US" dirty="0" smtClean="0">
                <a:solidFill>
                  <a:srgbClr val="FF0000"/>
                </a:solidFill>
              </a:rPr>
              <a:t>LOOK MORE INTO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CDE84C0E-DAEF-4A24-A855-E44CB697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Update – Mixed Effects Model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1B999D5-EE4D-4AEB-9A9F-A415CCD7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Easy </a:t>
            </a:r>
            <a:r>
              <a:rPr lang="en-US" dirty="0"/>
              <a:t>to interpret</a:t>
            </a:r>
          </a:p>
          <a:p>
            <a:r>
              <a:rPr lang="en-US" dirty="0" smtClean="0"/>
              <a:t>Mixture Models: Incorporates </a:t>
            </a:r>
            <a:r>
              <a:rPr lang="en-US" dirty="0"/>
              <a:t>random effects from each subject</a:t>
            </a:r>
          </a:p>
          <a:p>
            <a:endParaRPr lang="en-US" dirty="0"/>
          </a:p>
          <a:p>
            <a:r>
              <a:rPr lang="en-US" dirty="0"/>
              <a:t>Model: y = beta*X + b*x + epsilon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need to write this as equation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Discuss beta and b and epsilon and give mean and variance for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33533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BE519A98-C651-4AAD-B727-8FC4EE30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36" y="2002526"/>
            <a:ext cx="11000527" cy="36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xmlns="" id="{059EF947-07C3-4C96-8D93-1E0BABDB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11" y="497706"/>
            <a:ext cx="5583910" cy="5862588"/>
          </a:xfrm>
        </p:spPr>
      </p:pic>
    </p:spTree>
    <p:extLst>
      <p:ext uri="{BB962C8B-B14F-4D97-AF65-F5344CB8AC3E}">
        <p14:creationId xmlns:p14="http://schemas.microsoft.com/office/powerpoint/2010/main" val="18490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D85B4-979C-443D-8ED3-FA60060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MLM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xmlns="" id="{79A1F322-01B0-4CC2-B472-89F8F76D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0" y="2803053"/>
            <a:ext cx="10995620" cy="2613009"/>
          </a:xfrm>
        </p:spPr>
      </p:pic>
    </p:spTree>
    <p:extLst>
      <p:ext uri="{BB962C8B-B14F-4D97-AF65-F5344CB8AC3E}">
        <p14:creationId xmlns:p14="http://schemas.microsoft.com/office/powerpoint/2010/main" val="257720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Determine best linear mixed-effects model </a:t>
            </a:r>
            <a:r>
              <a:rPr lang="en-US" dirty="0" smtClean="0"/>
              <a:t>through exhaustive search to </a:t>
            </a:r>
            <a:r>
              <a:rPr lang="en-US" dirty="0"/>
              <a:t>predict asthma attacks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Based on R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dirty="0" err="1"/>
              <a:t>Akaike</a:t>
            </a:r>
            <a:r>
              <a:rPr lang="en-US" dirty="0"/>
              <a:t> Information Criterion (AIC)</a:t>
            </a:r>
          </a:p>
          <a:p>
            <a:pPr>
              <a:lnSpc>
                <a:spcPct val="300000"/>
              </a:lnSpc>
            </a:pPr>
            <a:r>
              <a:rPr lang="en-US" dirty="0"/>
              <a:t>Compare best linear mixed-effects model to a model with l1norm in it (</a:t>
            </a:r>
            <a:r>
              <a:rPr lang="en-US" dirty="0">
                <a:solidFill>
                  <a:srgbClr val="FF0000"/>
                </a:solidFill>
              </a:rPr>
              <a:t>NEED TO REWRITE</a:t>
            </a:r>
            <a:r>
              <a:rPr lang="en-US" dirty="0"/>
              <a:t>)</a:t>
            </a:r>
          </a:p>
          <a:p>
            <a:pPr>
              <a:lnSpc>
                <a:spcPct val="300000"/>
              </a:lnSpc>
            </a:pPr>
            <a:r>
              <a:rPr lang="en-US" dirty="0"/>
              <a:t>Build </a:t>
            </a:r>
            <a:r>
              <a:rPr lang="en-US" dirty="0" err="1"/>
              <a:t>Rshiny</a:t>
            </a:r>
            <a:r>
              <a:rPr lang="en-US" dirty="0"/>
              <a:t> feature</a:t>
            </a:r>
          </a:p>
          <a:p>
            <a:pPr>
              <a:lnSpc>
                <a:spcPct val="300000"/>
              </a:lnSpc>
            </a:pPr>
            <a:r>
              <a:rPr lang="en-US" dirty="0"/>
              <a:t>Research previous studies done using weather features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 Objective(s): To predict the severity of an asthma attack</a:t>
            </a:r>
          </a:p>
          <a:p>
            <a:endParaRPr lang="en-US" dirty="0"/>
          </a:p>
          <a:p>
            <a:r>
              <a:rPr lang="en-US" dirty="0"/>
              <a:t>Decisions Impacted: </a:t>
            </a:r>
            <a:r>
              <a:rPr lang="en-US" dirty="0" smtClean="0"/>
              <a:t>Help </a:t>
            </a:r>
            <a:r>
              <a:rPr lang="en-US" dirty="0"/>
              <a:t>people with asthma become more aware of             			      having an asthma attack and if it could be severe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r>
              <a:rPr lang="en-US" dirty="0"/>
              <a:t>Business Value: </a:t>
            </a:r>
            <a:r>
              <a:rPr lang="en-US" dirty="0"/>
              <a:t>Could change the way </a:t>
            </a:r>
            <a:r>
              <a:rPr lang="en-US" dirty="0" smtClean="0"/>
              <a:t>inhalers (app) </a:t>
            </a:r>
            <a:r>
              <a:rPr lang="en-US" dirty="0"/>
              <a:t>are </a:t>
            </a:r>
            <a:r>
              <a:rPr lang="en-US" dirty="0" smtClean="0"/>
              <a:t>manufactured by accounting for </a:t>
            </a:r>
            <a:r>
              <a:rPr lang="en-US" dirty="0" smtClean="0"/>
              <a:t>the </a:t>
            </a:r>
            <a:r>
              <a:rPr lang="en-US" dirty="0"/>
              <a:t>most significant predictors and suggesting to make a </a:t>
            </a:r>
            <a:r>
              <a:rPr lang="en-US" dirty="0" smtClean="0"/>
              <a:t>change</a:t>
            </a:r>
            <a:endParaRPr lang="en-US" dirty="0"/>
          </a:p>
          <a:p>
            <a:r>
              <a:rPr lang="en-US" dirty="0"/>
              <a:t>Data Assets: </a:t>
            </a:r>
            <a:r>
              <a:rPr lang="en-US" dirty="0" smtClean="0"/>
              <a:t>11 features, complete </a:t>
            </a:r>
            <a:r>
              <a:rPr lang="en-US" dirty="0" smtClean="0">
                <a:solidFill>
                  <a:srgbClr val="FF0000"/>
                </a:solidFill>
              </a:rPr>
              <a:t>data set is from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B2B5E-E2BF-49CF-B0D4-3FF09CA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2065E65-9485-451A-9668-8031404E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815"/>
            <a:ext cx="12192000" cy="26045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7F5782-5EC5-4F14-BFE4-D7A0043355C8}"/>
              </a:ext>
            </a:extLst>
          </p:cNvPr>
          <p:cNvSpPr txBox="1"/>
          <p:nvPr/>
        </p:nvSpPr>
        <p:spPr>
          <a:xfrm>
            <a:off x="838200" y="2229853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Dimension: 1010 by 13</a:t>
            </a:r>
          </a:p>
        </p:txBody>
      </p:sp>
    </p:spTree>
    <p:extLst>
      <p:ext uri="{BB962C8B-B14F-4D97-AF65-F5344CB8AC3E}">
        <p14:creationId xmlns:p14="http://schemas.microsoft.com/office/powerpoint/2010/main" val="39761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6FDEF-1A2E-43F8-B2F9-AE8D6BC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5AA06DFA-BF61-4BB6-A324-A6FD418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533" y="1267521"/>
            <a:ext cx="7936933" cy="4909443"/>
          </a:xfrm>
        </p:spPr>
      </p:pic>
    </p:spTree>
    <p:extLst>
      <p:ext uri="{BB962C8B-B14F-4D97-AF65-F5344CB8AC3E}">
        <p14:creationId xmlns:p14="http://schemas.microsoft.com/office/powerpoint/2010/main" val="22080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xmlns="" id="{497421EB-63F7-49FA-994C-89C84C8C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3" y="1563366"/>
            <a:ext cx="6263913" cy="4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E30354-D520-4520-BBC2-F3DE8F6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D77B8A-6561-447A-B31D-F0156869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categorical data: </a:t>
            </a:r>
            <a:r>
              <a:rPr lang="en-US" dirty="0" err="1"/>
              <a:t>lapply</a:t>
            </a:r>
            <a:r>
              <a:rPr lang="en-US" dirty="0"/>
              <a:t>() function </a:t>
            </a:r>
          </a:p>
          <a:p>
            <a:r>
              <a:rPr lang="en-US" dirty="0"/>
              <a:t>Converts the categories into numbers</a:t>
            </a:r>
          </a:p>
          <a:p>
            <a:r>
              <a:rPr lang="en-US" dirty="0"/>
              <a:t>First category is considered 0 and each group afterward is a binary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Important for interpreting the intercept of the regression model</a:t>
            </a:r>
            <a:endParaRPr lang="en-US" dirty="0"/>
          </a:p>
          <a:p>
            <a:r>
              <a:rPr lang="en-US" dirty="0"/>
              <a:t>Example: Outdoor Job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53666BD-1352-4735-A57F-788E3879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609"/>
              </p:ext>
            </p:extLst>
          </p:nvPr>
        </p:nvGraphicFramePr>
        <p:xfrm>
          <a:off x="1736134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973050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937897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294600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6988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15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9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83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37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categorical variables box plotted against continuous variables</a:t>
            </a:r>
          </a:p>
          <a:p>
            <a:r>
              <a:rPr lang="en-US" dirty="0"/>
              <a:t>Any value outside of 1.5*IQR</a:t>
            </a:r>
          </a:p>
          <a:p>
            <a:r>
              <a:rPr lang="en-US" dirty="0"/>
              <a:t>Values that showed up more than once deemed an </a:t>
            </a:r>
            <a:r>
              <a:rPr lang="en-US" dirty="0" smtClean="0"/>
              <a:t>outlier</a:t>
            </a:r>
          </a:p>
          <a:p>
            <a:pPr lvl="1"/>
            <a:r>
              <a:rPr lang="en-US" dirty="0" smtClean="0"/>
              <a:t>23 observations deemed as outliers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E3D53FED-0F17-49C0-A1CB-3F069D48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8" y="643466"/>
            <a:ext cx="91704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CD202-4D2E-44B9-9A24-5176F8C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67E41A-86F0-4171-AF59-B8112F7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Normal ~N(0,1)</a:t>
            </a:r>
          </a:p>
          <a:p>
            <a:r>
              <a:rPr lang="en-US" dirty="0"/>
              <a:t>Only for continuous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Needed in order to be in form that is </a:t>
            </a:r>
            <a:r>
              <a:rPr lang="en-US" dirty="0" err="1" smtClean="0"/>
              <a:t>interpable</a:t>
            </a:r>
            <a:r>
              <a:rPr lang="en-US" dirty="0" smtClean="0"/>
              <a:t> for a linear regression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318</Words>
  <Application>Microsoft Macintosh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Wingdings</vt:lpstr>
      <vt:lpstr>Arial</vt:lpstr>
      <vt:lpstr>Office Theme</vt:lpstr>
      <vt:lpstr>Asthma Severity</vt:lpstr>
      <vt:lpstr>Executive Summary</vt:lpstr>
      <vt:lpstr>Data Asset Description</vt:lpstr>
      <vt:lpstr>Data Asset Description</vt:lpstr>
      <vt:lpstr>Data Asset Description</vt:lpstr>
      <vt:lpstr>Data Preprocessing - Factoring</vt:lpstr>
      <vt:lpstr>Preprocessing – Outlier detection</vt:lpstr>
      <vt:lpstr>PowerPoint Presentation</vt:lpstr>
      <vt:lpstr>Preprocessing – Normalizing the data</vt:lpstr>
      <vt:lpstr>Model Update – Splitting the Data</vt:lpstr>
      <vt:lpstr>Model Update – Mixed Effects Model</vt:lpstr>
      <vt:lpstr>Model Update</vt:lpstr>
      <vt:lpstr>PowerPoint Presentation</vt:lpstr>
      <vt:lpstr>Model Update – MLM</vt:lpstr>
      <vt:lpstr>Next steps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Iverson, Kadie</cp:lastModifiedBy>
  <cp:revision>13</cp:revision>
  <dcterms:created xsi:type="dcterms:W3CDTF">2020-03-20T22:31:35Z</dcterms:created>
  <dcterms:modified xsi:type="dcterms:W3CDTF">2022-03-20T23:27:33Z</dcterms:modified>
</cp:coreProperties>
</file>