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7" autoAdjust="0"/>
    <p:restoredTop sz="94696"/>
  </p:normalViewPr>
  <p:slideViewPr>
    <p:cSldViewPr snapToGrid="0">
      <p:cViewPr>
        <p:scale>
          <a:sx n="130" d="100"/>
          <a:sy n="130" d="100"/>
        </p:scale>
        <p:origin x="128" y="168"/>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2/15/22</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theme" Target="../theme/theme2.xml"/><Relationship Id="rId2" Type="http://schemas.openxmlformats.org/officeDocument/2006/relationships/image" Target="../media/image6.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2/15/22</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2/15/22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2/15/22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xmlns=""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oleObject" Target="../embeddings/oleObject1.bin"/><Relationship Id="rId7" Type="http://schemas.openxmlformats.org/officeDocument/2006/relationships/image" Target="../media/image7.emf"/><Relationship Id="rId8" Type="http://schemas.openxmlformats.org/officeDocument/2006/relationships/hyperlink" Target="https://github.com/donaldsonm731/Asthma_Prediction" TargetMode="External"/><Relationship Id="rId1" Type="http://schemas.openxmlformats.org/officeDocument/2006/relationships/vmlDrawing" Target="../drawings/vmlDrawing1.vml"/><Relationship Id="rId2"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spid="_x0000_s1038"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260" y="79490"/>
            <a:ext cx="6639372" cy="864000"/>
          </a:xfrm>
        </p:spPr>
        <p:txBody>
          <a:bodyPr anchor="t"/>
          <a:lstStyle/>
          <a:p>
            <a:r>
              <a:rPr lang="en-US" b="1" dirty="0" smtClean="0">
                <a:solidFill>
                  <a:srgbClr val="66B512"/>
                </a:solidFill>
              </a:rPr>
              <a:t>Asthma Attacks</a:t>
            </a:r>
            <a:r>
              <a:rPr lang="en-US" b="1" dirty="0">
                <a:solidFill>
                  <a:srgbClr val="66B512"/>
                </a:solidFill>
              </a:rPr>
              <a:t/>
            </a:r>
            <a:br>
              <a:rPr lang="en-US" b="1" dirty="0">
                <a:solidFill>
                  <a:srgbClr val="66B512"/>
                </a:solidFill>
              </a:rPr>
            </a:br>
            <a:r>
              <a:rPr lang="en-US" b="1" dirty="0" smtClean="0">
                <a:solidFill>
                  <a:srgbClr val="FF0000"/>
                </a:solidFill>
              </a:rPr>
              <a:t>2/20/21</a:t>
            </a:r>
            <a:endParaRPr lang="en-US" b="1" dirty="0">
              <a:solidFill>
                <a:srgbClr val="FF0000"/>
              </a:solidFill>
            </a:endParaRP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xmlns=""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a16="http://schemas.microsoft.com/office/drawing/2014/main" xmlns="" id="{CC0A1483-DF3D-45BE-B887-CB285D84E8EA}"/>
              </a:ext>
            </a:extLst>
          </p:cNvPr>
          <p:cNvGraphicFramePr>
            <a:graphicFrameLocks noGrp="1" noChangeAspect="1"/>
          </p:cNvGraphicFramePr>
          <p:nvPr>
            <p:extLst>
              <p:ext uri="{D42A27DB-BD31-4B8C-83A1-F6EECF244321}">
                <p14:modId xmlns:p14="http://schemas.microsoft.com/office/powerpoint/2010/main" val="1168293629"/>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xmlns=""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Project Description / Deliverables</a:t>
                      </a:r>
                      <a:endParaRPr kumimoji="0" lang="en-US" sz="14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0"/>
                  </a:ext>
                </a:extLst>
              </a:tr>
            </a:tbl>
          </a:graphicData>
        </a:graphic>
      </p:graphicFrame>
      <p:graphicFrame>
        <p:nvGraphicFramePr>
          <p:cNvPr id="32" name="Group 77">
            <a:extLst>
              <a:ext uri="{FF2B5EF4-FFF2-40B4-BE49-F238E27FC236}">
                <a16:creationId xmlns:a16="http://schemas.microsoft.com/office/drawing/2014/main" xmlns="" id="{98257ECF-45B8-481F-B073-88E6B4B91EDB}"/>
              </a:ext>
            </a:extLst>
          </p:cNvPr>
          <p:cNvGraphicFramePr>
            <a:graphicFrameLocks noGrp="1"/>
          </p:cNvGraphicFramePr>
          <p:nvPr>
            <p:extLst>
              <p:ext uri="{D42A27DB-BD31-4B8C-83A1-F6EECF244321}">
                <p14:modId xmlns:p14="http://schemas.microsoft.com/office/powerpoint/2010/main" val="405452277"/>
              </p:ext>
            </p:extLst>
          </p:nvPr>
        </p:nvGraphicFramePr>
        <p:xfrm>
          <a:off x="217730" y="5235326"/>
          <a:ext cx="6377379" cy="1240192"/>
        </p:xfrm>
        <a:graphic>
          <a:graphicData uri="http://schemas.openxmlformats.org/drawingml/2006/table">
            <a:tbl>
              <a:tblPr firstRow="1">
                <a:tableStyleId>{69012ECD-51FC-41F1-AA8D-1B2483CD663E}</a:tableStyleId>
              </a:tblPr>
              <a:tblGrid>
                <a:gridCol w="6377379">
                  <a:extLst>
                    <a:ext uri="{9D8B030D-6E8A-4147-A177-3AD203B41FA5}">
                      <a16:colId xmlns:a16="http://schemas.microsoft.com/office/drawing/2014/main" xmlns=""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xmlns=""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smtClean="0">
                          <a:latin typeface="+mn-lt"/>
                          <a:cs typeface="+mn-cs"/>
                        </a:rPr>
                        <a:t>Being able to narrow down factors that majorly</a:t>
                      </a:r>
                      <a:r>
                        <a:rPr lang="en-GB" sz="1000" b="1" baseline="0" dirty="0" smtClean="0">
                          <a:latin typeface="+mn-lt"/>
                          <a:cs typeface="+mn-cs"/>
                        </a:rPr>
                        <a:t> contribute to asthma attacks, those with asthma attacks can make changes in their lives to minimize the risk of having an asthma attack.</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xmlns="" val="10001"/>
                  </a:ext>
                </a:extLst>
              </a:tr>
            </a:tbl>
          </a:graphicData>
        </a:graphic>
      </p:graphicFrame>
      <p:graphicFrame>
        <p:nvGraphicFramePr>
          <p:cNvPr id="33" name="Group 77">
            <a:extLst>
              <a:ext uri="{FF2B5EF4-FFF2-40B4-BE49-F238E27FC236}">
                <a16:creationId xmlns:a16="http://schemas.microsoft.com/office/drawing/2014/main" xmlns="" id="{D1FFF23A-C9C0-4990-B613-435FE74B2902}"/>
              </a:ext>
            </a:extLst>
          </p:cNvPr>
          <p:cNvGraphicFramePr>
            <a:graphicFrameLocks noGrp="1"/>
          </p:cNvGraphicFramePr>
          <p:nvPr>
            <p:extLst>
              <p:ext uri="{D42A27DB-BD31-4B8C-83A1-F6EECF244321}">
                <p14:modId xmlns:p14="http://schemas.microsoft.com/office/powerpoint/2010/main" val="476327095"/>
              </p:ext>
            </p:extLst>
          </p:nvPr>
        </p:nvGraphicFramePr>
        <p:xfrm>
          <a:off x="6656011" y="1664066"/>
          <a:ext cx="5357104" cy="4817707"/>
        </p:xfrm>
        <a:graphic>
          <a:graphicData uri="http://schemas.openxmlformats.org/drawingml/2006/table">
            <a:tbl>
              <a:tblPr firstRow="1">
                <a:tableStyleId>{69012ECD-51FC-41F1-AA8D-1B2483CD663E}</a:tableStyleId>
              </a:tblPr>
              <a:tblGrid>
                <a:gridCol w="5357104">
                  <a:extLst>
                    <a:ext uri="{9D8B030D-6E8A-4147-A177-3AD203B41FA5}">
                      <a16:colId xmlns:a16="http://schemas.microsoft.com/office/drawing/2014/main" xmlns="" val="20000"/>
                    </a:ext>
                  </a:extLst>
                </a:gridCol>
              </a:tblGrid>
              <a:tr h="426235">
                <a:tc>
                  <a:txBody>
                    <a:bodyPr/>
                    <a:lstStyle/>
                    <a:p>
                      <a:pPr marL="0" marR="0" lvl="0" indent="0" algn="l" defTabSz="914400" rtl="0" eaLnBrk="1" fontAlgn="base" latinLnBrk="0" hangingPunct="1">
                        <a:lnSpc>
                          <a:spcPct val="200000"/>
                        </a:lnSpc>
                        <a:spcBef>
                          <a:spcPct val="0"/>
                        </a:spcBef>
                        <a:spcAft>
                          <a:spcPts val="0"/>
                        </a:spcAft>
                        <a:buClr>
                          <a:schemeClr val="tx2"/>
                        </a:buClr>
                        <a:buSzTx/>
                        <a:buFont typeface="Wingdings" pitchFamily="2" charset="2"/>
                        <a:buNone/>
                        <a:tabLst/>
                      </a:pPr>
                      <a:r>
                        <a:rPr kumimoji="0" lang="en-US" sz="14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xmlns="" val="10000"/>
                  </a:ext>
                </a:extLst>
              </a:tr>
              <a:tr h="4385217">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dirty="0" smtClean="0">
                          <a:latin typeface="+mn-lt"/>
                          <a:cs typeface="+mn-cs"/>
                        </a:rPr>
                        <a:t>Creation of GitHub project and</a:t>
                      </a:r>
                      <a:r>
                        <a:rPr lang="en-GB" sz="1000" b="1" baseline="0" dirty="0" smtClean="0">
                          <a:latin typeface="+mn-lt"/>
                          <a:cs typeface="+mn-cs"/>
                        </a:rPr>
                        <a:t> practicing getting comfortable with GitHub so our code stays updated without losing anyone’s work</a:t>
                      </a:r>
                    </a:p>
                    <a:p>
                      <a:pPr marL="112395" marR="0" lvl="0" indent="-112395" algn="l" rtl="0" eaLnBrk="1" fontAlgn="base" latinLnBrk="0" hangingPunct="1">
                        <a:lnSpc>
                          <a:spcPct val="2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latin typeface="+mn-lt"/>
                          <a:cs typeface="+mn-cs"/>
                        </a:rPr>
                        <a:t>Review of Artificial Neural Networks and Random Forest methods</a:t>
                      </a:r>
                    </a:p>
                    <a:p>
                      <a:pPr marL="112395" marR="0" lvl="0" indent="-112395" algn="l" rtl="0" eaLnBrk="1" fontAlgn="base" latinLnBrk="0" hangingPunct="1">
                        <a:lnSpc>
                          <a:spcPct val="2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Review of residuals errors</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Review of outlier detection methods, and began to apply some methods (since we don’t have access in R to all methods mentioned in class)</a:t>
                      </a: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smtClean="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smtClean="0">
                          <a:ln>
                            <a:noFill/>
                          </a:ln>
                          <a:solidFill>
                            <a:schemeClr val="tx1"/>
                          </a:solidFill>
                          <a:effectLst/>
                          <a:uLnTx/>
                          <a:uFillTx/>
                        </a:rPr>
                        <a:t>Researched how to create RShiny</a:t>
                      </a:r>
                    </a:p>
                  </a:txBody>
                  <a:tcPr marL="95988" marR="119985" marT="36000" marB="36000" anchor="ctr" horzOverflow="overflow">
                    <a:solidFill>
                      <a:schemeClr val="bg1"/>
                    </a:solidFill>
                  </a:tcPr>
                </a:tc>
                <a:extLst>
                  <a:ext uri="{0D108BD9-81ED-4DB2-BD59-A6C34878D82A}">
                    <a16:rowId xmlns:a16="http://schemas.microsoft.com/office/drawing/2014/main" xmlns="" val="10001"/>
                  </a:ext>
                </a:extLst>
              </a:tr>
            </a:tbl>
          </a:graphicData>
        </a:graphic>
      </p:graphicFrame>
      <p:sp>
        <p:nvSpPr>
          <p:cNvPr id="36" name="Rectangle: Rounded Corners 35">
            <a:extLst>
              <a:ext uri="{FF2B5EF4-FFF2-40B4-BE49-F238E27FC236}">
                <a16:creationId xmlns:a16="http://schemas.microsoft.com/office/drawing/2014/main" xmlns=""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xmlns="" id="{0B10B350-64ED-4B92-9E40-03FF6E86DBF6}"/>
              </a:ext>
            </a:extLst>
          </p:cNvPr>
          <p:cNvGraphicFramePr>
            <a:graphicFrameLocks noGrp="1"/>
          </p:cNvGraphicFramePr>
          <p:nvPr>
            <p:extLst>
              <p:ext uri="{D42A27DB-BD31-4B8C-83A1-F6EECF244321}">
                <p14:modId xmlns:p14="http://schemas.microsoft.com/office/powerpoint/2010/main" val="2109844346"/>
              </p:ext>
            </p:extLst>
          </p:nvPr>
        </p:nvGraphicFramePr>
        <p:xfrm>
          <a:off x="5863590" y="214191"/>
          <a:ext cx="4166903" cy="72504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xmlns="" val="20000"/>
                    </a:ext>
                  </a:extLst>
                </a:gridCol>
                <a:gridCol w="1594108">
                  <a:extLst>
                    <a:ext uri="{9D8B030D-6E8A-4147-A177-3AD203B41FA5}">
                      <a16:colId xmlns:a16="http://schemas.microsoft.com/office/drawing/2014/main" xmlns=""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u="none" strike="noStrike" kern="1200" cap="none" normalizeH="0" baseline="0" noProof="0" dirty="0" smtClean="0">
                          <a:ln>
                            <a:noFill/>
                          </a:ln>
                          <a:solidFill>
                            <a:srgbClr val="FF0000"/>
                          </a:solidFill>
                          <a:effectLst/>
                          <a:latin typeface="+mn-lt"/>
                          <a:ea typeface="+mn-ea"/>
                          <a:cs typeface="+mn-cs"/>
                        </a:rPr>
                        <a:t>Kadie Iverson &amp; Matt Donaldson</a:t>
                      </a:r>
                      <a:endParaRPr kumimoji="0" lang="en-US" sz="1000" b="0" u="none" strike="noStrike" kern="1200" cap="none" normalizeH="0" baseline="0" noProof="0" dirty="0">
                        <a:ln>
                          <a:noFill/>
                        </a:ln>
                        <a:solidFill>
                          <a:srgbClr val="FF0000"/>
                        </a:solidFill>
                        <a:effectLst/>
                        <a:latin typeface="+mn-lt"/>
                        <a:ea typeface="+mn-ea"/>
                        <a:cs typeface="+mn-cs"/>
                      </a:endParaRP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smtClean="0">
                          <a:ln>
                            <a:noFill/>
                          </a:ln>
                          <a:solidFill>
                            <a:srgbClr val="FF0000"/>
                          </a:solidFill>
                          <a:effectLst/>
                          <a:latin typeface="Arial" charset="0"/>
                          <a:cs typeface="Arial" charset="0"/>
                        </a:rPr>
                        <a:t>Medicine</a:t>
                      </a:r>
                      <a:endParaRPr kumimoji="0" lang="en-US" sz="1000" b="0" i="0" u="none" strike="noStrike" cap="none" normalizeH="0" baseline="0" noProof="0" dirty="0">
                        <a:ln>
                          <a:noFill/>
                        </a:ln>
                        <a:solidFill>
                          <a:srgbClr val="FF0000"/>
                        </a:solidFill>
                        <a:effectLst/>
                        <a:latin typeface="Arial" charset="0"/>
                        <a:cs typeface="Arial" charset="0"/>
                      </a:endParaRP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aphicFrame>
        <p:nvGraphicFramePr>
          <p:cNvPr id="38" name="Tabelle 20">
            <a:extLst>
              <a:ext uri="{FF2B5EF4-FFF2-40B4-BE49-F238E27FC236}">
                <a16:creationId xmlns:a16="http://schemas.microsoft.com/office/drawing/2014/main" xmlns="" id="{EC9F2797-F988-44CB-8382-693DBC8A0F21}"/>
              </a:ext>
            </a:extLst>
          </p:cNvPr>
          <p:cNvGraphicFramePr>
            <a:graphicFrameLocks noGrp="1"/>
          </p:cNvGraphicFramePr>
          <p:nvPr>
            <p:extLst>
              <p:ext uri="{D42A27DB-BD31-4B8C-83A1-F6EECF244321}">
                <p14:modId xmlns:p14="http://schemas.microsoft.com/office/powerpoint/2010/main" val="289635624"/>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xmlns="" val="20000"/>
                    </a:ext>
                  </a:extLst>
                </a:gridCol>
                <a:gridCol w="801637">
                  <a:extLst>
                    <a:ext uri="{9D8B030D-6E8A-4147-A177-3AD203B41FA5}">
                      <a16:colId xmlns:a16="http://schemas.microsoft.com/office/drawing/2014/main" xmlns="" val="20001"/>
                    </a:ext>
                  </a:extLst>
                </a:gridCol>
              </a:tblGrid>
              <a:tr h="680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smtClean="0">
                          <a:solidFill>
                            <a:srgbClr val="FF0000"/>
                          </a:solidFill>
                        </a:rPr>
                        <a:t>On Target</a:t>
                      </a:r>
                      <a:endParaRPr lang="en-US" sz="900" b="0" dirty="0">
                        <a:solidFill>
                          <a:srgbClr val="FF0000"/>
                        </a:solidFill>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8" name="TextBox 7">
            <a:extLst>
              <a:ext uri="{FF2B5EF4-FFF2-40B4-BE49-F238E27FC236}">
                <a16:creationId xmlns:a16="http://schemas.microsoft.com/office/drawing/2014/main" xmlns="" id="{44E3C0C7-7427-4CB3-B854-12CD21E5D4DD}"/>
              </a:ext>
            </a:extLst>
          </p:cNvPr>
          <p:cNvSpPr txBox="1"/>
          <p:nvPr/>
        </p:nvSpPr>
        <p:spPr bwMode="gray">
          <a:xfrm>
            <a:off x="217731" y="1664065"/>
            <a:ext cx="6377379" cy="3492473"/>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r>
              <a:rPr lang="en-GB" sz="1000" b="1" dirty="0"/>
              <a:t>Our data analytics project aims to predict the severity of an asthma attack and give recommendations on how the person should try and prevent future asthma attacks based on the 10 features in the data set. The data set used has a total of 1000 instances of asthma attacks from 10 participants. The input features looked at are gender, age, outdoor job, outdoor activity, if they smoke, humidity, temperature, pressure, UV index and wind speed. Ratings of the asthma attacks were recorded</a:t>
            </a:r>
            <a:r>
              <a:rPr lang="en-GB" sz="1000" b="1" dirty="0" smtClean="0"/>
              <a:t>.</a:t>
            </a:r>
          </a:p>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dirty="0" smtClean="0">
                <a:latin typeface="Arial"/>
                <a:cs typeface="Arial"/>
              </a:rPr>
              <a:t>Deliverables:</a:t>
            </a:r>
          </a:p>
          <a:p>
            <a:pPr marL="299085" indent="-228600" fontAlgn="base">
              <a:spcBef>
                <a:spcPct val="0"/>
              </a:spcBef>
              <a:spcAft>
                <a:spcPts val="315"/>
              </a:spcAft>
              <a:buClr>
                <a:srgbClr val="00BCFF"/>
              </a:buClr>
              <a:buAutoNum type="arabicPeriod"/>
              <a:defRPr/>
            </a:pPr>
            <a:r>
              <a:rPr lang="en-GB" sz="1000" b="1" i="0" u="none" strike="noStrike" kern="1200" cap="none" spc="0" normalizeH="0" noProof="0" dirty="0" smtClean="0">
                <a:ln>
                  <a:noFill/>
                </a:ln>
                <a:effectLst/>
                <a:uLnTx/>
                <a:uFillTx/>
                <a:latin typeface="Arial"/>
                <a:cs typeface="Arial"/>
              </a:rPr>
              <a:t>Pre-Process Data:</a:t>
            </a:r>
          </a:p>
          <a:p>
            <a:pPr marL="756285" lvl="1" indent="-228600" fontAlgn="base">
              <a:spcBef>
                <a:spcPct val="0"/>
              </a:spcBef>
              <a:spcAft>
                <a:spcPts val="315"/>
              </a:spcAft>
              <a:buClr>
                <a:srgbClr val="00BCFF"/>
              </a:buClr>
              <a:buAutoNum type="arabicPeriod"/>
              <a:defRPr/>
            </a:pPr>
            <a:r>
              <a:rPr lang="en-GB" sz="1000" b="1" dirty="0" smtClean="0">
                <a:latin typeface="Arial"/>
                <a:cs typeface="Arial"/>
              </a:rPr>
              <a:t>Detect Outliers</a:t>
            </a:r>
            <a:endParaRPr lang="en-GB" sz="1000" b="1" i="0" u="none" strike="noStrike" kern="1200" cap="none" spc="0" normalizeH="0" noProof="0" dirty="0" smtClean="0">
              <a:ln>
                <a:noFill/>
              </a:ln>
              <a:effectLst/>
              <a:uLnTx/>
              <a:uFillTx/>
              <a:latin typeface="Arial"/>
              <a:cs typeface="Arial"/>
            </a:endParaRPr>
          </a:p>
          <a:p>
            <a:pPr marL="299085" indent="-228600" fontAlgn="base">
              <a:spcBef>
                <a:spcPct val="0"/>
              </a:spcBef>
              <a:spcAft>
                <a:spcPts val="315"/>
              </a:spcAft>
              <a:buClr>
                <a:srgbClr val="00BCFF"/>
              </a:buClr>
              <a:buAutoNum type="arabicPeriod"/>
              <a:defRPr/>
            </a:pPr>
            <a:r>
              <a:rPr lang="en-GB" sz="1000" b="1" i="0" u="none" strike="noStrike" kern="1200" cap="none" spc="0" normalizeH="0" noProof="0" dirty="0" smtClean="0">
                <a:ln>
                  <a:noFill/>
                </a:ln>
                <a:effectLst/>
                <a:uLnTx/>
                <a:uFillTx/>
                <a:latin typeface="Arial"/>
                <a:cs typeface="Arial"/>
              </a:rPr>
              <a:t>Predictive Model:</a:t>
            </a:r>
          </a:p>
          <a:p>
            <a:pPr marL="756285" lvl="1" indent="-228600" fontAlgn="base">
              <a:spcBef>
                <a:spcPct val="0"/>
              </a:spcBef>
              <a:spcAft>
                <a:spcPts val="315"/>
              </a:spcAft>
              <a:buClr>
                <a:srgbClr val="00BCFF"/>
              </a:buClr>
              <a:buAutoNum type="arabicPeriod"/>
              <a:defRPr/>
            </a:pPr>
            <a:r>
              <a:rPr lang="en-GB" sz="1000" b="1" baseline="0" dirty="0" smtClean="0">
                <a:latin typeface="Arial"/>
                <a:cs typeface="Arial"/>
              </a:rPr>
              <a:t>ANN</a:t>
            </a:r>
          </a:p>
          <a:p>
            <a:pPr marL="756285" lvl="1" indent="-228600" fontAlgn="base">
              <a:spcBef>
                <a:spcPct val="0"/>
              </a:spcBef>
              <a:spcAft>
                <a:spcPts val="315"/>
              </a:spcAft>
              <a:buClr>
                <a:srgbClr val="00BCFF"/>
              </a:buClr>
              <a:buAutoNum type="arabicPeriod"/>
              <a:defRPr/>
            </a:pPr>
            <a:r>
              <a:rPr lang="en-GB" sz="1000" b="1" i="0" u="none" strike="noStrike" kern="1200" cap="none" spc="0" normalizeH="0" noProof="0" dirty="0" smtClean="0">
                <a:ln>
                  <a:noFill/>
                </a:ln>
                <a:effectLst/>
                <a:uLnTx/>
                <a:uFillTx/>
                <a:latin typeface="Arial"/>
                <a:cs typeface="Arial"/>
              </a:rPr>
              <a:t>Random Forest</a:t>
            </a:r>
          </a:p>
          <a:p>
            <a:pPr marL="756285" lvl="1" indent="-228600" fontAlgn="base">
              <a:spcBef>
                <a:spcPct val="0"/>
              </a:spcBef>
              <a:spcAft>
                <a:spcPts val="315"/>
              </a:spcAft>
              <a:buClr>
                <a:srgbClr val="00BCFF"/>
              </a:buClr>
              <a:buAutoNum type="arabicPeriod"/>
              <a:defRPr/>
            </a:pPr>
            <a:r>
              <a:rPr lang="en-GB" sz="1000" b="1" baseline="0" dirty="0" smtClean="0">
                <a:latin typeface="Arial"/>
                <a:cs typeface="Arial"/>
              </a:rPr>
              <a:t>Calculate</a:t>
            </a:r>
            <a:r>
              <a:rPr lang="en-GB" sz="1000" b="1" dirty="0" smtClean="0">
                <a:latin typeface="Arial"/>
                <a:cs typeface="Arial"/>
              </a:rPr>
              <a:t> Errors</a:t>
            </a:r>
            <a:endParaRPr lang="en-GB" sz="1000" b="1" i="0" u="none" strike="noStrike" kern="1200" cap="none" spc="0" normalizeH="0" baseline="0" noProof="0" dirty="0" smtClean="0">
              <a:ln>
                <a:noFill/>
              </a:ln>
              <a:effectLst/>
              <a:uLnTx/>
              <a:uFillTx/>
              <a:latin typeface="Arial"/>
              <a:cs typeface="Arial"/>
            </a:endParaRPr>
          </a:p>
          <a:p>
            <a:pPr marL="299085" indent="-228600" fontAlgn="base">
              <a:spcBef>
                <a:spcPct val="0"/>
              </a:spcBef>
              <a:spcAft>
                <a:spcPts val="315"/>
              </a:spcAft>
              <a:buClr>
                <a:srgbClr val="00BCFF"/>
              </a:buClr>
              <a:buFont typeface="+mj-lt"/>
              <a:buAutoNum type="arabicPeriod"/>
              <a:defRPr/>
            </a:pPr>
            <a:r>
              <a:rPr lang="en-GB" sz="1000" b="1" i="0" u="none" strike="noStrike" kern="1200" cap="none" spc="0" normalizeH="0" baseline="0" noProof="0" dirty="0" smtClean="0">
                <a:ln>
                  <a:noFill/>
                </a:ln>
                <a:effectLst/>
                <a:uLnTx/>
                <a:uFillTx/>
                <a:latin typeface="Arial"/>
                <a:cs typeface="Arial"/>
              </a:rPr>
              <a:t>RShiny</a:t>
            </a:r>
            <a:r>
              <a:rPr lang="en-GB" sz="1000" b="1" i="0" u="none" strike="noStrike" kern="1200" cap="none" spc="0" normalizeH="0" noProof="0" dirty="0" smtClean="0">
                <a:ln>
                  <a:noFill/>
                </a:ln>
                <a:effectLst/>
                <a:uLnTx/>
                <a:uFillTx/>
                <a:latin typeface="Arial"/>
                <a:cs typeface="Arial"/>
              </a:rPr>
              <a:t> Feature:</a:t>
            </a:r>
          </a:p>
          <a:p>
            <a:pPr marL="756285" lvl="1" indent="-228600" fontAlgn="base">
              <a:spcBef>
                <a:spcPct val="0"/>
              </a:spcBef>
              <a:spcAft>
                <a:spcPts val="315"/>
              </a:spcAft>
              <a:buClr>
                <a:srgbClr val="00BCFF"/>
              </a:buClr>
              <a:buFont typeface="+mj-lt"/>
              <a:buAutoNum type="arabicPeriod"/>
              <a:defRPr/>
            </a:pPr>
            <a:r>
              <a:rPr lang="en-GB" sz="1000" b="1" dirty="0" smtClean="0">
                <a:latin typeface="Arial"/>
                <a:cs typeface="Arial"/>
              </a:rPr>
              <a:t>Create</a:t>
            </a:r>
          </a:p>
          <a:p>
            <a:pPr marL="756285" lvl="1" indent="-228600" fontAlgn="base">
              <a:spcBef>
                <a:spcPct val="0"/>
              </a:spcBef>
              <a:spcAft>
                <a:spcPts val="315"/>
              </a:spcAft>
              <a:buClr>
                <a:srgbClr val="00BCFF"/>
              </a:buClr>
              <a:buFont typeface="+mj-lt"/>
              <a:buAutoNum type="arabicPeriod"/>
              <a:defRPr/>
            </a:pPr>
            <a:r>
              <a:rPr lang="en-GB" sz="1000" b="1" i="0" u="none" strike="noStrike" kern="1200" cap="none" spc="0" normalizeH="0" noProof="0" dirty="0" smtClean="0">
                <a:ln>
                  <a:noFill/>
                </a:ln>
                <a:effectLst/>
                <a:uLnTx/>
                <a:uFillTx/>
                <a:latin typeface="Arial"/>
                <a:cs typeface="Arial"/>
              </a:rPr>
              <a:t>Test</a:t>
            </a:r>
          </a:p>
          <a:p>
            <a:pPr marL="756285" lvl="1" indent="-228600" fontAlgn="base">
              <a:spcBef>
                <a:spcPct val="0"/>
              </a:spcBef>
              <a:spcAft>
                <a:spcPts val="315"/>
              </a:spcAft>
              <a:buClr>
                <a:srgbClr val="00BCFF"/>
              </a:buClr>
              <a:buFont typeface="+mj-lt"/>
              <a:buAutoNum type="arabicPeriod"/>
              <a:defRPr/>
            </a:pPr>
            <a:endParaRPr lang="en-GB" sz="1000" b="1" i="0" u="none" strike="noStrike" kern="1200" cap="none" spc="0" normalizeH="0" baseline="0" noProof="0" dirty="0" smtClean="0">
              <a:ln>
                <a:noFill/>
              </a:ln>
              <a:effectLst/>
              <a:uLnTx/>
              <a:uFillTx/>
              <a:latin typeface="Arial"/>
              <a:cs typeface="Arial"/>
            </a:endParaRPr>
          </a:p>
          <a:p>
            <a:pPr marL="70485" fontAlgn="base">
              <a:spcBef>
                <a:spcPct val="0"/>
              </a:spcBef>
              <a:spcAft>
                <a:spcPts val="315"/>
              </a:spcAft>
              <a:buClr>
                <a:srgbClr val="00BCFF"/>
              </a:buClr>
              <a:defRPr/>
            </a:pPr>
            <a:r>
              <a:rPr lang="en-GB" sz="1000" b="1" i="0" u="none" strike="noStrike" kern="1200" cap="none" spc="0" normalizeH="0" baseline="0" noProof="0" dirty="0" smtClean="0">
                <a:ln>
                  <a:noFill/>
                </a:ln>
                <a:effectLst/>
                <a:uLnTx/>
                <a:uFillTx/>
                <a:latin typeface="Arial"/>
                <a:cs typeface="Arial"/>
              </a:rPr>
              <a:t>Link</a:t>
            </a:r>
            <a:r>
              <a:rPr lang="en-GB" sz="1000" b="1" i="0" u="none" strike="noStrike" kern="1200" cap="none" spc="0" normalizeH="0" noProof="0" dirty="0" smtClean="0">
                <a:ln>
                  <a:noFill/>
                </a:ln>
                <a:effectLst/>
                <a:uLnTx/>
                <a:uFillTx/>
                <a:latin typeface="Arial"/>
                <a:cs typeface="Arial"/>
              </a:rPr>
              <a:t> </a:t>
            </a:r>
            <a:r>
              <a:rPr lang="en-GB" sz="1000" b="1" dirty="0"/>
              <a:t>to GitHub: </a:t>
            </a:r>
            <a:r>
              <a:rPr lang="en-GB" sz="1000" b="1" dirty="0">
                <a:hlinkClick r:id="rId8"/>
              </a:rPr>
              <a:t>https://</a:t>
            </a:r>
            <a:r>
              <a:rPr lang="en-GB" sz="1000" b="1" dirty="0" smtClean="0">
                <a:hlinkClick r:id="rId8"/>
              </a:rPr>
              <a:t>github.com/donaldsonm731/Asthma_Prediction</a:t>
            </a:r>
            <a:r>
              <a:rPr lang="en-GB" sz="1000" b="1" dirty="0" smtClean="0"/>
              <a:t> </a:t>
            </a:r>
            <a:endParaRPr lang="en-GB" sz="1000" b="1" i="0" u="none" strike="noStrike" kern="1200" cap="none" spc="0" normalizeH="0" baseline="0" noProof="0" dirty="0">
              <a:ln>
                <a:noFill/>
              </a:ln>
              <a:effectLst/>
              <a:uLnTx/>
              <a:uFillTx/>
              <a:latin typeface="Arial"/>
              <a:cs typeface="Arial"/>
            </a:endParaRPr>
          </a:p>
        </p:txBody>
      </p:sp>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BE5D103-2F84-4968-8723-2C70E1A62A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3061</TotalTime>
  <Words>248</Words>
  <Application>Microsoft Macintosh PowerPoint</Application>
  <PresentationFormat>Custom</PresentationFormat>
  <Paragraphs>33</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 Unicode MS</vt:lpstr>
      <vt:lpstr>Calibri</vt:lpstr>
      <vt:lpstr>Wingdings</vt:lpstr>
      <vt:lpstr>Arial</vt:lpstr>
      <vt:lpstr>PR_BAG_PPT-master_16-9_2017-11-20</vt:lpstr>
      <vt:lpstr>think-cell Slide</vt:lpstr>
      <vt:lpstr>Asthma Attacks 2/20/21</vt:lpstr>
    </vt:vector>
  </TitlesOfParts>
  <Company>Bayer</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Iverson, Kadie</cp:lastModifiedBy>
  <cp:revision>278</cp:revision>
  <cp:lastPrinted>2019-09-27T14:27:47Z</cp:lastPrinted>
  <dcterms:created xsi:type="dcterms:W3CDTF">2019-07-08T09:13:45Z</dcterms:created>
  <dcterms:modified xsi:type="dcterms:W3CDTF">2022-02-15T22:22:02Z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