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70" r:id="rId11"/>
    <p:sldId id="268" r:id="rId12"/>
    <p:sldId id="260" r:id="rId13"/>
    <p:sldId id="264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Kept 3 subjects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r>
              <a:rPr lang="en-US" dirty="0"/>
              <a:t>Less chance of bias when evaluating performance of test </a:t>
            </a:r>
            <a:r>
              <a:rPr lang="en-US" dirty="0" smtClean="0"/>
              <a:t>set</a:t>
            </a:r>
          </a:p>
          <a:p>
            <a:endParaRPr lang="en-US" dirty="0"/>
          </a:p>
          <a:p>
            <a:r>
              <a:rPr lang="en-US" dirty="0"/>
              <a:t>Captures </a:t>
            </a:r>
            <a:r>
              <a:rPr lang="en-US" dirty="0" smtClean="0"/>
              <a:t>ruggedness</a:t>
            </a:r>
          </a:p>
          <a:p>
            <a:endParaRPr lang="en-US" dirty="0"/>
          </a:p>
          <a:p>
            <a:r>
              <a:rPr lang="en-US" dirty="0"/>
              <a:t>More confidence that the model can accurately predict the severity of an attack for individuals that were not monitored for this study</a:t>
            </a:r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Update – Mixed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01B999D5-EE4D-4AEB-9A9F-A415CCD7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5839"/>
                <a:ext cx="10515600" cy="42170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Easy to interpret</a:t>
                </a:r>
              </a:p>
              <a:p>
                <a:r>
                  <a:rPr lang="en-US" dirty="0"/>
                  <a:t>Mixture Models: Incorporates random effects from each subject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Outcome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Predictor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Fixed effects regression coefficients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from each patient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coefficients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noise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B999D5-EE4D-4AEB-9A9F-A415CCD7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5839"/>
                <a:ext cx="10515600" cy="4217035"/>
              </a:xfrm>
              <a:blipFill>
                <a:blip r:embed="rId2"/>
                <a:stretch>
                  <a:fillRect l="-1043" t="-3179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8A77F9D0-39EB-4B7F-8E56-775374954390}"/>
                  </a:ext>
                </a:extLst>
              </p:cNvPr>
              <p:cNvSpPr txBox="1"/>
              <p:nvPr/>
            </p:nvSpPr>
            <p:spPr>
              <a:xfrm>
                <a:off x="3449320" y="1460043"/>
                <a:ext cx="529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Model: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𝞮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77F9D0-39EB-4B7F-8E56-77537495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20" y="1460043"/>
                <a:ext cx="5293360" cy="523220"/>
              </a:xfrm>
              <a:prstGeom prst="rect">
                <a:avLst/>
              </a:prstGeom>
              <a:blipFill>
                <a:blip r:embed="rId3"/>
                <a:stretch>
                  <a:fillRect l="-2419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6" y="2002526"/>
            <a:ext cx="11000527" cy="36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xmlns="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xmlns="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1"/>
            <a:ext cx="10515600" cy="4791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Determine best linear mixed-effects model through exhaustive search to predict asthma attacks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Based on R</a:t>
            </a:r>
            <a:r>
              <a:rPr lang="en-US" sz="1800" baseline="30000" dirty="0"/>
              <a:t>2</a:t>
            </a:r>
            <a:r>
              <a:rPr lang="en-US" sz="1800" dirty="0"/>
              <a:t> and </a:t>
            </a:r>
            <a:r>
              <a:rPr lang="en-US" sz="1800" dirty="0" err="1"/>
              <a:t>Akaike</a:t>
            </a:r>
            <a:r>
              <a:rPr lang="en-US" sz="1800" dirty="0"/>
              <a:t> Information Criterion (AIC</a:t>
            </a:r>
            <a:r>
              <a:rPr lang="en-US" sz="18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400" dirty="0"/>
              <a:t>Compare best linear mixed-effects model to a model that uses lasso regression with the linear mixed </a:t>
            </a:r>
            <a:r>
              <a:rPr lang="en-US" sz="2400" dirty="0" smtClean="0"/>
              <a:t>model</a:t>
            </a:r>
          </a:p>
          <a:p>
            <a:pPr lvl="1"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Look </a:t>
            </a:r>
            <a:r>
              <a:rPr lang="en-US" sz="2400" dirty="0"/>
              <a:t>into K-fold cross validation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Build </a:t>
            </a:r>
            <a:r>
              <a:rPr lang="en-US" sz="2400" dirty="0" err="1"/>
              <a:t>Rshiny</a:t>
            </a:r>
            <a:r>
              <a:rPr lang="en-US" sz="2400" dirty="0"/>
              <a:t> </a:t>
            </a:r>
            <a:r>
              <a:rPr lang="en-US" sz="2400" dirty="0" smtClean="0"/>
              <a:t>feature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2701" cy="456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Analytic </a:t>
            </a:r>
            <a:r>
              <a:rPr lang="en-US" dirty="0" smtClean="0"/>
              <a:t>Objective: 	To </a:t>
            </a:r>
            <a:r>
              <a:rPr lang="en-US" dirty="0"/>
              <a:t>predict the severity of an asthma </a:t>
            </a:r>
            <a:r>
              <a:rPr lang="en-US" dirty="0" smtClean="0"/>
              <a:t>attack</a:t>
            </a:r>
          </a:p>
          <a:p>
            <a:pPr lvl="1"/>
            <a:endParaRPr lang="en-US" dirty="0"/>
          </a:p>
          <a:p>
            <a:r>
              <a:rPr lang="en-US" dirty="0"/>
              <a:t>Decisions Impacted: </a:t>
            </a:r>
            <a:r>
              <a:rPr lang="en-US" dirty="0" smtClean="0"/>
              <a:t>	Help </a:t>
            </a:r>
            <a:r>
              <a:rPr lang="en-US" dirty="0"/>
              <a:t>people with asthma become more aware </a:t>
            </a:r>
            <a:r>
              <a:rPr lang="en-US" dirty="0" smtClean="0"/>
              <a:t>				of having </a:t>
            </a:r>
            <a:r>
              <a:rPr lang="en-US" dirty="0"/>
              <a:t>an asthma attack and if it could be </a:t>
            </a:r>
            <a:r>
              <a:rPr lang="en-US" dirty="0" smtClean="0"/>
              <a:t>				severe</a:t>
            </a:r>
          </a:p>
          <a:p>
            <a:pPr lvl="1"/>
            <a:endParaRPr lang="en-US" dirty="0"/>
          </a:p>
          <a:p>
            <a:r>
              <a:rPr lang="en-US" dirty="0"/>
              <a:t>Business Value: </a:t>
            </a:r>
            <a:r>
              <a:rPr lang="en-US" dirty="0" smtClean="0"/>
              <a:t>		Could </a:t>
            </a:r>
            <a:r>
              <a:rPr lang="en-US" dirty="0"/>
              <a:t>change the way inhalers </a:t>
            </a:r>
            <a:r>
              <a:rPr lang="en-US" dirty="0" smtClean="0"/>
              <a:t>are 						manufactured  and create an app that 					accounts </a:t>
            </a:r>
            <a:r>
              <a:rPr lang="en-US" dirty="0"/>
              <a:t>for the most significant </a:t>
            </a:r>
            <a:r>
              <a:rPr lang="en-US" dirty="0" smtClean="0"/>
              <a:t>predictors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Assets: </a:t>
            </a:r>
            <a:r>
              <a:rPr lang="en-US" dirty="0" smtClean="0"/>
              <a:t>		11 features</a:t>
            </a:r>
            <a:r>
              <a:rPr lang="en-US" dirty="0" smtClean="0"/>
              <a:t>, from a study done by </a:t>
            </a:r>
            <a:r>
              <a:rPr lang="en-US" dirty="0" err="1" smtClean="0"/>
              <a:t>Radiah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7F5782-5EC5-4F14-BFE4-D7A0043355C8}"/>
              </a:ext>
            </a:extLst>
          </p:cNvPr>
          <p:cNvSpPr txBox="1"/>
          <p:nvPr/>
        </p:nvSpPr>
        <p:spPr>
          <a:xfrm>
            <a:off x="838200" y="1968243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533" y="1267521"/>
            <a:ext cx="7936933" cy="4909443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3" y="1563366"/>
            <a:ext cx="6263913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number</a:t>
            </a:r>
          </a:p>
          <a:p>
            <a:r>
              <a:rPr lang="en-US" dirty="0"/>
              <a:t>Important for interpreting the intercept of the regression model</a:t>
            </a:r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09"/>
              </p:ext>
            </p:extLst>
          </p:nvPr>
        </p:nvGraphicFramePr>
        <p:xfrm>
          <a:off x="1736134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All categorical variables box plotted against continuous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/>
              <a:t>Any value outside of </a:t>
            </a:r>
            <a:r>
              <a:rPr lang="en-US" dirty="0" smtClean="0"/>
              <a:t>1.5*IQR</a:t>
            </a:r>
          </a:p>
          <a:p>
            <a:endParaRPr lang="en-US" dirty="0"/>
          </a:p>
          <a:p>
            <a:r>
              <a:rPr lang="en-US" dirty="0"/>
              <a:t>Values that showed up more than once deemed an outlier</a:t>
            </a:r>
          </a:p>
          <a:p>
            <a:pPr lvl="1"/>
            <a:r>
              <a:rPr lang="en-US" dirty="0"/>
              <a:t>23 observations deemed as outliers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Standard Normal </a:t>
            </a:r>
            <a:r>
              <a:rPr lang="en-US" dirty="0" smtClean="0"/>
              <a:t>~ N(0,1)</a:t>
            </a:r>
          </a:p>
          <a:p>
            <a:endParaRPr lang="en-US" dirty="0"/>
          </a:p>
          <a:p>
            <a:r>
              <a:rPr lang="en-US" dirty="0"/>
              <a:t>Only for continuous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/>
              <a:t>Needed in order to be in form that is interpretable for a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308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Arial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Splitting the Data</vt:lpstr>
      <vt:lpstr>Model Update – Mixed Effects Model</vt:lpstr>
      <vt:lpstr>Model Update</vt:lpstr>
      <vt:lpstr>PowerPoint Presentation</vt:lpstr>
      <vt:lpstr>Model Update – MLM</vt:lpstr>
      <vt:lpstr>Next steps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Iverson, Kadie</cp:lastModifiedBy>
  <cp:revision>19</cp:revision>
  <dcterms:created xsi:type="dcterms:W3CDTF">2020-03-20T22:31:35Z</dcterms:created>
  <dcterms:modified xsi:type="dcterms:W3CDTF">2022-03-21T22:22:00Z</dcterms:modified>
</cp:coreProperties>
</file>