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41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2F90-FC7C-4881-B624-067359802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05D4C-716D-492C-90A3-60691E972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70EFF-09D4-4AC5-B842-1C48FFB2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90BA4-29E8-40D9-A975-EC1B704B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7A287-C816-4A8C-8C3F-DEE99C57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2C42-3812-4E4A-A4AC-23AB2D4A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E008D-5E6E-4A8F-8B3A-B209BB381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2DD6A-F674-4C9F-8D32-21101E7D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136E5-A4D8-4CC9-830F-3394E314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F98-304F-483D-A85E-240A9B01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1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8FC4F-B22C-42C5-B5A3-50A659DE4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DCE23-2322-4521-9F24-1063E215B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77D31-F558-4081-8158-00752494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CB81-53D0-4BE8-837E-B85C7F87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1FB3-38D7-4491-AE27-EB5B05BE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6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210E-3665-4667-9918-299084D5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69D4-1F42-4FF4-AF33-278794740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0A139-0F04-4A64-91CA-C44AA0DB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15E4-4D7D-4AB7-87BE-6EC40D43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6F1E5-5041-451A-9093-3E9517F1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B610-A014-4931-85FC-37307DD69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86D57-CE7C-4BC6-9AB9-92BDA02B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3EFF2-802C-4338-A61B-6FC2595C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77EFB-97FC-476D-A935-BFE2E8BB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8A351-7C50-45E3-A3C2-F04855F8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9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6DBF-8CF1-4541-A37E-FD16E821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40FE3-612D-4988-BDC7-FCA8D02C9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BD173-56A7-42B1-9EF5-8372DE8CB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47C21-18D3-447D-B6EB-204ECB95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2326C-498B-4053-AFA7-D5258EB8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B1D45-1A40-4F28-8DDB-F712C1BE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1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0685-35E5-4761-A75E-D4394ED2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93A82-2567-4962-A4CA-D411B022D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14E0D-666C-490A-BEFB-2AEFACEB0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A86F2-A379-4851-AFFE-941BD24FA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FEAC4-2F3D-47DC-99CE-FA02265D4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8D0EE-7073-45C8-A549-A6997006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E4472-B83A-48C5-9B72-EEE9E982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4E9B9-BF0F-4846-B515-833DFB31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0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7577-253D-4781-88A9-EBD3004A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C8230-CD8E-4A80-A6C7-BF1C9F3D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A2ABB-F995-42AA-96EE-F19BCB03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2CDA6-5B9B-4ACE-B0FD-E9ED6A30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4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1D731-C727-430A-B865-E19B19D1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BA5F2-1D2B-41F6-B1CC-A2EEBD5F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BD83F-B061-46AD-87A5-10825E27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2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261B-9DCE-46E2-9D8F-DEA671B1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BF5E-E206-4A37-8F49-1716C4693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1E860-7A72-432E-ADD0-007295E49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2C5F5-4432-45DE-AF30-7E679EE6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16DCB-A5D3-49B8-A04F-95950126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5756A-03E0-46D8-97F0-6FBDFEFB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BB51-3366-4513-B6FA-06C5B069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3965E-B21A-4A74-B548-7684EA9D5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94864-1E62-481A-A104-EEB4AF306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7905F-FC21-4106-B2CD-DE43E92F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240E0-1B64-417C-91C0-01363768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CDD59-3582-46B8-81AE-B872D535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7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408A4-471F-4A62-82D8-9AA2C0D6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A3CF8-D210-4431-A2D5-51581928E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4F786-8476-4583-B5CB-69F3558F3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5126B-21E6-487F-966D-C011DEC8F44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C4199-DFB1-4B36-A0F6-CB52589AA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A6637-7E11-407E-911B-14BC5972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6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A9E80F2B-1BF6-4848-87B3-1F3502E340EA}"/>
              </a:ext>
            </a:extLst>
          </p:cNvPr>
          <p:cNvSpPr/>
          <p:nvPr/>
        </p:nvSpPr>
        <p:spPr>
          <a:xfrm>
            <a:off x="6811500" y="1226700"/>
            <a:ext cx="2615824" cy="1003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74D8AD-0652-43F4-BA00-708AC75F72E8}"/>
              </a:ext>
            </a:extLst>
          </p:cNvPr>
          <p:cNvSpPr/>
          <p:nvPr/>
        </p:nvSpPr>
        <p:spPr>
          <a:xfrm>
            <a:off x="2961159" y="2585321"/>
            <a:ext cx="1450803" cy="976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05C18E-DBD8-469E-A8D5-F90F08887D53}"/>
              </a:ext>
            </a:extLst>
          </p:cNvPr>
          <p:cNvSpPr/>
          <p:nvPr/>
        </p:nvSpPr>
        <p:spPr>
          <a:xfrm>
            <a:off x="8599109" y="4965980"/>
            <a:ext cx="2922330" cy="1151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5C526DF-FED2-4C13-AA0F-4E35F1B451B6}"/>
              </a:ext>
            </a:extLst>
          </p:cNvPr>
          <p:cNvSpPr/>
          <p:nvPr/>
        </p:nvSpPr>
        <p:spPr>
          <a:xfrm>
            <a:off x="40640" y="1731724"/>
            <a:ext cx="2363783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D9F0E6-195B-480F-9D9E-77D90FBAE7E7}"/>
              </a:ext>
            </a:extLst>
          </p:cNvPr>
          <p:cNvSpPr/>
          <p:nvPr/>
        </p:nvSpPr>
        <p:spPr>
          <a:xfrm>
            <a:off x="2867490" y="5700888"/>
            <a:ext cx="1309189" cy="77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7C199F-8C40-4245-9FB3-B030C4B229ED}"/>
              </a:ext>
            </a:extLst>
          </p:cNvPr>
          <p:cNvSpPr/>
          <p:nvPr/>
        </p:nvSpPr>
        <p:spPr>
          <a:xfrm>
            <a:off x="4191910" y="620806"/>
            <a:ext cx="2051558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91187E-D547-44AC-8864-11C8BB1492A8}"/>
              </a:ext>
            </a:extLst>
          </p:cNvPr>
          <p:cNvSpPr/>
          <p:nvPr/>
        </p:nvSpPr>
        <p:spPr>
          <a:xfrm>
            <a:off x="316865" y="0"/>
            <a:ext cx="1107440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AFEF9E-B292-4863-83A4-38E2E097C1EF}"/>
              </a:ext>
            </a:extLst>
          </p:cNvPr>
          <p:cNvSpPr/>
          <p:nvPr/>
        </p:nvSpPr>
        <p:spPr>
          <a:xfrm>
            <a:off x="241618" y="3662269"/>
            <a:ext cx="1991360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2E1BE9-8315-4600-8D3A-50F3A4161952}"/>
              </a:ext>
            </a:extLst>
          </p:cNvPr>
          <p:cNvSpPr/>
          <p:nvPr/>
        </p:nvSpPr>
        <p:spPr>
          <a:xfrm>
            <a:off x="4983512" y="2520017"/>
            <a:ext cx="1132415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D92C0F-19DF-4EF4-A879-00BE6EF0F818}"/>
              </a:ext>
            </a:extLst>
          </p:cNvPr>
          <p:cNvSpPr txBox="1"/>
          <p:nvPr/>
        </p:nvSpPr>
        <p:spPr>
          <a:xfrm>
            <a:off x="241618" y="230554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Imported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69EFD4-D211-4C31-A7D2-5DD03E4A2F35}"/>
              </a:ext>
            </a:extLst>
          </p:cNvPr>
          <p:cNvSpPr txBox="1"/>
          <p:nvPr/>
        </p:nvSpPr>
        <p:spPr>
          <a:xfrm>
            <a:off x="0" y="1776491"/>
            <a:ext cx="2363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Coding for Categorical Features</a:t>
            </a:r>
          </a:p>
          <a:p>
            <a:r>
              <a:rPr lang="en-US" dirty="0"/>
              <a:t>(Used factor() function)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7A39BC-CA07-4B6D-835D-979D33FDC406}"/>
              </a:ext>
            </a:extLst>
          </p:cNvPr>
          <p:cNvSpPr txBox="1"/>
          <p:nvPr/>
        </p:nvSpPr>
        <p:spPr>
          <a:xfrm>
            <a:off x="4198206" y="739573"/>
            <a:ext cx="2152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Standardizing </a:t>
            </a:r>
          </a:p>
          <a:p>
            <a:r>
              <a:rPr lang="en-US" dirty="0"/>
              <a:t>Continuous Variables (Standard Normal)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A35BE6-C1EF-4375-A5E2-CA9D48F537E4}"/>
              </a:ext>
            </a:extLst>
          </p:cNvPr>
          <p:cNvSpPr txBox="1"/>
          <p:nvPr/>
        </p:nvSpPr>
        <p:spPr>
          <a:xfrm>
            <a:off x="5041763" y="2612072"/>
            <a:ext cx="1224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Outlier Detection (boxplot)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1C85CE-1BFB-4F24-BB06-1D56FF8CC693}"/>
              </a:ext>
            </a:extLst>
          </p:cNvPr>
          <p:cNvSpPr txBox="1"/>
          <p:nvPr/>
        </p:nvSpPr>
        <p:spPr>
          <a:xfrm>
            <a:off x="354648" y="3905555"/>
            <a:ext cx="187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Splitting data into Training/Test 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16EA31-6BB8-4276-ABF2-0D3CE132DE30}"/>
              </a:ext>
            </a:extLst>
          </p:cNvPr>
          <p:cNvSpPr/>
          <p:nvPr/>
        </p:nvSpPr>
        <p:spPr>
          <a:xfrm>
            <a:off x="9564873" y="517472"/>
            <a:ext cx="2527293" cy="139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5551AC-B5CA-46E3-BFBB-2F113CF69BDA}"/>
              </a:ext>
            </a:extLst>
          </p:cNvPr>
          <p:cNvSpPr txBox="1"/>
          <p:nvPr/>
        </p:nvSpPr>
        <p:spPr>
          <a:xfrm>
            <a:off x="2894426" y="5794217"/>
            <a:ext cx="149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Model Testing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F1DE83-7E65-47AB-B3AF-812A9DF4D302}"/>
              </a:ext>
            </a:extLst>
          </p:cNvPr>
          <p:cNvSpPr txBox="1"/>
          <p:nvPr/>
        </p:nvSpPr>
        <p:spPr>
          <a:xfrm>
            <a:off x="9580433" y="590385"/>
            <a:ext cx="2511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Backward Step Feature Selection(Take one insignificant feature out at a time)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C273908-97DF-49EB-883E-736DE519DCEE}"/>
              </a:ext>
            </a:extLst>
          </p:cNvPr>
          <p:cNvCxnSpPr>
            <a:cxnSpLocks/>
          </p:cNvCxnSpPr>
          <p:nvPr/>
        </p:nvCxnSpPr>
        <p:spPr>
          <a:xfrm>
            <a:off x="860425" y="117938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768D23-3AA8-48EF-B9F3-C650251410EC}"/>
              </a:ext>
            </a:extLst>
          </p:cNvPr>
          <p:cNvCxnSpPr>
            <a:cxnSpLocks/>
          </p:cNvCxnSpPr>
          <p:nvPr/>
        </p:nvCxnSpPr>
        <p:spPr>
          <a:xfrm>
            <a:off x="1148152" y="2939280"/>
            <a:ext cx="0" cy="62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596F9C-C21D-4205-8804-F31E48454FAD}"/>
              </a:ext>
            </a:extLst>
          </p:cNvPr>
          <p:cNvCxnSpPr>
            <a:cxnSpLocks/>
          </p:cNvCxnSpPr>
          <p:nvPr/>
        </p:nvCxnSpPr>
        <p:spPr>
          <a:xfrm flipV="1">
            <a:off x="2363783" y="3076145"/>
            <a:ext cx="466571" cy="59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A513CB-B666-4F0A-840A-9E61134FF81B}"/>
              </a:ext>
            </a:extLst>
          </p:cNvPr>
          <p:cNvCxnSpPr>
            <a:cxnSpLocks/>
          </p:cNvCxnSpPr>
          <p:nvPr/>
        </p:nvCxnSpPr>
        <p:spPr>
          <a:xfrm flipV="1">
            <a:off x="5549719" y="1873236"/>
            <a:ext cx="0" cy="47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907542-91A7-4AB3-AD85-0C7F2CC6789E}"/>
              </a:ext>
            </a:extLst>
          </p:cNvPr>
          <p:cNvCxnSpPr>
            <a:cxnSpLocks/>
          </p:cNvCxnSpPr>
          <p:nvPr/>
        </p:nvCxnSpPr>
        <p:spPr>
          <a:xfrm>
            <a:off x="4470753" y="3009272"/>
            <a:ext cx="490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91576C-44D4-4B63-8728-AE951B7D4DBA}"/>
              </a:ext>
            </a:extLst>
          </p:cNvPr>
          <p:cNvCxnSpPr>
            <a:cxnSpLocks/>
          </p:cNvCxnSpPr>
          <p:nvPr/>
        </p:nvCxnSpPr>
        <p:spPr>
          <a:xfrm>
            <a:off x="2333312" y="6117384"/>
            <a:ext cx="384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695786-F1BA-4174-AB59-BE395157A08B}"/>
              </a:ext>
            </a:extLst>
          </p:cNvPr>
          <p:cNvCxnSpPr>
            <a:cxnSpLocks/>
          </p:cNvCxnSpPr>
          <p:nvPr/>
        </p:nvCxnSpPr>
        <p:spPr>
          <a:xfrm>
            <a:off x="1130027" y="4816251"/>
            <a:ext cx="0" cy="63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993103F-9216-4B81-B133-06045B2580BC}"/>
              </a:ext>
            </a:extLst>
          </p:cNvPr>
          <p:cNvSpPr/>
          <p:nvPr/>
        </p:nvSpPr>
        <p:spPr>
          <a:xfrm>
            <a:off x="241618" y="5501700"/>
            <a:ext cx="1991360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AA7BC9-749A-4F81-90D1-5041749419E9}"/>
              </a:ext>
            </a:extLst>
          </p:cNvPr>
          <p:cNvSpPr txBox="1"/>
          <p:nvPr/>
        </p:nvSpPr>
        <p:spPr>
          <a:xfrm>
            <a:off x="241618" y="5454397"/>
            <a:ext cx="2125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set – For final model evaluation (Contains Subjects 4,8)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14A8D4-2624-4A26-8F31-2A81187658F7}"/>
              </a:ext>
            </a:extLst>
          </p:cNvPr>
          <p:cNvSpPr txBox="1"/>
          <p:nvPr/>
        </p:nvSpPr>
        <p:spPr>
          <a:xfrm>
            <a:off x="8662520" y="5104748"/>
            <a:ext cx="2858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(1 subjects) Used to pick best model based on MSE, AIC values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B2B668-0EBE-42F5-BEC7-92267B92C145}"/>
              </a:ext>
            </a:extLst>
          </p:cNvPr>
          <p:cNvSpPr/>
          <p:nvPr/>
        </p:nvSpPr>
        <p:spPr>
          <a:xfrm>
            <a:off x="7101078" y="2939280"/>
            <a:ext cx="1878330" cy="124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09AF0-ED89-486D-A239-02C5DC001388}"/>
              </a:ext>
            </a:extLst>
          </p:cNvPr>
          <p:cNvSpPr txBox="1"/>
          <p:nvPr/>
        </p:nvSpPr>
        <p:spPr>
          <a:xfrm>
            <a:off x="6811500" y="1226700"/>
            <a:ext cx="2646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Hyper Parameter Tuning of lambda value (Looked at BIC to select best value)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94C083B-B74C-46FB-B70F-2AFDD644F3AA}"/>
              </a:ext>
            </a:extLst>
          </p:cNvPr>
          <p:cNvCxnSpPr>
            <a:cxnSpLocks/>
          </p:cNvCxnSpPr>
          <p:nvPr/>
        </p:nvCxnSpPr>
        <p:spPr>
          <a:xfrm>
            <a:off x="2363783" y="4440986"/>
            <a:ext cx="6140137" cy="100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56B6A21-92FE-4768-8CD7-D1ABCEB847F6}"/>
              </a:ext>
            </a:extLst>
          </p:cNvPr>
          <p:cNvSpPr txBox="1"/>
          <p:nvPr/>
        </p:nvSpPr>
        <p:spPr>
          <a:xfrm>
            <a:off x="3040994" y="2763601"/>
            <a:ext cx="149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Set (6 subjects)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1518B85-3245-4350-BA67-4E82AB814174}"/>
              </a:ext>
            </a:extLst>
          </p:cNvPr>
          <p:cNvCxnSpPr>
            <a:cxnSpLocks/>
          </p:cNvCxnSpPr>
          <p:nvPr/>
        </p:nvCxnSpPr>
        <p:spPr>
          <a:xfrm>
            <a:off x="7919003" y="2285444"/>
            <a:ext cx="0" cy="47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4BAB256-3DC9-4224-B556-C5BB20115821}"/>
              </a:ext>
            </a:extLst>
          </p:cNvPr>
          <p:cNvSpPr txBox="1"/>
          <p:nvPr/>
        </p:nvSpPr>
        <p:spPr>
          <a:xfrm>
            <a:off x="7159647" y="2979017"/>
            <a:ext cx="1991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of LASSO with mixed Model to perform Feature Selection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735BAAD-D753-4F74-B03F-9041D6BE4896}"/>
              </a:ext>
            </a:extLst>
          </p:cNvPr>
          <p:cNvCxnSpPr>
            <a:cxnSpLocks/>
          </p:cNvCxnSpPr>
          <p:nvPr/>
        </p:nvCxnSpPr>
        <p:spPr>
          <a:xfrm>
            <a:off x="6350636" y="1554480"/>
            <a:ext cx="418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26922F-4109-4FEE-9818-5293E83180BB}"/>
              </a:ext>
            </a:extLst>
          </p:cNvPr>
          <p:cNvCxnSpPr>
            <a:cxnSpLocks/>
          </p:cNvCxnSpPr>
          <p:nvPr/>
        </p:nvCxnSpPr>
        <p:spPr>
          <a:xfrm flipV="1">
            <a:off x="6350636" y="602278"/>
            <a:ext cx="3171453" cy="1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883712A-5EE3-45FD-97B6-DBB2C52DC81B}"/>
              </a:ext>
            </a:extLst>
          </p:cNvPr>
          <p:cNvCxnSpPr>
            <a:cxnSpLocks/>
          </p:cNvCxnSpPr>
          <p:nvPr/>
        </p:nvCxnSpPr>
        <p:spPr>
          <a:xfrm>
            <a:off x="8290859" y="4299229"/>
            <a:ext cx="371661" cy="56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560F4C4-165C-44F1-9967-76D3250A92AD}"/>
              </a:ext>
            </a:extLst>
          </p:cNvPr>
          <p:cNvCxnSpPr>
            <a:cxnSpLocks/>
          </p:cNvCxnSpPr>
          <p:nvPr/>
        </p:nvCxnSpPr>
        <p:spPr>
          <a:xfrm>
            <a:off x="10886124" y="1987804"/>
            <a:ext cx="0" cy="278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5D897E3-9A05-4B7D-8F2E-6A54EF01889E}"/>
              </a:ext>
            </a:extLst>
          </p:cNvPr>
          <p:cNvCxnSpPr>
            <a:cxnSpLocks/>
          </p:cNvCxnSpPr>
          <p:nvPr/>
        </p:nvCxnSpPr>
        <p:spPr>
          <a:xfrm>
            <a:off x="4273346" y="6086951"/>
            <a:ext cx="384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8B46ED8-8768-432B-87CF-017203FF7B9F}"/>
              </a:ext>
            </a:extLst>
          </p:cNvPr>
          <p:cNvSpPr/>
          <p:nvPr/>
        </p:nvSpPr>
        <p:spPr>
          <a:xfrm>
            <a:off x="4838127" y="5722012"/>
            <a:ext cx="1078041" cy="69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9B2BB49-AF3D-40BF-B140-875BDEF5F13C}"/>
              </a:ext>
            </a:extLst>
          </p:cNvPr>
          <p:cNvSpPr txBox="1"/>
          <p:nvPr/>
        </p:nvSpPr>
        <p:spPr>
          <a:xfrm>
            <a:off x="4802006" y="5746597"/>
            <a:ext cx="149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at C.I and MSE</a:t>
            </a:r>
          </a:p>
        </p:txBody>
      </p:sp>
    </p:spTree>
    <p:extLst>
      <p:ext uri="{BB962C8B-B14F-4D97-AF65-F5344CB8AC3E}">
        <p14:creationId xmlns:p14="http://schemas.microsoft.com/office/powerpoint/2010/main" val="86557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114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Donaldson, Matthew</dc:creator>
  <cp:lastModifiedBy>Donaldson, Matthew</cp:lastModifiedBy>
  <cp:revision>8</cp:revision>
  <dcterms:created xsi:type="dcterms:W3CDTF">2022-03-09T16:17:20Z</dcterms:created>
  <dcterms:modified xsi:type="dcterms:W3CDTF">2022-04-24T22:37:42Z</dcterms:modified>
</cp:coreProperties>
</file>