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2" autoAdjust="0"/>
    <p:restoredTop sz="94696"/>
  </p:normalViewPr>
  <p:slideViewPr>
    <p:cSldViewPr snapToGrid="0">
      <p:cViewPr varScale="1">
        <p:scale>
          <a:sx n="105" d="100"/>
          <a:sy n="105" d="100"/>
        </p:scale>
        <p:origin x="1256" y="176"/>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theme" Target="../theme/theme2.xml"/><Relationship Id="rId2" Type="http://schemas.openxmlformats.org/officeDocument/2006/relationships/image" Target="../media/image6.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3/6/22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3/6/22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xmlns=""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oleObject" Target="../embeddings/oleObject1.bin"/><Relationship Id="rId7" Type="http://schemas.openxmlformats.org/officeDocument/2006/relationships/image" Target="../media/image7.emf"/><Relationship Id="rId8" Type="http://schemas.openxmlformats.org/officeDocument/2006/relationships/hyperlink" Target="https://github.com/donaldsonm731/Asthma_Prediction" TargetMode="External"/><Relationship Id="rId9" Type="http://schemas.openxmlformats.org/officeDocument/2006/relationships/image" Target="../media/image8.png"/><Relationship Id="rId1" Type="http://schemas.openxmlformats.org/officeDocument/2006/relationships/vmlDrawing" Target="../drawings/vmlDrawing1.vml"/><Relationship Id="rId2"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57"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6639372" cy="864000"/>
          </a:xfrm>
        </p:spPr>
        <p:txBody>
          <a:bodyPr anchor="t"/>
          <a:lstStyle/>
          <a:p>
            <a:r>
              <a:rPr lang="en-US" b="1" dirty="0">
                <a:solidFill>
                  <a:srgbClr val="66B512"/>
                </a:solidFill>
              </a:rPr>
              <a:t>Asthma Attacks</a:t>
            </a:r>
            <a:br>
              <a:rPr lang="en-US" b="1" dirty="0">
                <a:solidFill>
                  <a:srgbClr val="66B512"/>
                </a:solidFill>
              </a:rPr>
            </a:br>
            <a:r>
              <a:rPr lang="en-US" b="1" dirty="0">
                <a:solidFill>
                  <a:srgbClr val="FF0000"/>
                </a:solidFill>
              </a:rPr>
              <a:t>3/6/2022</a:t>
            </a: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xmlns=""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xmlns="" id="{CC0A1483-DF3D-45BE-B887-CB285D84E8EA}"/>
              </a:ext>
            </a:extLst>
          </p:cNvPr>
          <p:cNvGraphicFramePr>
            <a:graphicFrameLocks noGrp="1" noChangeAspect="1"/>
          </p:cNvGraphicFramePr>
          <p:nvPr>
            <p:extLst>
              <p:ext uri="{D42A27DB-BD31-4B8C-83A1-F6EECF244321}">
                <p14:modId xmlns:p14="http://schemas.microsoft.com/office/powerpoint/2010/main" val="18164858"/>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xmlns=""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2000" u="none" strike="noStrike" cap="none" normalizeH="0" baseline="0" dirty="0">
                          <a:ln>
                            <a:noFill/>
                          </a:ln>
                          <a:effectLst/>
                        </a:rPr>
                        <a:t>Project Description / Deliverables</a:t>
                      </a:r>
                      <a:endParaRPr kumimoji="0" lang="en-US" sz="20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0"/>
                  </a:ext>
                </a:extLst>
              </a:tr>
            </a:tbl>
          </a:graphicData>
        </a:graphic>
      </p:graphicFrame>
      <p:graphicFrame>
        <p:nvGraphicFramePr>
          <p:cNvPr id="32" name="Group 77">
            <a:extLst>
              <a:ext uri="{FF2B5EF4-FFF2-40B4-BE49-F238E27FC236}">
                <a16:creationId xmlns:a16="http://schemas.microsoft.com/office/drawing/2014/main" xmlns="" id="{98257ECF-45B8-481F-B073-88E6B4B91EDB}"/>
              </a:ext>
            </a:extLst>
          </p:cNvPr>
          <p:cNvGraphicFramePr>
            <a:graphicFrameLocks noGrp="1"/>
          </p:cNvGraphicFramePr>
          <p:nvPr>
            <p:extLst>
              <p:ext uri="{D42A27DB-BD31-4B8C-83A1-F6EECF244321}">
                <p14:modId xmlns:p14="http://schemas.microsoft.com/office/powerpoint/2010/main" val="1590802286"/>
              </p:ext>
            </p:extLst>
          </p:nvPr>
        </p:nvGraphicFramePr>
        <p:xfrm>
          <a:off x="217731" y="5343478"/>
          <a:ext cx="6301058" cy="1240192"/>
        </p:xfrm>
        <a:graphic>
          <a:graphicData uri="http://schemas.openxmlformats.org/drawingml/2006/table">
            <a:tbl>
              <a:tblPr firstRow="1">
                <a:tableStyleId>{69012ECD-51FC-41F1-AA8D-1B2483CD663E}</a:tableStyleId>
              </a:tblPr>
              <a:tblGrid>
                <a:gridCol w="6301058">
                  <a:extLst>
                    <a:ext uri="{9D8B030D-6E8A-4147-A177-3AD203B41FA5}">
                      <a16:colId xmlns:a16="http://schemas.microsoft.com/office/drawing/2014/main" xmlns=""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xmlns=""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Being able to narrow down factors that majorly</a:t>
                      </a:r>
                      <a:r>
                        <a:rPr lang="en-GB" sz="1000" b="1" baseline="0" dirty="0">
                          <a:latin typeface="+mn-lt"/>
                          <a:cs typeface="+mn-cs"/>
                        </a:rPr>
                        <a:t> contribute to asthma attacks, those with asthma attacks can make changes in their lives to minimize the risk of having an asthma attack.</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xmlns="" val="10001"/>
                  </a:ext>
                </a:extLst>
              </a:tr>
            </a:tbl>
          </a:graphicData>
        </a:graphic>
      </p:graphicFrame>
      <p:graphicFrame>
        <p:nvGraphicFramePr>
          <p:cNvPr id="33" name="Group 77">
            <a:extLst>
              <a:ext uri="{FF2B5EF4-FFF2-40B4-BE49-F238E27FC236}">
                <a16:creationId xmlns:a16="http://schemas.microsoft.com/office/drawing/2014/main" xmlns="" id="{D1FFF23A-C9C0-4990-B613-435FE74B2902}"/>
              </a:ext>
            </a:extLst>
          </p:cNvPr>
          <p:cNvGraphicFramePr>
            <a:graphicFrameLocks noGrp="1"/>
          </p:cNvGraphicFramePr>
          <p:nvPr>
            <p:extLst>
              <p:ext uri="{D42A27DB-BD31-4B8C-83A1-F6EECF244321}">
                <p14:modId xmlns:p14="http://schemas.microsoft.com/office/powerpoint/2010/main" val="353406850"/>
              </p:ext>
            </p:extLst>
          </p:nvPr>
        </p:nvGraphicFramePr>
        <p:xfrm>
          <a:off x="6620127" y="1695314"/>
          <a:ext cx="5333996" cy="4899117"/>
        </p:xfrm>
        <a:graphic>
          <a:graphicData uri="http://schemas.openxmlformats.org/drawingml/2006/table">
            <a:tbl>
              <a:tblPr firstRow="1">
                <a:tableStyleId>{69012ECD-51FC-41F1-AA8D-1B2483CD663E}</a:tableStyleId>
              </a:tblPr>
              <a:tblGrid>
                <a:gridCol w="5333996">
                  <a:extLst>
                    <a:ext uri="{9D8B030D-6E8A-4147-A177-3AD203B41FA5}">
                      <a16:colId xmlns:a16="http://schemas.microsoft.com/office/drawing/2014/main" xmlns="" val="20000"/>
                    </a:ext>
                  </a:extLst>
                </a:gridCol>
              </a:tblGrid>
              <a:tr h="609879">
                <a:tc>
                  <a:txBody>
                    <a:bodyPr/>
                    <a:lstStyle/>
                    <a:p>
                      <a:pPr marL="0" marR="0" lvl="0" indent="0" algn="l" defTabSz="914400" rtl="0" eaLnBrk="1" fontAlgn="base" latinLnBrk="0" hangingPunct="1">
                        <a:lnSpc>
                          <a:spcPct val="200000"/>
                        </a:lnSpc>
                        <a:spcBef>
                          <a:spcPct val="0"/>
                        </a:spcBef>
                        <a:spcAft>
                          <a:spcPts val="0"/>
                        </a:spcAft>
                        <a:buClr>
                          <a:schemeClr val="tx2"/>
                        </a:buClr>
                        <a:buSzTx/>
                        <a:buFont typeface="Wingdings" pitchFamily="2" charset="2"/>
                        <a:buNone/>
                        <a:tabLst/>
                      </a:pPr>
                      <a:r>
                        <a:rPr kumimoji="0" lang="en-US" sz="18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xmlns="" val="10000"/>
                  </a:ext>
                </a:extLst>
              </a:tr>
              <a:tr h="427847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Detected outliers using boxplots of continuous inputs against the categorical inputs, then determined an instance to be an outlier if it was deemed an outlier at least 2 times</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Used the “factor” function in R to change the categorical variables to create dichotomous variables for each possible value </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Performed Linear regression, and did an exhaustive search for best combination of </a:t>
                      </a:r>
                      <a:r>
                        <a:rPr kumimoji="0" lang="en-GB" sz="1000" b="1" u="none" strike="noStrike" kern="1200" cap="none" spc="0" normalizeH="0" baseline="0" noProof="0" dirty="0" smtClean="0">
                          <a:ln>
                            <a:noFill/>
                          </a:ln>
                          <a:solidFill>
                            <a:schemeClr val="tx1"/>
                          </a:solidFill>
                          <a:effectLst/>
                          <a:uLnTx/>
                          <a:uFillTx/>
                        </a:rPr>
                        <a:t>features, using “</a:t>
                      </a:r>
                      <a:r>
                        <a:rPr kumimoji="0" lang="en-GB" sz="1000" b="1" u="none" strike="noStrike" kern="1200" cap="none" spc="0" normalizeH="0" baseline="0" noProof="0" dirty="0" err="1" smtClean="0">
                          <a:ln>
                            <a:noFill/>
                          </a:ln>
                          <a:solidFill>
                            <a:schemeClr val="tx1"/>
                          </a:solidFill>
                          <a:effectLst/>
                          <a:uLnTx/>
                          <a:uFillTx/>
                        </a:rPr>
                        <a:t>ols_step_best_subset</a:t>
                      </a:r>
                      <a:r>
                        <a:rPr kumimoji="0" lang="en-GB" sz="1000" b="1" u="none" strike="noStrike" kern="1200" cap="none" spc="0" normalizeH="0" baseline="0" noProof="0" dirty="0" smtClean="0">
                          <a:ln>
                            <a:noFill/>
                          </a:ln>
                          <a:solidFill>
                            <a:schemeClr val="tx1"/>
                          </a:solidFill>
                          <a:effectLst/>
                          <a:uLnTx/>
                          <a:uFillTx/>
                        </a:rPr>
                        <a:t>”, below is the a plot of the R^2 values produced by adding in </a:t>
                      </a:r>
                      <a:r>
                        <a:rPr kumimoji="0" lang="en-GB" sz="1000" b="1" u="none" strike="noStrike" kern="1200" cap="none" spc="0" normalizeH="0" baseline="0" noProof="0" smtClean="0">
                          <a:ln>
                            <a:noFill/>
                          </a:ln>
                          <a:solidFill>
                            <a:schemeClr val="tx1"/>
                          </a:solidFill>
                          <a:effectLst/>
                          <a:uLnTx/>
                          <a:uFillTx/>
                        </a:rPr>
                        <a:t>the various variables</a:t>
                      </a:r>
                      <a:endParaRPr kumimoji="0" lang="en-GB" sz="1000" b="1" u="none" strike="noStrike" kern="1200" cap="none" spc="0" normalizeH="0" baseline="0" noProof="0" dirty="0">
                        <a:ln>
                          <a:noFill/>
                        </a:ln>
                        <a:solidFill>
                          <a:schemeClr val="tx1"/>
                        </a:solidFill>
                        <a:effectLst/>
                        <a:uLnTx/>
                        <a:uFillTx/>
                      </a:endParaRPr>
                    </a:p>
                    <a:p>
                      <a:pPr marL="0" marR="0" lvl="0" indent="0" algn="l" rtl="0" eaLnBrk="1" fontAlgn="base" latinLnBrk="0" hangingPunct="1">
                        <a:lnSpc>
                          <a:spcPct val="100000"/>
                        </a:lnSpc>
                        <a:spcBef>
                          <a:spcPct val="0"/>
                        </a:spcBef>
                        <a:spcAft>
                          <a:spcPct val="25000"/>
                        </a:spcAft>
                        <a:buFont typeface="Wingdings" pitchFamily="2" charset="2"/>
                        <a:buNone/>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Attempted </a:t>
                      </a:r>
                      <a:r>
                        <a:rPr kumimoji="0" lang="en-GB" sz="1000" b="1" u="none" strike="noStrike" kern="1200" cap="none" spc="0" normalizeH="0" baseline="0" noProof="0" dirty="0" smtClean="0">
                          <a:ln>
                            <a:noFill/>
                          </a:ln>
                          <a:solidFill>
                            <a:schemeClr val="tx1"/>
                          </a:solidFill>
                          <a:effectLst/>
                          <a:uLnTx/>
                          <a:uFillTx/>
                        </a:rPr>
                        <a:t>PCA and Cross-Validation </a:t>
                      </a:r>
                      <a:r>
                        <a:rPr kumimoji="0" lang="en-GB" sz="1000" b="1" u="none" strike="noStrike" kern="1200" cap="none" spc="0" normalizeH="0" baseline="0" noProof="0" dirty="0">
                          <a:ln>
                            <a:noFill/>
                          </a:ln>
                          <a:solidFill>
                            <a:schemeClr val="tx1"/>
                          </a:solidFill>
                          <a:effectLst/>
                          <a:uLnTx/>
                          <a:uFillTx/>
                        </a:rPr>
                        <a:t>functions in R using ”</a:t>
                      </a:r>
                      <a:r>
                        <a:rPr kumimoji="0" lang="en-GB" sz="1000" b="1" u="none" strike="noStrike" kern="1200" cap="none" spc="0" normalizeH="0" baseline="0" noProof="0" dirty="0" err="1">
                          <a:ln>
                            <a:noFill/>
                          </a:ln>
                          <a:solidFill>
                            <a:schemeClr val="tx1"/>
                          </a:solidFill>
                          <a:effectLst/>
                          <a:uLnTx/>
                          <a:uFillTx/>
                        </a:rPr>
                        <a:t>train_control</a:t>
                      </a:r>
                      <a:r>
                        <a:rPr kumimoji="0" lang="en-GB" sz="1000" b="1" u="none" strike="noStrike" kern="1200" cap="none" spc="0" normalizeH="0" baseline="0" noProof="0" dirty="0">
                          <a:ln>
                            <a:noFill/>
                          </a:ln>
                          <a:solidFill>
                            <a:schemeClr val="tx1"/>
                          </a:solidFill>
                          <a:effectLst/>
                          <a:uLnTx/>
                          <a:uFillTx/>
                        </a:rPr>
                        <a:t>” and “train” from the </a:t>
                      </a:r>
                      <a:r>
                        <a:rPr kumimoji="0" lang="en-GB" sz="1000" b="1" i="1" u="none" strike="noStrike" kern="1200" cap="none" spc="0" normalizeH="0" baseline="0" noProof="0" dirty="0">
                          <a:ln>
                            <a:noFill/>
                          </a:ln>
                          <a:solidFill>
                            <a:schemeClr val="tx1"/>
                          </a:solidFill>
                          <a:effectLst/>
                          <a:uLnTx/>
                          <a:uFillTx/>
                        </a:rPr>
                        <a:t>caret </a:t>
                      </a:r>
                      <a:r>
                        <a:rPr kumimoji="0" lang="en-GB" sz="1000" b="1" i="0" u="none" strike="noStrike" kern="1200" cap="none" spc="0" normalizeH="0" baseline="0" noProof="0" dirty="0">
                          <a:ln>
                            <a:noFill/>
                          </a:ln>
                          <a:solidFill>
                            <a:schemeClr val="tx1"/>
                          </a:solidFill>
                          <a:effectLst/>
                          <a:uLnTx/>
                          <a:uFillTx/>
                        </a:rPr>
                        <a:t> </a:t>
                      </a:r>
                      <a:r>
                        <a:rPr kumimoji="0" lang="en-GB" sz="1000" b="1" i="0" u="none" strike="noStrike" kern="1200" cap="none" spc="0" normalizeH="0" baseline="0" noProof="0" dirty="0" smtClean="0">
                          <a:ln>
                            <a:noFill/>
                          </a:ln>
                          <a:solidFill>
                            <a:schemeClr val="tx1"/>
                          </a:solidFill>
                          <a:effectLst/>
                          <a:uLnTx/>
                          <a:uFillTx/>
                        </a:rPr>
                        <a:t>package</a:t>
                      </a: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Began looking into Random </a:t>
                      </a:r>
                      <a:r>
                        <a:rPr kumimoji="0" lang="en-GB" sz="1000" b="1" u="none" strike="noStrike" kern="1200" cap="none" spc="0" normalizeH="0" baseline="0" noProof="0" dirty="0" smtClean="0">
                          <a:ln>
                            <a:noFill/>
                          </a:ln>
                          <a:solidFill>
                            <a:schemeClr val="tx1"/>
                          </a:solidFill>
                          <a:effectLst/>
                          <a:uLnTx/>
                          <a:uFillTx/>
                        </a:rPr>
                        <a:t>                                                                                       Forest</a:t>
                      </a:r>
                      <a:endParaRPr kumimoji="0" lang="en-GB" sz="1000" b="1" u="none" strike="noStrike" kern="1200" cap="none" spc="0" normalizeH="0" baseline="0" noProof="0" dirty="0">
                        <a:ln>
                          <a:noFill/>
                        </a:ln>
                        <a:solidFill>
                          <a:schemeClr val="tx1"/>
                        </a:solidFill>
                        <a:effectLst/>
                        <a:uLnTx/>
                        <a:uFillTx/>
                      </a:endParaRPr>
                    </a:p>
                  </a:txBody>
                  <a:tcPr marL="95988" marR="119985" marT="36000" marB="36000" horzOverflow="overflow">
                    <a:solidFill>
                      <a:schemeClr val="bg1"/>
                    </a:solidFill>
                  </a:tcPr>
                </a:tc>
                <a:extLst>
                  <a:ext uri="{0D108BD9-81ED-4DB2-BD59-A6C34878D82A}">
                    <a16:rowId xmlns:a16="http://schemas.microsoft.com/office/drawing/2014/main" xmlns="" val="10001"/>
                  </a:ext>
                </a:extLst>
              </a:tr>
            </a:tbl>
          </a:graphicData>
        </a:graphic>
      </p:graphicFrame>
      <p:sp>
        <p:nvSpPr>
          <p:cNvPr id="36" name="Rectangle: Rounded Corners 35">
            <a:extLst>
              <a:ext uri="{FF2B5EF4-FFF2-40B4-BE49-F238E27FC236}">
                <a16:creationId xmlns:a16="http://schemas.microsoft.com/office/drawing/2014/main" xmlns=""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xmlns="" id="{0B10B350-64ED-4B92-9E40-03FF6E86DBF6}"/>
              </a:ext>
            </a:extLst>
          </p:cNvPr>
          <p:cNvGraphicFramePr>
            <a:graphicFrameLocks noGrp="1"/>
          </p:cNvGraphicFramePr>
          <p:nvPr>
            <p:extLst>
              <p:ext uri="{D42A27DB-BD31-4B8C-83A1-F6EECF244321}">
                <p14:modId xmlns:p14="http://schemas.microsoft.com/office/powerpoint/2010/main" val="2109844346"/>
              </p:ext>
            </p:extLst>
          </p:nvPr>
        </p:nvGraphicFramePr>
        <p:xfrm>
          <a:off x="5863590" y="214191"/>
          <a:ext cx="4166903" cy="72504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xmlns="" val="20000"/>
                    </a:ext>
                  </a:extLst>
                </a:gridCol>
                <a:gridCol w="1594108">
                  <a:extLst>
                    <a:ext uri="{9D8B030D-6E8A-4147-A177-3AD203B41FA5}">
                      <a16:colId xmlns:a16="http://schemas.microsoft.com/office/drawing/2014/main" xmlns=""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a:ln>
                            <a:noFill/>
                          </a:ln>
                          <a:solidFill>
                            <a:srgbClr val="FF0000"/>
                          </a:solidFill>
                          <a:effectLst/>
                          <a:latin typeface="+mn-lt"/>
                          <a:ea typeface="+mn-ea"/>
                          <a:cs typeface="+mn-cs"/>
                        </a:rPr>
                        <a:t>Kadie Iverson &amp; Matt Donaldson</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Medicine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aphicFrame>
        <p:nvGraphicFramePr>
          <p:cNvPr id="38" name="Tabelle 20">
            <a:extLst>
              <a:ext uri="{FF2B5EF4-FFF2-40B4-BE49-F238E27FC236}">
                <a16:creationId xmlns:a16="http://schemas.microsoft.com/office/drawing/2014/main" xmlns="" id="{EC9F2797-F988-44CB-8382-693DBC8A0F21}"/>
              </a:ext>
            </a:extLst>
          </p:cNvPr>
          <p:cNvGraphicFramePr>
            <a:graphicFrameLocks noGrp="1"/>
          </p:cNvGraphicFramePr>
          <p:nvPr>
            <p:extLst>
              <p:ext uri="{D42A27DB-BD31-4B8C-83A1-F6EECF244321}">
                <p14:modId xmlns:p14="http://schemas.microsoft.com/office/powerpoint/2010/main" val="879968900"/>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xmlns="" val="20000"/>
                    </a:ext>
                  </a:extLst>
                </a:gridCol>
                <a:gridCol w="801637">
                  <a:extLst>
                    <a:ext uri="{9D8B030D-6E8A-4147-A177-3AD203B41FA5}">
                      <a16:colId xmlns:a16="http://schemas.microsoft.com/office/drawing/2014/main" xmlns="" val="20001"/>
                    </a:ext>
                  </a:extLst>
                </a:gridCol>
              </a:tblGrid>
              <a:tr h="6801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8" name="TextBox 7">
            <a:extLst>
              <a:ext uri="{FF2B5EF4-FFF2-40B4-BE49-F238E27FC236}">
                <a16:creationId xmlns:a16="http://schemas.microsoft.com/office/drawing/2014/main" xmlns="" id="{44E3C0C7-7427-4CB3-B854-12CD21E5D4DD}"/>
              </a:ext>
            </a:extLst>
          </p:cNvPr>
          <p:cNvSpPr txBox="1"/>
          <p:nvPr/>
        </p:nvSpPr>
        <p:spPr bwMode="gray">
          <a:xfrm>
            <a:off x="217732" y="1723057"/>
            <a:ext cx="6301056" cy="3512268"/>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t>Our data analytics project aims to predict the severity of an asthma attack and give recommendations on how the person should try and prevent future asthma attacks based on the 10 features in the data set. The data set used has a total of 1000 instances of asthma attacks from 10 participants. The input features looked at are gender, age, outdoor job, outdoor activity, if they smoke, humidity, temperature, pressure, UV index and wind speed. Ratings of the asthma attacks were recorded.</a:t>
            </a:r>
          </a:p>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dirty="0">
                <a:latin typeface="Arial"/>
                <a:cs typeface="Arial"/>
              </a:rPr>
              <a:t>Deliverables:</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Linear Regression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Random Forest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Model comparison</a:t>
            </a:r>
          </a:p>
          <a:p>
            <a:pPr marL="756285" lvl="1" indent="-228600" fontAlgn="base">
              <a:spcBef>
                <a:spcPct val="0"/>
              </a:spcBef>
              <a:spcAft>
                <a:spcPts val="315"/>
              </a:spcAft>
              <a:buClr>
                <a:srgbClr val="00BCFF"/>
              </a:buClr>
              <a:buFont typeface="+mj-lt"/>
              <a:buAutoNum type="arabicPeriod"/>
              <a:defRPr/>
            </a:pPr>
            <a:r>
              <a:rPr lang="en-GB" sz="1000" b="1" dirty="0" err="1">
                <a:latin typeface="Arial"/>
                <a:cs typeface="Arial"/>
              </a:rPr>
              <a:t>Rshiny</a:t>
            </a:r>
            <a:r>
              <a:rPr lang="en-GB" sz="1000" b="1" dirty="0">
                <a:latin typeface="Arial"/>
                <a:cs typeface="Arial"/>
              </a:rPr>
              <a:t> feature</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Descriptive Analytics: </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Predictive Analytics: the final model</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Prescriptive Analytics: based on the final model chosen, we can make suggestions on how to improve their life with asthma</a:t>
            </a:r>
          </a:p>
          <a:p>
            <a:pPr marL="756285" lvl="1" indent="-228600" fontAlgn="base">
              <a:spcBef>
                <a:spcPct val="0"/>
              </a:spcBef>
              <a:spcAft>
                <a:spcPts val="315"/>
              </a:spcAft>
              <a:buClr>
                <a:srgbClr val="00BCFF"/>
              </a:buClr>
              <a:buFont typeface="+mj-lt"/>
              <a:buAutoNum type="arabicPeriod"/>
              <a:defRPr/>
            </a:pPr>
            <a:endParaRPr lang="en-GB" sz="1000" b="1" dirty="0">
              <a:latin typeface="Arial"/>
              <a:cs typeface="Arial"/>
            </a:endParaRPr>
          </a:p>
          <a:p>
            <a:pPr marL="70485" fontAlgn="base">
              <a:spcBef>
                <a:spcPct val="0"/>
              </a:spcBef>
              <a:spcAft>
                <a:spcPts val="315"/>
              </a:spcAft>
              <a:buClr>
                <a:srgbClr val="00BCFF"/>
              </a:buClr>
              <a:defRPr/>
            </a:pPr>
            <a:r>
              <a:rPr lang="en-GB" sz="1000" b="1" i="0" u="none" strike="noStrike" kern="1200" cap="none" spc="0" normalizeH="0" baseline="0" noProof="0" dirty="0">
                <a:ln>
                  <a:noFill/>
                </a:ln>
                <a:effectLst/>
                <a:uLnTx/>
                <a:uFillTx/>
                <a:latin typeface="Arial"/>
                <a:cs typeface="Arial"/>
              </a:rPr>
              <a:t>Link</a:t>
            </a:r>
            <a:r>
              <a:rPr lang="en-GB" sz="1000" b="1" i="0" u="none" strike="noStrike" kern="1200" cap="none" spc="0" normalizeH="0" noProof="0" dirty="0">
                <a:ln>
                  <a:noFill/>
                </a:ln>
                <a:effectLst/>
                <a:uLnTx/>
                <a:uFillTx/>
                <a:latin typeface="Arial"/>
                <a:cs typeface="Arial"/>
              </a:rPr>
              <a:t> </a:t>
            </a:r>
            <a:r>
              <a:rPr lang="en-GB" sz="1000" b="1" dirty="0"/>
              <a:t>to GitHub: </a:t>
            </a:r>
            <a:r>
              <a:rPr lang="en-GB" sz="1000" b="1" dirty="0">
                <a:hlinkClick r:id="rId8"/>
              </a:rPr>
              <a:t>https://github.com/donaldsonm731/Asthma_Prediction</a:t>
            </a:r>
            <a:r>
              <a:rPr lang="en-GB" sz="1000" b="1" dirty="0"/>
              <a:t> </a:t>
            </a:r>
            <a:endParaRPr lang="en-GB" sz="1000" b="1" i="0" u="none" strike="noStrike" kern="1200" cap="none" spc="0" normalizeH="0" baseline="0" noProof="0" dirty="0">
              <a:ln>
                <a:noFill/>
              </a:ln>
              <a:effectLst/>
              <a:uLnTx/>
              <a:uFillTx/>
              <a:latin typeface="Arial"/>
              <a:cs typeface="Arial"/>
            </a:endParaRPr>
          </a:p>
        </p:txBody>
      </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88466" y="4732825"/>
            <a:ext cx="3104066" cy="1702230"/>
          </a:xfrm>
          <a:prstGeom prst="rect">
            <a:avLst/>
          </a:prstGeom>
          <a:ln>
            <a:solidFill>
              <a:schemeClr val="accent1"/>
            </a:solidFill>
          </a:ln>
        </p:spPr>
      </p:pic>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BE5D103-2F84-4968-8723-2C70E1A62A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3145</TotalTime>
  <Words>327</Words>
  <Application>Microsoft Macintosh PowerPoint</Application>
  <PresentationFormat>Custom</PresentationFormat>
  <Paragraphs>34</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 Unicode MS</vt:lpstr>
      <vt:lpstr>Calibri</vt:lpstr>
      <vt:lpstr>Wingdings</vt:lpstr>
      <vt:lpstr>Arial</vt:lpstr>
      <vt:lpstr>PR_BAG_PPT-master_16-9_2017-11-20</vt:lpstr>
      <vt:lpstr>think-cell Slide</vt:lpstr>
      <vt:lpstr>Asthma Attacks 3/6/2022</vt:lpstr>
    </vt:vector>
  </TitlesOfParts>
  <Company>Bayer</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Iverson, Kadie</cp:lastModifiedBy>
  <cp:revision>289</cp:revision>
  <cp:lastPrinted>2019-09-27T14:27:47Z</cp:lastPrinted>
  <dcterms:created xsi:type="dcterms:W3CDTF">2019-07-08T09:13:45Z</dcterms:created>
  <dcterms:modified xsi:type="dcterms:W3CDTF">2022-03-07T01:40:12Z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