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5" r:id="rId4"/>
  </p:sldMasterIdLst>
  <p:notesMasterIdLst>
    <p:notesMasterId r:id="rId6"/>
  </p:notesMasterIdLst>
  <p:handoutMasterIdLst>
    <p:handoutMasterId r:id="rId7"/>
  </p:handoutMasterIdLst>
  <p:sldIdLst>
    <p:sldId id="1509" r:id="rId5"/>
  </p:sldIdLst>
  <p:sldSz cx="12190413" cy="6858000"/>
  <p:notesSz cx="7010400" cy="9296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672" userDrawn="1">
          <p15:clr>
            <a:srgbClr val="A4A3A4"/>
          </p15:clr>
        </p15:guide>
        <p15:guide id="2" pos="2198" userDrawn="1">
          <p15:clr>
            <a:srgbClr val="A4A3A4"/>
          </p15:clr>
        </p15:guide>
        <p15:guide id="3" orient="horz" pos="2651" userDrawn="1">
          <p15:clr>
            <a:srgbClr val="A4A3A4"/>
          </p15:clr>
        </p15:guide>
        <p15:guide id="4" pos="200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81" autoAdjust="0"/>
    <p:restoredTop sz="94696"/>
  </p:normalViewPr>
  <p:slideViewPr>
    <p:cSldViewPr snapToGrid="0">
      <p:cViewPr varScale="1">
        <p:scale>
          <a:sx n="105" d="100"/>
          <a:sy n="105" d="100"/>
        </p:scale>
        <p:origin x="1368" y="176"/>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672"/>
        <p:guide pos="2198"/>
        <p:guide orient="horz" pos="2651"/>
        <p:guide pos="2003"/>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5450" y="163949"/>
            <a:ext cx="6089790" cy="1656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327188" y="9507522"/>
            <a:ext cx="500995" cy="1656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3/30/22</a:t>
            </a:fld>
            <a:endParaRPr lang="en-US"/>
          </a:p>
        </p:txBody>
      </p:sp>
      <p:sp>
        <p:nvSpPr>
          <p:cNvPr id="13" name="Footer Placeholder 3"/>
          <p:cNvSpPr>
            <a:spLocks noGrp="1"/>
          </p:cNvSpPr>
          <p:nvPr>
            <p:ph type="ftr" sz="quarter" idx="2"/>
          </p:nvPr>
        </p:nvSpPr>
        <p:spPr bwMode="gray">
          <a:xfrm>
            <a:off x="503710" y="9507522"/>
            <a:ext cx="5666733" cy="1656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8821" y="9507522"/>
            <a:ext cx="193909" cy="1656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57287" y="183974"/>
            <a:ext cx="370897" cy="36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theme" Target="../theme/theme2.xml"/><Relationship Id="rId2" Type="http://schemas.openxmlformats.org/officeDocument/2006/relationships/image" Target="../media/image6.w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04800" y="573088"/>
            <a:ext cx="3055938" cy="171926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6210" y="2726203"/>
            <a:ext cx="6621977" cy="5997975"/>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203481" y="170030"/>
            <a:ext cx="6005116" cy="171814"/>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266779" y="8960762"/>
            <a:ext cx="549837" cy="17181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3/30/22</a:t>
            </a:fld>
            <a:endParaRPr lang="en-US"/>
          </a:p>
        </p:txBody>
      </p:sp>
      <p:sp>
        <p:nvSpPr>
          <p:cNvPr id="15" name="Footer Placeholder 3"/>
          <p:cNvSpPr>
            <a:spLocks noGrp="1"/>
          </p:cNvSpPr>
          <p:nvPr>
            <p:ph type="ftr" sz="quarter" idx="4"/>
          </p:nvPr>
        </p:nvSpPr>
        <p:spPr bwMode="gray">
          <a:xfrm>
            <a:off x="557504" y="8960762"/>
            <a:ext cx="5562654" cy="171814"/>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6256" y="8960762"/>
            <a:ext cx="212603" cy="17181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09656" y="190798"/>
            <a:ext cx="406961" cy="38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0F1E-0212-474D-9753-6C466C4827DC}" type="slidenum">
              <a:rPr kumimoji="0" lang="en-US" sz="700" b="0" i="0" u="none" strike="noStrike" kern="1200" cap="none" spc="0" normalizeH="0" baseline="0" noProof="0" smtClean="0">
                <a:ln>
                  <a:noFill/>
                </a:ln>
                <a:solidFill>
                  <a:srgbClr val="000000"/>
                </a:solidFill>
                <a:effectLst/>
                <a:uLnTx/>
                <a:uFillTx/>
                <a:latin typeface="Arial"/>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63116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t>3/30/22</a:t>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p:nvPr>
        </p:nvSpPr>
        <p:spPr bwMode="gray">
          <a:xfrm>
            <a:off x="980281" y="1732751"/>
            <a:ext cx="10800000" cy="4752000"/>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t>3/30/22</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a:p>
        </p:txBody>
      </p:sp>
      <p:pic>
        <p:nvPicPr>
          <p:cNvPr id="7" name="BayLabel"/>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a:extLst>
              <a:ext uri="{FF2B5EF4-FFF2-40B4-BE49-F238E27FC236}">
                <a16:creationId xmlns:a16="http://schemas.microsoft.com/office/drawing/2014/main" xmlns="" id="{14A6A8EE-9F92-4900-BAF5-FBD48B8CD07B}"/>
              </a:ext>
            </a:extLst>
          </p:cNvPr>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06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94" userDrawn="1">
          <p15:clr>
            <a:srgbClr val="F26B43"/>
          </p15:clr>
        </p15:guide>
        <p15:guide id="2" pos="3908" userDrawn="1">
          <p15:clr>
            <a:srgbClr val="F26B43"/>
          </p15:clr>
        </p15:guide>
        <p15:guide id="3" pos="4134" userDrawn="1">
          <p15:clr>
            <a:srgbClr val="F26B43"/>
          </p15:clr>
        </p15:guide>
        <p15:guide id="6" pos="7422" userDrawn="1">
          <p15:clr>
            <a:srgbClr val="F26B43"/>
          </p15:clr>
        </p15:guide>
        <p15:guide id="7" pos="2376" userDrawn="1">
          <p15:clr>
            <a:srgbClr val="F26B43"/>
          </p15:clr>
        </p15:guide>
        <p15:guide id="8" pos="2150" userDrawn="1">
          <p15:clr>
            <a:srgbClr val="F26B43"/>
          </p15:clr>
        </p15:guide>
        <p15:guide id="9" pos="619" userDrawn="1">
          <p15:clr>
            <a:srgbClr val="F26B43"/>
          </p15:clr>
        </p15:guide>
        <p15:guide id="10" orient="horz" pos="2478" userDrawn="1">
          <p15:clr>
            <a:srgbClr val="F26B43"/>
          </p15:clr>
        </p15:guide>
        <p15:guide id="11" orient="horz" pos="2592" userDrawn="1">
          <p15:clr>
            <a:srgbClr val="F26B43"/>
          </p15:clr>
        </p15:guide>
        <p15:guide id="12" orient="horz" pos="4086" userDrawn="1">
          <p15:clr>
            <a:srgbClr val="F26B43"/>
          </p15:clr>
        </p15:guide>
        <p15:guide id="13" pos="5894" userDrawn="1">
          <p15:clr>
            <a:srgbClr val="F26B43"/>
          </p15:clr>
        </p15:guide>
        <p15:guide id="14" pos="5666" userDrawn="1">
          <p15:clr>
            <a:srgbClr val="F26B43"/>
          </p15:clr>
        </p15:guide>
        <p15:guide id="15" pos="4020" userDrawn="1">
          <p15:clr>
            <a:srgbClr val="F26B43"/>
          </p15:clr>
        </p15:guide>
        <p15:guide id="1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oleObject" Target="../embeddings/oleObject1.bin"/><Relationship Id="rId7" Type="http://schemas.openxmlformats.org/officeDocument/2006/relationships/image" Target="../media/image7.emf"/><Relationship Id="rId8" Type="http://schemas.openxmlformats.org/officeDocument/2006/relationships/hyperlink" Target="https://github.com/donaldsonm731/Asthma_Prediction" TargetMode="External"/><Relationship Id="rId1" Type="http://schemas.openxmlformats.org/officeDocument/2006/relationships/vmlDrawing" Target="../drawings/vmlDrawing1.vml"/><Relationship Id="rId2"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spid="_x0000_s1065"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Arial"/>
              <a:ea typeface="Arial Unicode MS"/>
              <a:cs typeface="Arial"/>
              <a:sym typeface="Arial"/>
            </a:endParaRPr>
          </a:p>
        </p:txBody>
      </p:sp>
      <p:sp>
        <p:nvSpPr>
          <p:cNvPr id="6" name="Titel 5"/>
          <p:cNvSpPr>
            <a:spLocks noGrp="1"/>
          </p:cNvSpPr>
          <p:nvPr>
            <p:ph type="title"/>
          </p:nvPr>
        </p:nvSpPr>
        <p:spPr bwMode="gray">
          <a:xfrm>
            <a:off x="136260" y="79490"/>
            <a:ext cx="6639372" cy="864000"/>
          </a:xfrm>
        </p:spPr>
        <p:txBody>
          <a:bodyPr anchor="t"/>
          <a:lstStyle/>
          <a:p>
            <a:r>
              <a:rPr lang="en-US" b="1" dirty="0">
                <a:solidFill>
                  <a:srgbClr val="66B512"/>
                </a:solidFill>
              </a:rPr>
              <a:t>Asthma Attacks</a:t>
            </a:r>
            <a:r>
              <a:rPr lang="en-US" b="1">
                <a:solidFill>
                  <a:srgbClr val="66B512"/>
                </a:solidFill>
              </a:rPr>
              <a:t/>
            </a:r>
            <a:br>
              <a:rPr lang="en-US" b="1">
                <a:solidFill>
                  <a:srgbClr val="66B512"/>
                </a:solidFill>
              </a:rPr>
            </a:br>
            <a:r>
              <a:rPr lang="en-US" b="1">
                <a:solidFill>
                  <a:srgbClr val="FF0000"/>
                </a:solidFill>
              </a:rPr>
              <a:t>3/30/2022</a:t>
            </a:r>
            <a:endParaRPr lang="en-US" b="1" dirty="0">
              <a:solidFill>
                <a:srgbClr val="FF0000"/>
              </a:solidFill>
            </a:endParaRP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676767"/>
                </a:solidFill>
                <a:effectLst/>
                <a:uLnTx/>
                <a:uFillTx/>
                <a:latin typeface="Arial"/>
                <a:cs typeface="Arial"/>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676767"/>
              </a:solidFill>
              <a:effectLst/>
              <a:uLnTx/>
              <a:uFillTx/>
              <a:latin typeface="Arial"/>
              <a:cs typeface="Arial"/>
            </a:endParaRPr>
          </a:p>
        </p:txBody>
      </p:sp>
      <p:sp>
        <p:nvSpPr>
          <p:cNvPr id="30" name="Rectangle: Rounded Corners 29">
            <a:extLst>
              <a:ext uri="{FF2B5EF4-FFF2-40B4-BE49-F238E27FC236}">
                <a16:creationId xmlns:a16="http://schemas.microsoft.com/office/drawing/2014/main" xmlns="" id="{96B31DCE-FE26-4A50-8779-40C386056135}"/>
              </a:ext>
            </a:extLst>
          </p:cNvPr>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1" name="Group 76">
            <a:extLst>
              <a:ext uri="{FF2B5EF4-FFF2-40B4-BE49-F238E27FC236}">
                <a16:creationId xmlns:a16="http://schemas.microsoft.com/office/drawing/2014/main" xmlns="" id="{CC0A1483-DF3D-45BE-B887-CB285D84E8EA}"/>
              </a:ext>
            </a:extLst>
          </p:cNvPr>
          <p:cNvGraphicFramePr>
            <a:graphicFrameLocks noGrp="1" noChangeAspect="1"/>
          </p:cNvGraphicFramePr>
          <p:nvPr>
            <p:extLst>
              <p:ext uri="{D42A27DB-BD31-4B8C-83A1-F6EECF244321}">
                <p14:modId xmlns:p14="http://schemas.microsoft.com/office/powerpoint/2010/main" val="18164858"/>
              </p:ext>
            </p:extLst>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a16="http://schemas.microsoft.com/office/drawing/2014/main" xmlns=""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2000" u="none" strike="noStrike" cap="none" normalizeH="0" baseline="0" dirty="0">
                          <a:ln>
                            <a:noFill/>
                          </a:ln>
                          <a:effectLst/>
                        </a:rPr>
                        <a:t>Project Description / Deliverables</a:t>
                      </a:r>
                      <a:endParaRPr kumimoji="0" lang="en-US" sz="2000" b="1" i="1"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0"/>
                  </a:ext>
                </a:extLst>
              </a:tr>
            </a:tbl>
          </a:graphicData>
        </a:graphic>
      </p:graphicFrame>
      <p:graphicFrame>
        <p:nvGraphicFramePr>
          <p:cNvPr id="32" name="Group 77">
            <a:extLst>
              <a:ext uri="{FF2B5EF4-FFF2-40B4-BE49-F238E27FC236}">
                <a16:creationId xmlns:a16="http://schemas.microsoft.com/office/drawing/2014/main" xmlns="" id="{98257ECF-45B8-481F-B073-88E6B4B91EDB}"/>
              </a:ext>
            </a:extLst>
          </p:cNvPr>
          <p:cNvGraphicFramePr>
            <a:graphicFrameLocks noGrp="1"/>
          </p:cNvGraphicFramePr>
          <p:nvPr>
            <p:extLst>
              <p:ext uri="{D42A27DB-BD31-4B8C-83A1-F6EECF244321}">
                <p14:modId xmlns:p14="http://schemas.microsoft.com/office/powerpoint/2010/main" val="1590802286"/>
              </p:ext>
            </p:extLst>
          </p:nvPr>
        </p:nvGraphicFramePr>
        <p:xfrm>
          <a:off x="217731" y="5343478"/>
          <a:ext cx="6301058" cy="1240192"/>
        </p:xfrm>
        <a:graphic>
          <a:graphicData uri="http://schemas.openxmlformats.org/drawingml/2006/table">
            <a:tbl>
              <a:tblPr firstRow="1">
                <a:tableStyleId>{69012ECD-51FC-41F1-AA8D-1B2483CD663E}</a:tableStyleId>
              </a:tblPr>
              <a:tblGrid>
                <a:gridCol w="6301058">
                  <a:extLst>
                    <a:ext uri="{9D8B030D-6E8A-4147-A177-3AD203B41FA5}">
                      <a16:colId xmlns:a16="http://schemas.microsoft.com/office/drawing/2014/main" xmlns=""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a16="http://schemas.microsoft.com/office/drawing/2014/main" xmlns="" val="10000"/>
                  </a:ext>
                </a:extLst>
              </a:tr>
              <a:tr h="927612">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GB" sz="1000" b="1" dirty="0">
                          <a:latin typeface="+mn-lt"/>
                          <a:cs typeface="+mn-cs"/>
                        </a:rPr>
                        <a:t>Being able to narrow down factors that majorly</a:t>
                      </a:r>
                      <a:r>
                        <a:rPr lang="en-GB" sz="1000" b="1" baseline="0" dirty="0">
                          <a:latin typeface="+mn-lt"/>
                          <a:cs typeface="+mn-cs"/>
                        </a:rPr>
                        <a:t> contribute to asthma attacks, those with asthma attacks can make changes in their lives to minimize the risk of having an asthma attack.</a:t>
                      </a:r>
                      <a:endParaRPr lang="en-GB" sz="1000" b="1" i="0" u="none" strike="noStrike" kern="1200" cap="none" spc="0" normalizeH="0" baseline="0" noProof="0" dirty="0">
                        <a:ln>
                          <a:noFill/>
                        </a:ln>
                        <a:effectLst/>
                        <a:uLnTx/>
                        <a:uFillTx/>
                        <a:latin typeface="+mn-lt"/>
                        <a:cs typeface="+mn-cs"/>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xmlns="" val="10001"/>
                  </a:ext>
                </a:extLst>
              </a:tr>
            </a:tbl>
          </a:graphicData>
        </a:graphic>
      </p:graphicFrame>
      <p:graphicFrame>
        <p:nvGraphicFramePr>
          <p:cNvPr id="33" name="Group 77">
            <a:extLst>
              <a:ext uri="{FF2B5EF4-FFF2-40B4-BE49-F238E27FC236}">
                <a16:creationId xmlns:a16="http://schemas.microsoft.com/office/drawing/2014/main" xmlns="" id="{D1FFF23A-C9C0-4990-B613-435FE74B2902}"/>
              </a:ext>
            </a:extLst>
          </p:cNvPr>
          <p:cNvGraphicFramePr>
            <a:graphicFrameLocks noGrp="1"/>
          </p:cNvGraphicFramePr>
          <p:nvPr>
            <p:extLst>
              <p:ext uri="{D42A27DB-BD31-4B8C-83A1-F6EECF244321}">
                <p14:modId xmlns:p14="http://schemas.microsoft.com/office/powerpoint/2010/main" val="919991333"/>
              </p:ext>
            </p:extLst>
          </p:nvPr>
        </p:nvGraphicFramePr>
        <p:xfrm>
          <a:off x="6620127" y="1695316"/>
          <a:ext cx="5333996" cy="1883042"/>
        </p:xfrm>
        <a:graphic>
          <a:graphicData uri="http://schemas.openxmlformats.org/drawingml/2006/table">
            <a:tbl>
              <a:tblPr firstRow="1">
                <a:tableStyleId>{69012ECD-51FC-41F1-AA8D-1B2483CD663E}</a:tableStyleId>
              </a:tblPr>
              <a:tblGrid>
                <a:gridCol w="5333996">
                  <a:extLst>
                    <a:ext uri="{9D8B030D-6E8A-4147-A177-3AD203B41FA5}">
                      <a16:colId xmlns:a16="http://schemas.microsoft.com/office/drawing/2014/main" xmlns="" val="20000"/>
                    </a:ext>
                  </a:extLst>
                </a:gridCol>
              </a:tblGrid>
              <a:tr h="515641">
                <a:tc>
                  <a:txBody>
                    <a:bodyPr/>
                    <a:lstStyle/>
                    <a:p>
                      <a:pPr marL="0" marR="0" lvl="0" indent="0" algn="l" defTabSz="914400" rtl="0" eaLnBrk="1" fontAlgn="base" latinLnBrk="0" hangingPunct="1">
                        <a:lnSpc>
                          <a:spcPct val="200000"/>
                        </a:lnSpc>
                        <a:spcBef>
                          <a:spcPct val="0"/>
                        </a:spcBef>
                        <a:spcAft>
                          <a:spcPts val="0"/>
                        </a:spcAft>
                        <a:buClr>
                          <a:schemeClr val="tx2"/>
                        </a:buClr>
                        <a:buSzTx/>
                        <a:buFont typeface="Wingdings" pitchFamily="2" charset="2"/>
                        <a:buNone/>
                        <a:tabLst/>
                      </a:pPr>
                      <a:r>
                        <a:rPr kumimoji="0" lang="en-US" sz="1800" b="1" i="0" u="none" strike="noStrike" cap="none" normalizeH="0" baseline="0" dirty="0">
                          <a:ln>
                            <a:noFill/>
                          </a:ln>
                          <a:solidFill>
                            <a:schemeClr val="bg2"/>
                          </a:solidFill>
                          <a:effectLst/>
                          <a:latin typeface="Arial" charset="0"/>
                          <a:cs typeface="Arial" charset="0"/>
                        </a:rPr>
                        <a:t>Weekly Progress</a:t>
                      </a:r>
                    </a:p>
                  </a:txBody>
                  <a:tcPr marL="95988" marR="119985" marT="36000" marB="36000" anchor="ctr" horzOverflow="overflow">
                    <a:solidFill>
                      <a:schemeClr val="accent2"/>
                    </a:solidFill>
                  </a:tcPr>
                </a:tc>
                <a:extLst>
                  <a:ext uri="{0D108BD9-81ED-4DB2-BD59-A6C34878D82A}">
                    <a16:rowId xmlns:a16="http://schemas.microsoft.com/office/drawing/2014/main" xmlns="" val="10000"/>
                  </a:ext>
                </a:extLst>
              </a:tr>
              <a:tr h="1347492">
                <a:tc>
                  <a:txBody>
                    <a:bodyPr/>
                    <a:lstStyle/>
                    <a:p>
                      <a:pPr marL="112395" marR="0" lvl="0" indent="-112395" algn="l" rtl="0" eaLnBrk="1" fontAlgn="base" latinLnBrk="0" hangingPunct="1">
                        <a:lnSpc>
                          <a:spcPct val="15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Started to use Linear Mixed-Effects model for prediction</a:t>
                      </a:r>
                    </a:p>
                    <a:p>
                      <a:pPr marL="112395" marR="0" lvl="0" indent="-112395" algn="l" rtl="0" eaLnBrk="1" fontAlgn="base" latinLnBrk="0" hangingPunct="1">
                        <a:lnSpc>
                          <a:spcPct val="15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Changed the workflow, where we now standardize the data after splitting into train/test sets (Question from Presentation)</a:t>
                      </a:r>
                    </a:p>
                    <a:p>
                      <a:pPr marL="112395" marR="0" lvl="0" indent="-112395" algn="l" rtl="0" eaLnBrk="1" fontAlgn="base" latinLnBrk="0" hangingPunct="1">
                        <a:lnSpc>
                          <a:spcPct val="15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Changed how we previously factored the categorical variables to account for the </a:t>
                      </a:r>
                      <a:r>
                        <a:rPr kumimoji="0" lang="en-GB" sz="1000" b="1" u="none" strike="noStrike" kern="1200" cap="none" spc="0" normalizeH="0" baseline="0" noProof="0" dirty="0" smtClean="0">
                          <a:ln>
                            <a:noFill/>
                          </a:ln>
                          <a:solidFill>
                            <a:schemeClr val="tx1"/>
                          </a:solidFill>
                          <a:effectLst/>
                          <a:uLnTx/>
                          <a:uFillTx/>
                        </a:rPr>
                        <a:t>ordering</a:t>
                      </a:r>
                      <a:endParaRPr kumimoji="0" lang="en-GB" sz="1000" b="1" u="none" strike="noStrike" kern="1200" cap="none" spc="0" normalizeH="0" baseline="0" noProof="0" dirty="0">
                        <a:ln>
                          <a:noFill/>
                        </a:ln>
                        <a:solidFill>
                          <a:schemeClr val="tx1"/>
                        </a:solidFill>
                        <a:effectLst/>
                        <a:uLnTx/>
                        <a:uFillTx/>
                      </a:endParaRPr>
                    </a:p>
                  </a:txBody>
                  <a:tcPr marL="95988" marR="119985" marT="36000" marB="36000" horzOverflow="overflow">
                    <a:solidFill>
                      <a:schemeClr val="bg1"/>
                    </a:solidFill>
                  </a:tcPr>
                </a:tc>
                <a:extLst>
                  <a:ext uri="{0D108BD9-81ED-4DB2-BD59-A6C34878D82A}">
                    <a16:rowId xmlns:a16="http://schemas.microsoft.com/office/drawing/2014/main" xmlns="" val="10001"/>
                  </a:ext>
                </a:extLst>
              </a:tr>
            </a:tbl>
          </a:graphicData>
        </a:graphic>
      </p:graphicFrame>
      <p:sp>
        <p:nvSpPr>
          <p:cNvPr id="36" name="Rectangle: Rounded Corners 35">
            <a:extLst>
              <a:ext uri="{FF2B5EF4-FFF2-40B4-BE49-F238E27FC236}">
                <a16:creationId xmlns:a16="http://schemas.microsoft.com/office/drawing/2014/main" xmlns="" id="{BB735C57-A501-4D95-BE54-CE03563D7929}"/>
              </a:ext>
            </a:extLst>
          </p:cNvPr>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7" name="Group 79">
            <a:extLst>
              <a:ext uri="{FF2B5EF4-FFF2-40B4-BE49-F238E27FC236}">
                <a16:creationId xmlns:a16="http://schemas.microsoft.com/office/drawing/2014/main" xmlns="" id="{0B10B350-64ED-4B92-9E40-03FF6E86DBF6}"/>
              </a:ext>
            </a:extLst>
          </p:cNvPr>
          <p:cNvGraphicFramePr>
            <a:graphicFrameLocks noGrp="1"/>
          </p:cNvGraphicFramePr>
          <p:nvPr>
            <p:extLst>
              <p:ext uri="{D42A27DB-BD31-4B8C-83A1-F6EECF244321}">
                <p14:modId xmlns:p14="http://schemas.microsoft.com/office/powerpoint/2010/main" val="2109844346"/>
              </p:ext>
            </p:extLst>
          </p:nvPr>
        </p:nvGraphicFramePr>
        <p:xfrm>
          <a:off x="5863590" y="214191"/>
          <a:ext cx="4166903" cy="725044"/>
        </p:xfrm>
        <a:graphic>
          <a:graphicData uri="http://schemas.openxmlformats.org/drawingml/2006/table">
            <a:tbl>
              <a:tblPr firstRow="1">
                <a:tableStyleId>{69012ECD-51FC-41F1-AA8D-1B2483CD663E}</a:tableStyleId>
              </a:tblPr>
              <a:tblGrid>
                <a:gridCol w="2572795">
                  <a:extLst>
                    <a:ext uri="{9D8B030D-6E8A-4147-A177-3AD203B41FA5}">
                      <a16:colId xmlns:a16="http://schemas.microsoft.com/office/drawing/2014/main" xmlns="" val="20000"/>
                    </a:ext>
                  </a:extLst>
                </a:gridCol>
                <a:gridCol w="1594108">
                  <a:extLst>
                    <a:ext uri="{9D8B030D-6E8A-4147-A177-3AD203B41FA5}">
                      <a16:colId xmlns:a16="http://schemas.microsoft.com/office/drawing/2014/main" xmlns=""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u="none" strike="noStrike" kern="1200" cap="none" normalizeH="0" baseline="0" noProof="0" dirty="0">
                          <a:ln>
                            <a:noFill/>
                          </a:ln>
                          <a:solidFill>
                            <a:srgbClr val="FF0000"/>
                          </a:solidFill>
                          <a:effectLst/>
                          <a:latin typeface="+mn-lt"/>
                          <a:ea typeface="+mn-ea"/>
                          <a:cs typeface="+mn-cs"/>
                        </a:rPr>
                        <a:t>Kadie Iverson &amp; Matt Donaldson</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i="0" u="none" strike="noStrike" cap="none" normalizeH="0" baseline="0" noProof="0" dirty="0">
                          <a:ln>
                            <a:noFill/>
                          </a:ln>
                          <a:solidFill>
                            <a:srgbClr val="FF0000"/>
                          </a:solidFill>
                          <a:effectLst/>
                          <a:latin typeface="Arial" charset="0"/>
                          <a:cs typeface="Arial" charset="0"/>
                        </a:rPr>
                        <a:t>Medicine</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graphicFrame>
        <p:nvGraphicFramePr>
          <p:cNvPr id="38" name="Tabelle 20">
            <a:extLst>
              <a:ext uri="{FF2B5EF4-FFF2-40B4-BE49-F238E27FC236}">
                <a16:creationId xmlns:a16="http://schemas.microsoft.com/office/drawing/2014/main" xmlns="" id="{EC9F2797-F988-44CB-8382-693DBC8A0F21}"/>
              </a:ext>
            </a:extLst>
          </p:cNvPr>
          <p:cNvGraphicFramePr>
            <a:graphicFrameLocks noGrp="1"/>
          </p:cNvGraphicFramePr>
          <p:nvPr>
            <p:extLst>
              <p:ext uri="{D42A27DB-BD31-4B8C-83A1-F6EECF244321}">
                <p14:modId xmlns:p14="http://schemas.microsoft.com/office/powerpoint/2010/main" val="879968900"/>
              </p:ext>
            </p:extLst>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a16="http://schemas.microsoft.com/office/drawing/2014/main" xmlns="" val="20000"/>
                    </a:ext>
                  </a:extLst>
                </a:gridCol>
                <a:gridCol w="801637">
                  <a:extLst>
                    <a:ext uri="{9D8B030D-6E8A-4147-A177-3AD203B41FA5}">
                      <a16:colId xmlns:a16="http://schemas.microsoft.com/office/drawing/2014/main" xmlns="" val="20001"/>
                    </a:ext>
                  </a:extLst>
                </a:gridCol>
              </a:tblGrid>
              <a:tr h="6801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cs typeface="Arial" charset="0"/>
                        </a:rPr>
                        <a:t>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cs typeface="Arial"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900" b="0" dirty="0">
                          <a:solidFill>
                            <a:srgbClr val="FF0000"/>
                          </a:solidFill>
                        </a:rPr>
                        <a:t>On Target</a:t>
                      </a: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
        <p:nvSpPr>
          <p:cNvPr id="8" name="TextBox 7">
            <a:extLst>
              <a:ext uri="{FF2B5EF4-FFF2-40B4-BE49-F238E27FC236}">
                <a16:creationId xmlns:a16="http://schemas.microsoft.com/office/drawing/2014/main" xmlns="" id="{44E3C0C7-7427-4CB3-B854-12CD21E5D4DD}"/>
              </a:ext>
            </a:extLst>
          </p:cNvPr>
          <p:cNvSpPr txBox="1"/>
          <p:nvPr/>
        </p:nvSpPr>
        <p:spPr bwMode="gray">
          <a:xfrm>
            <a:off x="217732" y="1723057"/>
            <a:ext cx="6301056" cy="3512268"/>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r>
              <a:rPr lang="en-GB" sz="1000" b="1" dirty="0"/>
              <a:t>Our data analytics project aims to predict the severity of an asthma attack and give recommendations on how the person should try and prevent future asthma attacks based on the 10 features in the data set. The data set used has a total of 1000 instances of asthma attacks from 10 participants. The input features looked at are gender, age, outdoor job, outdoor activity, if they smoke, humidity, temperature, pressure, UV index and wind speed. Ratings of the asthma attacks were recorded.</a:t>
            </a:r>
          </a:p>
          <a:p>
            <a:pPr marL="70485" fontAlgn="base">
              <a:spcBef>
                <a:spcPct val="0"/>
              </a:spcBef>
              <a:spcAft>
                <a:spcPts val="315"/>
              </a:spcAft>
              <a:buClr>
                <a:srgbClr val="00BCFF"/>
              </a:buClr>
              <a:defRPr/>
            </a:pPr>
            <a:endParaRPr lang="en-GB" sz="1000" b="1" i="0" u="none" strike="noStrike" kern="1200" cap="none" spc="0" normalizeH="0" baseline="0" noProof="0" dirty="0">
              <a:ln>
                <a:noFill/>
              </a:ln>
              <a:effectLst/>
              <a:uLnTx/>
              <a:uFillTx/>
              <a:latin typeface="Arial"/>
              <a:cs typeface="Arial"/>
            </a:endParaRPr>
          </a:p>
          <a:p>
            <a:pPr marL="70485" fontAlgn="base">
              <a:spcBef>
                <a:spcPct val="0"/>
              </a:spcBef>
              <a:spcAft>
                <a:spcPts val="315"/>
              </a:spcAft>
              <a:buClr>
                <a:srgbClr val="00BCFF"/>
              </a:buClr>
              <a:defRPr/>
            </a:pPr>
            <a:r>
              <a:rPr lang="en-GB" sz="1000" b="1" dirty="0">
                <a:latin typeface="Arial"/>
                <a:cs typeface="Arial"/>
              </a:rPr>
              <a:t>Deliverables:</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Linear Mixed-Effects model with Feature Selection and Cross-Validation</a:t>
            </a:r>
          </a:p>
          <a:p>
            <a:pPr marL="756285" lvl="1" indent="-228600" fontAlgn="base">
              <a:spcBef>
                <a:spcPct val="0"/>
              </a:spcBef>
              <a:spcAft>
                <a:spcPts val="315"/>
              </a:spcAft>
              <a:buClr>
                <a:srgbClr val="00BCFF"/>
              </a:buClr>
              <a:buFont typeface="+mj-lt"/>
              <a:buAutoNum type="arabicPeriod"/>
              <a:defRPr/>
            </a:pPr>
            <a:r>
              <a:rPr lang="en-GB" sz="1000" b="1" dirty="0" err="1">
                <a:latin typeface="Arial"/>
                <a:cs typeface="Arial"/>
              </a:rPr>
              <a:t>Rshiny</a:t>
            </a:r>
            <a:r>
              <a:rPr lang="en-GB" sz="1000" b="1" dirty="0">
                <a:latin typeface="Arial"/>
                <a:cs typeface="Arial"/>
              </a:rPr>
              <a:t> feature</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Descriptive Analytics: </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Predictive Analytics: the final model</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Prescriptive Analytics: based on the final model chosen, we can make suggestions on how to improve their life with asthma</a:t>
            </a:r>
          </a:p>
          <a:p>
            <a:pPr marL="756285" lvl="1" indent="-228600" fontAlgn="base">
              <a:spcBef>
                <a:spcPct val="0"/>
              </a:spcBef>
              <a:spcAft>
                <a:spcPts val="315"/>
              </a:spcAft>
              <a:buClr>
                <a:srgbClr val="00BCFF"/>
              </a:buClr>
              <a:buFont typeface="+mj-lt"/>
              <a:buAutoNum type="arabicPeriod"/>
              <a:defRPr/>
            </a:pPr>
            <a:endParaRPr lang="en-GB" sz="1000" b="1" dirty="0">
              <a:latin typeface="Arial"/>
              <a:cs typeface="Arial"/>
            </a:endParaRPr>
          </a:p>
          <a:p>
            <a:pPr marL="70485" fontAlgn="base">
              <a:spcBef>
                <a:spcPct val="0"/>
              </a:spcBef>
              <a:spcAft>
                <a:spcPts val="315"/>
              </a:spcAft>
              <a:buClr>
                <a:srgbClr val="00BCFF"/>
              </a:buClr>
              <a:defRPr/>
            </a:pPr>
            <a:r>
              <a:rPr lang="en-GB" sz="1000" b="1" i="0" u="none" strike="noStrike" kern="1200" cap="none" spc="0" normalizeH="0" baseline="0" noProof="0" dirty="0">
                <a:ln>
                  <a:noFill/>
                </a:ln>
                <a:effectLst/>
                <a:uLnTx/>
                <a:uFillTx/>
                <a:latin typeface="Arial"/>
                <a:cs typeface="Arial"/>
              </a:rPr>
              <a:t>Link</a:t>
            </a:r>
            <a:r>
              <a:rPr lang="en-GB" sz="1000" b="1" i="0" u="none" strike="noStrike" kern="1200" cap="none" spc="0" normalizeH="0" noProof="0" dirty="0">
                <a:ln>
                  <a:noFill/>
                </a:ln>
                <a:effectLst/>
                <a:uLnTx/>
                <a:uFillTx/>
                <a:latin typeface="Arial"/>
                <a:cs typeface="Arial"/>
              </a:rPr>
              <a:t> </a:t>
            </a:r>
            <a:r>
              <a:rPr lang="en-GB" sz="1000" b="1" dirty="0"/>
              <a:t>to GitHub: </a:t>
            </a:r>
            <a:r>
              <a:rPr lang="en-GB" sz="1000" b="1" dirty="0">
                <a:hlinkClick r:id="rId8"/>
              </a:rPr>
              <a:t>https://github.com/donaldsonm731/Asthma_Prediction</a:t>
            </a:r>
            <a:r>
              <a:rPr lang="en-GB" sz="1000" b="1" dirty="0"/>
              <a:t> </a:t>
            </a:r>
            <a:endParaRPr lang="en-GB" sz="1000" b="1" i="0" u="none" strike="noStrike" kern="1200" cap="none" spc="0" normalizeH="0" baseline="0" noProof="0" dirty="0">
              <a:ln>
                <a:noFill/>
              </a:ln>
              <a:effectLst/>
              <a:uLnTx/>
              <a:uFillTx/>
              <a:latin typeface="Arial"/>
              <a:cs typeface="Arial"/>
            </a:endParaRPr>
          </a:p>
        </p:txBody>
      </p:sp>
      <p:graphicFrame>
        <p:nvGraphicFramePr>
          <p:cNvPr id="15" name="Group 77">
            <a:extLst>
              <a:ext uri="{FF2B5EF4-FFF2-40B4-BE49-F238E27FC236}">
                <a16:creationId xmlns:a16="http://schemas.microsoft.com/office/drawing/2014/main" xmlns="" id="{98257ECF-45B8-481F-B073-88E6B4B91EDB}"/>
              </a:ext>
            </a:extLst>
          </p:cNvPr>
          <p:cNvGraphicFramePr>
            <a:graphicFrameLocks noGrp="1"/>
          </p:cNvGraphicFramePr>
          <p:nvPr>
            <p:extLst>
              <p:ext uri="{D42A27DB-BD31-4B8C-83A1-F6EECF244321}">
                <p14:modId xmlns:p14="http://schemas.microsoft.com/office/powerpoint/2010/main" val="623043669"/>
              </p:ext>
            </p:extLst>
          </p:nvPr>
        </p:nvGraphicFramePr>
        <p:xfrm>
          <a:off x="6620127" y="3753289"/>
          <a:ext cx="5332086" cy="2830381"/>
        </p:xfrm>
        <a:graphic>
          <a:graphicData uri="http://schemas.openxmlformats.org/drawingml/2006/table">
            <a:tbl>
              <a:tblPr firstRow="1">
                <a:tableStyleId>{69012ECD-51FC-41F1-AA8D-1B2483CD663E}</a:tableStyleId>
              </a:tblPr>
              <a:tblGrid>
                <a:gridCol w="5332086">
                  <a:extLst>
                    <a:ext uri="{9D8B030D-6E8A-4147-A177-3AD203B41FA5}">
                      <a16:colId xmlns:a16="http://schemas.microsoft.com/office/drawing/2014/main" xmlns="" val="20000"/>
                    </a:ext>
                  </a:extLst>
                </a:gridCol>
              </a:tblGrid>
              <a:tr h="272738">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Questions from Presentation</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a16="http://schemas.microsoft.com/office/drawing/2014/main" xmlns="" val="10000"/>
                  </a:ext>
                </a:extLst>
              </a:tr>
              <a:tr h="2545021">
                <a:tc>
                  <a:txBody>
                    <a:bodyPr/>
                    <a:lstStyle/>
                    <a:p>
                      <a:pPr marL="171450" marR="0" lvl="0" indent="-171450" algn="l" rtl="0" eaLnBrk="1" fontAlgn="base" latinLnBrk="0" hangingPunct="1">
                        <a:lnSpc>
                          <a:spcPct val="100000"/>
                        </a:lnSpc>
                        <a:spcBef>
                          <a:spcPct val="0"/>
                        </a:spcBef>
                        <a:spcAft>
                          <a:spcPct val="25000"/>
                        </a:spcAft>
                        <a:buFont typeface="Wingdings" charset="2"/>
                        <a:buChar char="§"/>
                      </a:pPr>
                      <a:r>
                        <a:rPr kumimoji="0" lang="en-GB" sz="1000" b="1" u="none" strike="noStrike" kern="1200" cap="none" spc="0" normalizeH="0" baseline="0" noProof="0" dirty="0">
                          <a:ln>
                            <a:noFill/>
                          </a:ln>
                          <a:solidFill>
                            <a:schemeClr val="tx1"/>
                          </a:solidFill>
                          <a:effectLst/>
                          <a:uLnTx/>
                          <a:uFillTx/>
                        </a:rPr>
                        <a:t>Is there variability/trends when it comes to how one subject rates the severity of their asthma attack? </a:t>
                      </a:r>
                      <a:r>
                        <a:rPr kumimoji="0" lang="en-GB" sz="1000" b="1" u="none" strike="noStrike" kern="1200" cap="none" spc="0" normalizeH="0" baseline="0" noProof="0" dirty="0">
                          <a:ln>
                            <a:noFill/>
                          </a:ln>
                          <a:solidFill>
                            <a:srgbClr val="FF0000"/>
                          </a:solidFill>
                          <a:effectLst/>
                          <a:uLnTx/>
                          <a:uFillTx/>
                        </a:rPr>
                        <a:t>By using a linear mixed-effects model, we believe that the variability will be “control” by controlling the randomness from each subject.</a:t>
                      </a:r>
                    </a:p>
                    <a:p>
                      <a:pPr marL="171450" marR="0" lvl="0" indent="-171450" algn="l" rtl="0" eaLnBrk="1" fontAlgn="base" latinLnBrk="0" hangingPunct="1">
                        <a:lnSpc>
                          <a:spcPct val="100000"/>
                        </a:lnSpc>
                        <a:spcBef>
                          <a:spcPct val="0"/>
                        </a:spcBef>
                        <a:spcAft>
                          <a:spcPct val="25000"/>
                        </a:spcAft>
                        <a:buFont typeface="Wingdings" charset="2"/>
                        <a:buChar char="§"/>
                      </a:pPr>
                      <a:r>
                        <a:rPr kumimoji="0" lang="en-GB" sz="1000" b="1" u="none" strike="noStrike" kern="1200" cap="none" spc="0" normalizeH="0" baseline="0" noProof="0" dirty="0">
                          <a:ln>
                            <a:noFill/>
                          </a:ln>
                          <a:solidFill>
                            <a:schemeClr val="tx1"/>
                          </a:solidFill>
                          <a:effectLst/>
                          <a:uLnTx/>
                          <a:uFillTx/>
                        </a:rPr>
                        <a:t>What about doing standardization after splitting into train/test sets?</a:t>
                      </a:r>
                      <a:r>
                        <a:rPr kumimoji="0" lang="en-GB" sz="1000" b="1" u="none" strike="noStrike" kern="1200" cap="none" spc="0" normalizeH="0" baseline="0" noProof="0" dirty="0">
                          <a:ln>
                            <a:noFill/>
                          </a:ln>
                          <a:solidFill>
                            <a:srgbClr val="FF0000"/>
                          </a:solidFill>
                          <a:effectLst/>
                          <a:uLnTx/>
                          <a:uFillTx/>
                        </a:rPr>
                        <a:t> Going forward, we will change our process to standardizing after splitting the data so we don’t have any information leakage.</a:t>
                      </a:r>
                    </a:p>
                    <a:p>
                      <a:pPr marL="171450" marR="0" lvl="0" indent="-171450" algn="l" rtl="0" eaLnBrk="1" fontAlgn="base" latinLnBrk="0" hangingPunct="1">
                        <a:lnSpc>
                          <a:spcPct val="100000"/>
                        </a:lnSpc>
                        <a:spcBef>
                          <a:spcPct val="0"/>
                        </a:spcBef>
                        <a:spcAft>
                          <a:spcPct val="25000"/>
                        </a:spcAft>
                        <a:buFont typeface="Wingdings" charset="2"/>
                        <a:buChar char="§"/>
                      </a:pPr>
                      <a:r>
                        <a:rPr kumimoji="0" lang="en-GB" sz="1000" b="1" u="none" strike="noStrike" kern="1200" cap="none" spc="0" normalizeH="0" baseline="0" noProof="0" dirty="0">
                          <a:ln>
                            <a:noFill/>
                          </a:ln>
                          <a:solidFill>
                            <a:schemeClr val="tx1"/>
                          </a:solidFill>
                          <a:effectLst/>
                          <a:uLnTx/>
                          <a:uFillTx/>
                        </a:rPr>
                        <a:t>Is there ordering to your categorical variables? </a:t>
                      </a:r>
                      <a:r>
                        <a:rPr kumimoji="0" lang="en-GB" sz="1000" b="1" u="none" strike="noStrike" kern="1200" cap="none" spc="0" normalizeH="0" baseline="0" noProof="0" dirty="0">
                          <a:ln>
                            <a:noFill/>
                          </a:ln>
                          <a:solidFill>
                            <a:srgbClr val="FF0000"/>
                          </a:solidFill>
                          <a:effectLst/>
                          <a:uLnTx/>
                          <a:uFillTx/>
                        </a:rPr>
                        <a:t>Yes, there is, for example when looking at Outdoor Job, the options are frequently, occasionally, and rarely, which does have an order to it, thus we will be changing our factoring scheme to account for that.</a:t>
                      </a:r>
                    </a:p>
                    <a:p>
                      <a:pPr marL="171450" marR="0" lvl="0" indent="-171450" algn="l" defTabSz="914400" rtl="0" eaLnBrk="1" fontAlgn="base" latinLnBrk="0" hangingPunct="1">
                        <a:lnSpc>
                          <a:spcPct val="100000"/>
                        </a:lnSpc>
                        <a:spcBef>
                          <a:spcPct val="0"/>
                        </a:spcBef>
                        <a:spcAft>
                          <a:spcPct val="25000"/>
                        </a:spcAft>
                        <a:buClrTx/>
                        <a:buSzTx/>
                        <a:buFont typeface="Wingdings" charset="2"/>
                        <a:buChar char="§"/>
                        <a:tabLst/>
                        <a:defRPr/>
                      </a:pPr>
                      <a:r>
                        <a:rPr kumimoji="0" lang="en-GB" sz="1000" b="1" u="none" strike="noStrike" kern="1200" cap="none" spc="0" normalizeH="0" baseline="0" noProof="0" dirty="0">
                          <a:ln>
                            <a:noFill/>
                          </a:ln>
                          <a:solidFill>
                            <a:schemeClr val="tx1"/>
                          </a:solidFill>
                          <a:effectLst/>
                          <a:uLnTx/>
                          <a:uFillTx/>
                        </a:rPr>
                        <a:t>How did you guys factor your categorical data? </a:t>
                      </a:r>
                      <a:r>
                        <a:rPr kumimoji="0" lang="en-GB" sz="1000" b="1" u="none" strike="noStrike" kern="1200" cap="none" spc="0" normalizeH="0" baseline="0" noProof="0" dirty="0">
                          <a:ln>
                            <a:noFill/>
                          </a:ln>
                          <a:solidFill>
                            <a:srgbClr val="FF0000"/>
                          </a:solidFill>
                          <a:effectLst/>
                          <a:uLnTx/>
                          <a:uFillTx/>
                        </a:rPr>
                        <a:t>By using the </a:t>
                      </a:r>
                      <a:r>
                        <a:rPr kumimoji="0" lang="en-GB" sz="1000" b="1" u="none" strike="noStrike" kern="1200" cap="none" spc="0" normalizeH="0" baseline="0" noProof="0" dirty="0" err="1">
                          <a:ln>
                            <a:noFill/>
                          </a:ln>
                          <a:solidFill>
                            <a:srgbClr val="FF0000"/>
                          </a:solidFill>
                          <a:effectLst/>
                          <a:uLnTx/>
                          <a:uFillTx/>
                        </a:rPr>
                        <a:t>lapply</a:t>
                      </a:r>
                      <a:r>
                        <a:rPr kumimoji="0" lang="en-GB" sz="1000" b="1" u="none" strike="noStrike" kern="1200" cap="none" spc="0" normalizeH="0" baseline="0" noProof="0" dirty="0">
                          <a:ln>
                            <a:noFill/>
                          </a:ln>
                          <a:solidFill>
                            <a:srgbClr val="FF0000"/>
                          </a:solidFill>
                          <a:effectLst/>
                          <a:uLnTx/>
                          <a:uFillTx/>
                        </a:rPr>
                        <a:t>() function in R, which produced a binary output (000 for </a:t>
                      </a:r>
                      <a:r>
                        <a:rPr kumimoji="0" lang="en-GB" sz="1000" b="1" u="none" strike="noStrike" kern="1200" cap="none" spc="0" normalizeH="0" baseline="0" noProof="0" dirty="0" err="1">
                          <a:ln>
                            <a:noFill/>
                          </a:ln>
                          <a:solidFill>
                            <a:srgbClr val="FF0000"/>
                          </a:solidFill>
                          <a:effectLst/>
                          <a:uLnTx/>
                          <a:uFillTx/>
                        </a:rPr>
                        <a:t>outdoorjob</a:t>
                      </a:r>
                      <a:r>
                        <a:rPr kumimoji="0" lang="en-GB" sz="1000" b="1" u="none" strike="noStrike" kern="1200" cap="none" spc="0" normalizeH="0" baseline="0" noProof="0" dirty="0">
                          <a:ln>
                            <a:noFill/>
                          </a:ln>
                          <a:solidFill>
                            <a:srgbClr val="FF0000"/>
                          </a:solidFill>
                          <a:effectLst/>
                          <a:uLnTx/>
                          <a:uFillTx/>
                        </a:rPr>
                        <a:t> if rarely, 001 for sometimes…). However in the future, we are going to use one-hot-encoding by using the factor function which will give each categorical group a number starting(ex: rarely = 0, sometimes = 1…). </a:t>
                      </a: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223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2jRK_CtRPKjNvxmzW7QiQ"/>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IRB Deck based on IC Deck" id="{0C415F6D-2965-460C-A5FD-C1EB88E93381}" vid="{F262764C-EA5D-449D-8081-20CBC0635537}"/>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04EC6E5D20CA4DBF79A34C0D2C4460" ma:contentTypeVersion="12" ma:contentTypeDescription="Create a new document." ma:contentTypeScope="" ma:versionID="b0537743ee3f8a7aa4d1b40fa4d26f85">
  <xsd:schema xmlns:xsd="http://www.w3.org/2001/XMLSchema" xmlns:xs="http://www.w3.org/2001/XMLSchema" xmlns:p="http://schemas.microsoft.com/office/2006/metadata/properties" xmlns:ns3="2e428321-0d87-4c1a-99cd-20483b5cdda4" xmlns:ns4="fa1142ea-44b1-4ffc-be28-0d8aed7904ba" targetNamespace="http://schemas.microsoft.com/office/2006/metadata/properties" ma:root="true" ma:fieldsID="3179c9d84715d7826801589c356a2678" ns3:_="" ns4:_="">
    <xsd:import namespace="2e428321-0d87-4c1a-99cd-20483b5cdda4"/>
    <xsd:import namespace="fa1142ea-44b1-4ffc-be28-0d8aed7904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28321-0d87-4c1a-99cd-20483b5cdd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1142ea-44b1-4ffc-be28-0d8aed7904b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E8AA79-B780-4CDD-AC68-22DA3FF91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428321-0d87-4c1a-99cd-20483b5cdda4"/>
    <ds:schemaRef ds:uri="fa1142ea-44b1-4ffc-be28-0d8aed790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E5D103-2F84-4968-8723-2C70E1A62AAC}">
  <ds:schemaRefs>
    <ds:schemaRef ds:uri="http://schemas.microsoft.com/sharepoint/v3/contenttype/forms"/>
  </ds:schemaRefs>
</ds:datastoreItem>
</file>

<file path=customXml/itemProps3.xml><?xml version="1.0" encoding="utf-8"?>
<ds:datastoreItem xmlns:ds="http://schemas.openxmlformats.org/officeDocument/2006/customXml" ds:itemID="{BADEE82A-F99D-43F9-B825-2BC8A5EBF6F5}">
  <ds:schemaRefs>
    <ds:schemaRef ds:uri="http://purl.org/dc/elements/1.1/"/>
    <ds:schemaRef ds:uri="http://schemas.openxmlformats.org/package/2006/metadata/core-properties"/>
    <ds:schemaRef ds:uri="2e428321-0d87-4c1a-99cd-20483b5cdda4"/>
    <ds:schemaRef ds:uri="http://purl.org/dc/terms/"/>
    <ds:schemaRef ds:uri="fa1142ea-44b1-4ffc-be28-0d8aed7904ba"/>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3170</TotalTime>
  <Words>446</Words>
  <Application>Microsoft Macintosh PowerPoint</Application>
  <PresentationFormat>Custom</PresentationFormat>
  <Paragraphs>31</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 Unicode MS</vt:lpstr>
      <vt:lpstr>Calibri</vt:lpstr>
      <vt:lpstr>Wingdings</vt:lpstr>
      <vt:lpstr>Arial</vt:lpstr>
      <vt:lpstr>PR_BAG_PPT-master_16-9_2017-11-20</vt:lpstr>
      <vt:lpstr>think-cell Slide</vt:lpstr>
      <vt:lpstr>Asthma Attacks 3/30/2022</vt:lpstr>
    </vt:vector>
  </TitlesOfParts>
  <Company>Bayer</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Iverson, Kadie</cp:lastModifiedBy>
  <cp:revision>294</cp:revision>
  <cp:lastPrinted>2019-09-27T14:27:47Z</cp:lastPrinted>
  <dcterms:created xsi:type="dcterms:W3CDTF">2019-07-08T09:13:45Z</dcterms:created>
  <dcterms:modified xsi:type="dcterms:W3CDTF">2022-03-30T22:27:18Z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ies>
</file>