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87" autoAdjust="0"/>
    <p:restoredTop sz="94702"/>
  </p:normalViewPr>
  <p:slideViewPr>
    <p:cSldViewPr snapToGrid="0">
      <p:cViewPr varScale="1">
        <p:scale>
          <a:sx n="151" d="100"/>
          <a:sy n="151" d="100"/>
        </p:scale>
        <p:origin x="1528" y="19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4/27/22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4/27/22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4/27/22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4/27/22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70"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r>
              <a:rPr lang="en-US" b="1">
                <a:solidFill>
                  <a:srgbClr val="66B512"/>
                </a:solidFill>
              </a:rPr>
              <a:t/>
            </a:r>
            <a:br>
              <a:rPr lang="en-US" b="1">
                <a:solidFill>
                  <a:srgbClr val="66B512"/>
                </a:solidFill>
              </a:rPr>
            </a:br>
            <a:r>
              <a:rPr lang="en-US" b="1">
                <a:solidFill>
                  <a:srgbClr val="FF0000"/>
                </a:solidFill>
              </a:rPr>
              <a:t>3/30/2022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bl>
          </a:graphicData>
        </a:graphic>
      </p:graphicFrame>
      <p:graphicFrame>
        <p:nvGraphicFramePr>
          <p:cNvPr id="32" name="Group 77">
            <a:extLst>
              <a:ext uri="{FF2B5EF4-FFF2-40B4-BE49-F238E27FC236}">
                <a16:creationId xmlns=""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 xmlns:a16="http://schemas.microsoft.com/office/drawing/2014/main" val="10001"/>
                  </a:ext>
                </a:extLst>
              </a:tr>
            </a:tbl>
          </a:graphicData>
        </a:graphic>
      </p:graphicFrame>
      <p:graphicFrame>
        <p:nvGraphicFramePr>
          <p:cNvPr id="33" name="Group 77">
            <a:extLst>
              <a:ext uri="{FF2B5EF4-FFF2-40B4-BE49-F238E27FC236}">
                <a16:creationId xmlns=""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2062290509"/>
              </p:ext>
            </p:extLst>
          </p:nvPr>
        </p:nvGraphicFramePr>
        <p:xfrm>
          <a:off x="6620127" y="1695316"/>
          <a:ext cx="5333996" cy="4888354"/>
        </p:xfrm>
        <a:graphic>
          <a:graphicData uri="http://schemas.openxmlformats.org/drawingml/2006/table">
            <a:tbl>
              <a:tblPr firstRow="1">
                <a:tableStyleId>{69012ECD-51FC-41F1-AA8D-1B2483CD663E}</a:tableStyleId>
              </a:tblPr>
              <a:tblGrid>
                <a:gridCol w="5333996">
                  <a:extLst>
                    <a:ext uri="{9D8B030D-6E8A-4147-A177-3AD203B41FA5}">
                      <a16:colId xmlns="" xmlns:a16="http://schemas.microsoft.com/office/drawing/2014/main" val="20000"/>
                    </a:ext>
                  </a:extLst>
                </a:gridCol>
              </a:tblGrid>
              <a:tr h="551197">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horzOverflow="overflow">
                    <a:solidFill>
                      <a:schemeClr val="accent2"/>
                    </a:solidFill>
                  </a:tcPr>
                </a:tc>
                <a:extLst>
                  <a:ext uri="{0D108BD9-81ED-4DB2-BD59-A6C34878D82A}">
                    <a16:rowId xmlns="" xmlns:a16="http://schemas.microsoft.com/office/drawing/2014/main" val="10000"/>
                  </a:ext>
                </a:extLst>
              </a:tr>
              <a:tr h="4337157">
                <a:tc>
                  <a:txBody>
                    <a:bodyPr/>
                    <a:lstStyle/>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Applied ordered factoring to the features that had ordered responses</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Found that using backwards feature selection on the </a:t>
                      </a:r>
                      <a:r>
                        <a:rPr kumimoji="0" lang="en-GB" sz="1000" b="1" u="none" strike="noStrike" kern="1200" cap="none" spc="0" normalizeH="0" baseline="0" noProof="0" dirty="0" err="1" smtClean="0">
                          <a:ln>
                            <a:noFill/>
                          </a:ln>
                          <a:solidFill>
                            <a:schemeClr val="tx1"/>
                          </a:solidFill>
                          <a:effectLst/>
                          <a:uLnTx/>
                          <a:uFillTx/>
                        </a:rPr>
                        <a:t>lmer</a:t>
                      </a:r>
                      <a:r>
                        <a:rPr kumimoji="0" lang="en-GB" sz="1000" b="1" u="none" strike="noStrike" kern="1200" cap="none" spc="0" normalizeH="0" baseline="0" noProof="0" dirty="0" smtClean="0">
                          <a:ln>
                            <a:noFill/>
                          </a:ln>
                          <a:solidFill>
                            <a:schemeClr val="tx1"/>
                          </a:solidFill>
                          <a:effectLst/>
                          <a:uLnTx/>
                          <a:uFillTx/>
                        </a:rPr>
                        <a:t> model with all features and random-effects, resulted in the random effects not being significant, so then we used a regular linear model for training the model</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Trained a Lasso Regression with random-effects that found both of the random-effects to be significant</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Started looking into bootstrapping with resampling to utilize cross-validation to train our model</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Next Steps: Compare models and use the best model to predict the test set and calculate R</a:t>
                      </a:r>
                      <a:r>
                        <a:rPr kumimoji="0" lang="en-GB" sz="1000" b="1" u="none" strike="noStrike" kern="1200" cap="none" spc="0" normalizeH="0" baseline="30000" noProof="0" dirty="0" smtClean="0">
                          <a:ln>
                            <a:noFill/>
                          </a:ln>
                          <a:solidFill>
                            <a:schemeClr val="tx1"/>
                          </a:solidFill>
                          <a:effectLst/>
                          <a:uLnTx/>
                          <a:uFillTx/>
                        </a:rPr>
                        <a:t>2</a:t>
                      </a:r>
                      <a:r>
                        <a:rPr kumimoji="0" lang="en-GB" sz="1000" b="1" u="none" strike="noStrike" kern="1200" cap="none" spc="0" normalizeH="0" baseline="0" noProof="0" dirty="0" smtClean="0">
                          <a:ln>
                            <a:noFill/>
                          </a:ln>
                          <a:solidFill>
                            <a:schemeClr val="tx1"/>
                          </a:solidFill>
                          <a:effectLst/>
                          <a:uLnTx/>
                          <a:uFillTx/>
                        </a:rPr>
                        <a:t> , RMSE, and MAE to determine how effective our final model is</a:t>
                      </a:r>
                    </a:p>
                  </a:txBody>
                  <a:tcPr marL="95988" marR="119985" marT="36000" marB="36000" anchor="ctr" horzOverflow="overflow">
                    <a:solidFill>
                      <a:schemeClr val="bg1"/>
                    </a:solidFill>
                  </a:tcPr>
                </a:tc>
                <a:extLst>
                  <a:ext uri="{0D108BD9-81ED-4DB2-BD59-A6C34878D82A}">
                    <a16:rowId xmlns="" xmlns:a16="http://schemas.microsoft.com/office/drawing/2014/main" val="10001"/>
                  </a:ext>
                </a:extLst>
              </a:tr>
            </a:tbl>
          </a:graphicData>
        </a:graphic>
      </p:graphicFrame>
      <p:sp>
        <p:nvSpPr>
          <p:cNvPr id="36" name="Rectangle: Rounded Corners 35">
            <a:extLst>
              <a:ext uri="{FF2B5EF4-FFF2-40B4-BE49-F238E27FC236}">
                <a16:creationId xmlns=""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 xmlns:a16="http://schemas.microsoft.com/office/drawing/2014/main" val="20000"/>
                    </a:ext>
                  </a:extLst>
                </a:gridCol>
                <a:gridCol w="1594108">
                  <a:extLst>
                    <a:ext uri="{9D8B030D-6E8A-4147-A177-3AD203B41FA5}">
                      <a16:colId xmlns=""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38" name="Tabelle 20">
            <a:extLst>
              <a:ext uri="{FF2B5EF4-FFF2-40B4-BE49-F238E27FC236}">
                <a16:creationId xmlns=""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 xmlns:a16="http://schemas.microsoft.com/office/drawing/2014/main" val="20000"/>
                    </a:ext>
                  </a:extLst>
                </a:gridCol>
                <a:gridCol w="801637">
                  <a:extLst>
                    <a:ext uri="{9D8B030D-6E8A-4147-A177-3AD203B41FA5}">
                      <a16:colId xmlns="" xmlns:a16="http://schemas.microsoft.com/office/drawing/2014/main"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8" name="TextBox 7">
            <a:extLst>
              <a:ext uri="{FF2B5EF4-FFF2-40B4-BE49-F238E27FC236}">
                <a16:creationId xmlns="" xmlns:a16="http://schemas.microsoft.com/office/drawing/2014/main"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Linear Mixed-Effects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Descriptive </a:t>
            </a:r>
            <a:r>
              <a:rPr lang="en-GB" sz="1000" b="1" dirty="0">
                <a:latin typeface="Arial"/>
                <a:cs typeface="Arial"/>
              </a:rPr>
              <a:t>Analytics: </a:t>
            </a:r>
            <a:r>
              <a:rPr lang="en-GB" sz="1000" b="1" dirty="0" smtClean="0">
                <a:latin typeface="Arial"/>
                <a:cs typeface="Arial"/>
              </a:rPr>
              <a:t>descriptions of the different features</a:t>
            </a:r>
            <a:endParaRPr lang="en-GB" sz="1000" b="1" dirty="0">
              <a:latin typeface="Arial"/>
              <a:cs typeface="Arial"/>
            </a:endParaRP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3197</TotalTime>
  <Words>316</Words>
  <Application>Microsoft Macintosh PowerPoint</Application>
  <PresentationFormat>Custom</PresentationFormat>
  <Paragraphs>27</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3/30/2022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297</cp:revision>
  <cp:lastPrinted>2019-09-27T14:27:47Z</cp:lastPrinted>
  <dcterms:created xsi:type="dcterms:W3CDTF">2019-07-08T09:13:45Z</dcterms:created>
  <dcterms:modified xsi:type="dcterms:W3CDTF">2022-04-27T19:22:02Z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