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74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Days to Adoption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Bird</c:v>
                </c:pt>
                <c:pt idx="1">
                  <c:v>Cat</c:v>
                </c:pt>
                <c:pt idx="2">
                  <c:v>Dog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13.5</c:v>
                </c:pt>
                <c:pt idx="1">
                  <c:v>41.1</c:v>
                </c:pt>
                <c:pt idx="2">
                  <c:v>26.4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88-4149-870C-95AE6B55E5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3974479"/>
        <c:axId val="1273981135"/>
      </c:barChart>
      <c:catAx>
        <c:axId val="127397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981135"/>
        <c:crosses val="autoZero"/>
        <c:auto val="1"/>
        <c:lblAlgn val="ctr"/>
        <c:lblOffset val="100"/>
        <c:noMultiLvlLbl val="0"/>
      </c:catAx>
      <c:valAx>
        <c:axId val="127398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974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Dogs and birds adopted quickly.</a:t>
          </a:r>
        </a:p>
        <a:p>
          <a:pPr>
            <a:lnSpc>
              <a:spcPct val="100000"/>
            </a:lnSpc>
            <a:defRPr cap="all"/>
          </a:pPr>
          <a:r>
            <a:rPr lang="en-US" b="1" u="sng" dirty="0"/>
            <a:t>Cats require more help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Predict </a:t>
          </a:r>
          <a:r>
            <a:rPr lang="en-US" b="1" u="sng" dirty="0"/>
            <a:t>increased shelter population</a:t>
          </a:r>
          <a:r>
            <a:rPr lang="en-US" dirty="0"/>
            <a:t> in 2022 from increasing abandonment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Loss of life from Rabies and other factors </a:t>
          </a:r>
          <a:r>
            <a:rPr lang="en-US" b="1" u="sng" dirty="0"/>
            <a:t>down</a:t>
          </a:r>
          <a:r>
            <a:rPr lang="en-US" dirty="0"/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Dogs and birds adopted quickly.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u="sng" kern="1200" dirty="0"/>
            <a:t>Cats require more help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Predict </a:t>
          </a:r>
          <a:r>
            <a:rPr lang="en-US" sz="1600" b="1" u="sng" kern="1200" dirty="0"/>
            <a:t>increased shelter population</a:t>
          </a:r>
          <a:r>
            <a:rPr lang="en-US" sz="1600" kern="1200" dirty="0"/>
            <a:t> in 2022 from increasing abandonment</a:t>
          </a:r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Loss of life from Rabies and other factors </a:t>
          </a:r>
          <a:r>
            <a:rPr lang="en-US" sz="1600" b="1" u="sng" kern="1200" dirty="0"/>
            <a:t>down</a:t>
          </a:r>
          <a:r>
            <a:rPr lang="en-US" sz="1600" kern="1200" dirty="0"/>
            <a:t>.</a:t>
          </a:r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Austin Animal Shelter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Saving lives by the numbers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D18F-F58B-4035-90A0-07AF9AC2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 Times by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7987-25AC-44E4-AC46-97964DA9C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ANOVA and 2 sample T-tests to determine statistical significance</a:t>
            </a:r>
          </a:p>
          <a:p>
            <a:pPr lvl="1"/>
            <a:r>
              <a:rPr lang="en-US" dirty="0"/>
              <a:t>Confidence &gt; 99%</a:t>
            </a:r>
          </a:p>
          <a:p>
            <a:r>
              <a:rPr lang="en-US" dirty="0"/>
              <a:t>Cats take nearly twice as long to adopt out</a:t>
            </a:r>
          </a:p>
          <a:p>
            <a:pPr lvl="1"/>
            <a:r>
              <a:rPr lang="en-US" dirty="0"/>
              <a:t>Resources should be directed at assisting cats preferentially over dogs and birds.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2BB393-DC8C-479C-B4EE-59652B0282C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16675" y="2227263"/>
          <a:ext cx="51943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74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741175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1C6C-97EE-4234-BB87-4CB39D80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31882-0D22-4651-8C62-E2333BDB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ational 2 Bold"/>
              </a:rPr>
              <a:t>Mission Statement</a:t>
            </a:r>
          </a:p>
          <a:p>
            <a:pPr algn="l"/>
            <a:r>
              <a:rPr lang="en-US" b="1" i="0" u="sng" dirty="0">
                <a:solidFill>
                  <a:srgbClr val="333333"/>
                </a:solidFill>
                <a:effectLst/>
                <a:latin typeface="Tiempos"/>
              </a:rPr>
              <a:t>To provide public service and a safety net for lost and homeless animals</a:t>
            </a:r>
            <a:r>
              <a:rPr lang="en-US" b="0" i="0" dirty="0">
                <a:solidFill>
                  <a:srgbClr val="333333"/>
                </a:solidFill>
                <a:effectLst/>
                <a:latin typeface="Tiempos"/>
              </a:rPr>
              <a:t> in the community by providing necessary food, water, shelter and standard municipal veterinary care for animals in need.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empos"/>
              </a:rPr>
              <a:t>To provide placement services that will assist lost, homeless or sheltered animals to their homes or find new homes when necessary, </a:t>
            </a:r>
            <a:r>
              <a:rPr lang="en-US" b="1" i="0" u="sng" dirty="0">
                <a:solidFill>
                  <a:srgbClr val="333333"/>
                </a:solidFill>
                <a:effectLst/>
                <a:latin typeface="Tiempos"/>
              </a:rPr>
              <a:t>to provide live outcomes for at least 90% of sheltered animals</a:t>
            </a:r>
            <a:r>
              <a:rPr lang="en-US" b="0" i="0" dirty="0">
                <a:solidFill>
                  <a:srgbClr val="333333"/>
                </a:solidFill>
                <a:effectLst/>
                <a:latin typeface="Tiempos"/>
              </a:rPr>
              <a:t>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empos"/>
              </a:rPr>
              <a:t>To enforce animal regulations and assist the public with animal-related concerns</a:t>
            </a:r>
            <a:r>
              <a:rPr lang="en-US" b="1" i="0" u="sng" dirty="0">
                <a:solidFill>
                  <a:srgbClr val="333333"/>
                </a:solidFill>
                <a:effectLst/>
                <a:latin typeface="Tiempos"/>
              </a:rPr>
              <a:t>, including impoundment, quarantine and other rabies control services in order to protect citizens and animals in our community</a:t>
            </a:r>
            <a:r>
              <a:rPr lang="en-US" b="0" i="0" dirty="0">
                <a:solidFill>
                  <a:srgbClr val="333333"/>
                </a:solidFill>
                <a:effectLst/>
                <a:latin typeface="Tiempos"/>
              </a:rPr>
              <a:t>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empos"/>
              </a:rPr>
              <a:t>To provide animal services to the public in order to educate and </a:t>
            </a:r>
            <a:r>
              <a:rPr lang="en-US" b="1" i="0" u="sng" dirty="0">
                <a:solidFill>
                  <a:srgbClr val="333333"/>
                </a:solidFill>
                <a:effectLst/>
                <a:latin typeface="Tiempos"/>
              </a:rPr>
              <a:t>prevent animal homelessness and promote humane, compassionate treatment of animals and responsible pet ownership</a:t>
            </a:r>
            <a:r>
              <a:rPr lang="en-US" b="0" i="0" dirty="0">
                <a:solidFill>
                  <a:srgbClr val="333333"/>
                </a:solidFill>
                <a:effectLst/>
                <a:latin typeface="Tiempo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CAD5-FB83-49FF-A765-8280A164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intakes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3194-780A-4735-9E29-7A4F5D618F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Intakes cyclical in nature</a:t>
            </a:r>
          </a:p>
          <a:p>
            <a:pPr lvl="1"/>
            <a:r>
              <a:rPr lang="en-US" dirty="0"/>
              <a:t>Spring and summer are busiest due to breeding season</a:t>
            </a:r>
          </a:p>
          <a:p>
            <a:pPr lvl="1"/>
            <a:r>
              <a:rPr lang="en-US" dirty="0"/>
              <a:t>Peak of about 1750 intakes/month</a:t>
            </a:r>
          </a:p>
          <a:p>
            <a:r>
              <a:rPr lang="en-US" dirty="0"/>
              <a:t>COVID-19 lockdowns resulted in decreased volume</a:t>
            </a:r>
          </a:p>
          <a:p>
            <a:pPr lvl="1"/>
            <a:r>
              <a:rPr lang="en-US" dirty="0"/>
              <a:t>Peak of 750 intakes/month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9DBC48D5-7AAC-45F9-9E4B-4F982BE165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4611" y="2396101"/>
            <a:ext cx="4858428" cy="3296110"/>
          </a:xfrm>
        </p:spPr>
      </p:pic>
    </p:spTree>
    <p:extLst>
      <p:ext uri="{BB962C8B-B14F-4D97-AF65-F5344CB8AC3E}">
        <p14:creationId xmlns:p14="http://schemas.microsoft.com/office/powerpoint/2010/main" val="12875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44BC-0165-49AC-A5C3-BD490391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Shelter Population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78A-FE5A-48F7-905E-29D91A0349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Positive Values = Increase in population</a:t>
            </a:r>
          </a:p>
          <a:p>
            <a:r>
              <a:rPr lang="en-US" dirty="0"/>
              <a:t>Negative Values = Decrease in population</a:t>
            </a:r>
          </a:p>
          <a:p>
            <a:r>
              <a:rPr lang="en-US" dirty="0"/>
              <a:t>Shelter population increases dramatically in spring</a:t>
            </a:r>
          </a:p>
          <a:p>
            <a:r>
              <a:rPr lang="en-US" dirty="0"/>
              <a:t>Rest of year is focused on reducing population</a:t>
            </a:r>
          </a:p>
          <a:p>
            <a:r>
              <a:rPr lang="en-US" dirty="0"/>
              <a:t>COVID-19 hindered adoption efforts in 2020.</a:t>
            </a:r>
          </a:p>
        </p:txBody>
      </p:sp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D8E1A63B-618B-4A76-85E1-55B40116E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0795" y="2410391"/>
            <a:ext cx="4906060" cy="3267531"/>
          </a:xfrm>
        </p:spPr>
      </p:pic>
    </p:spTree>
    <p:extLst>
      <p:ext uri="{BB962C8B-B14F-4D97-AF65-F5344CB8AC3E}">
        <p14:creationId xmlns:p14="http://schemas.microsoft.com/office/powerpoint/2010/main" val="135015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ABBD-AE7F-4F91-BDA5-7B90C5F6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spent in shelter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E6DCCAF4-FC53-4CEB-9041-75B2A60048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6592" y="2372285"/>
            <a:ext cx="4763165" cy="334374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59B04-06CD-4999-AE56-9DDB655CA8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Animals processed quickly during Spring/Summer</a:t>
            </a:r>
          </a:p>
          <a:p>
            <a:pPr lvl="1"/>
            <a:r>
              <a:rPr lang="en-US" dirty="0"/>
              <a:t>Slowly during winter months</a:t>
            </a:r>
          </a:p>
          <a:p>
            <a:r>
              <a:rPr lang="en-US" dirty="0"/>
              <a:t>Onset of lockdowns resulted in slower processing</a:t>
            </a:r>
          </a:p>
          <a:p>
            <a:pPr lvl="1"/>
            <a:r>
              <a:rPr lang="en-US" dirty="0"/>
              <a:t>Result of not allowing walk in adoptions and requiring appointments</a:t>
            </a:r>
          </a:p>
        </p:txBody>
      </p:sp>
    </p:spTree>
    <p:extLst>
      <p:ext uri="{BB962C8B-B14F-4D97-AF65-F5344CB8AC3E}">
        <p14:creationId xmlns:p14="http://schemas.microsoft.com/office/powerpoint/2010/main" val="6132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7F81-C2BB-4699-BDD5-AFC87750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Adoptions Per Month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1962075-D352-4839-A3C6-5127ECF224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9461" y="2400864"/>
            <a:ext cx="4677428" cy="328658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AA2BD-6F07-40DB-8DC6-58B0A6D97C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Adoptions per month steady at around 35 per month</a:t>
            </a:r>
          </a:p>
          <a:p>
            <a:pPr lvl="1"/>
            <a:r>
              <a:rPr lang="en-US" dirty="0"/>
              <a:t>Onset of lockdowns resulted in doubling of adoptions per month</a:t>
            </a:r>
          </a:p>
          <a:p>
            <a:pPr lvl="1"/>
            <a:r>
              <a:rPr lang="en-US" dirty="0"/>
              <a:t>Many individuals looking for companionship while at home</a:t>
            </a:r>
          </a:p>
        </p:txBody>
      </p:sp>
    </p:spTree>
    <p:extLst>
      <p:ext uri="{BB962C8B-B14F-4D97-AF65-F5344CB8AC3E}">
        <p14:creationId xmlns:p14="http://schemas.microsoft.com/office/powerpoint/2010/main" val="354257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5D9F-9828-4616-9A9C-B2BF55D3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Abandoned Pets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7064-4E41-480D-9118-BACFE01213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Abandoned pets steady until 2019</a:t>
            </a:r>
          </a:p>
          <a:p>
            <a:r>
              <a:rPr lang="en-US" dirty="0"/>
              <a:t>Large increase in abandoned pets during Summer 2019</a:t>
            </a:r>
          </a:p>
          <a:p>
            <a:pPr lvl="1"/>
            <a:r>
              <a:rPr lang="en-US" dirty="0"/>
              <a:t>Unclear what root cause is, require additional research into Austin area.</a:t>
            </a:r>
          </a:p>
          <a:p>
            <a:r>
              <a:rPr lang="en-US" dirty="0"/>
              <a:t>Large decrease in 2020 with onset of lockdowns</a:t>
            </a:r>
          </a:p>
          <a:p>
            <a:pPr lvl="1"/>
            <a:r>
              <a:rPr lang="en-US" dirty="0"/>
              <a:t>Due to spike in adoptions during same period, expect abandonments to spike dramatically in 2021-2022</a:t>
            </a:r>
          </a:p>
          <a:p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62E11770-C3AC-4E75-BA54-0D47C8ED61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7006" y="2410391"/>
            <a:ext cx="4753638" cy="3267531"/>
          </a:xfrm>
        </p:spPr>
      </p:pic>
    </p:spTree>
    <p:extLst>
      <p:ext uri="{BB962C8B-B14F-4D97-AF65-F5344CB8AC3E}">
        <p14:creationId xmlns:p14="http://schemas.microsoft.com/office/powerpoint/2010/main" val="375864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52EF-195C-4CD2-8B1F-23FAA8BB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 Per </a:t>
            </a:r>
            <a:r>
              <a:rPr lang="en-US" dirty="0" err="1"/>
              <a:t>MOnth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1295-A3C5-409E-891E-033E45BF4C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Trending downwards from peak of 2014</a:t>
            </a:r>
          </a:p>
          <a:p>
            <a:pPr lvl="1"/>
            <a:r>
              <a:rPr lang="en-US" dirty="0"/>
              <a:t>Suggest shelter practices are improving over time</a:t>
            </a:r>
          </a:p>
          <a:p>
            <a:pPr lvl="1"/>
            <a:r>
              <a:rPr lang="en-US" dirty="0"/>
              <a:t>Good sign!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9BA8848B-D5CC-4D11-A45D-51B3E1EA5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9400" y="2377049"/>
            <a:ext cx="4648849" cy="3334215"/>
          </a:xfrm>
        </p:spPr>
      </p:pic>
    </p:spTree>
    <p:extLst>
      <p:ext uri="{BB962C8B-B14F-4D97-AF65-F5344CB8AC3E}">
        <p14:creationId xmlns:p14="http://schemas.microsoft.com/office/powerpoint/2010/main" val="258823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975E-F023-4D7C-9837-808541E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Rabies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AD1E-D79B-47B4-9F3F-4CC31FF99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Rabies is an infectious disease</a:t>
            </a:r>
          </a:p>
          <a:p>
            <a:pPr lvl="1"/>
            <a:r>
              <a:rPr lang="en-US" dirty="0"/>
              <a:t>Infected animals have a 100% death rate</a:t>
            </a:r>
          </a:p>
          <a:p>
            <a:pPr lvl="1"/>
            <a:r>
              <a:rPr lang="en-US" dirty="0"/>
              <a:t>Extreme importance for public human and animal safety</a:t>
            </a:r>
          </a:p>
          <a:p>
            <a:r>
              <a:rPr lang="en-US" dirty="0"/>
              <a:t>Trending downwards starting in 2016</a:t>
            </a:r>
          </a:p>
          <a:p>
            <a:pPr lvl="1"/>
            <a:r>
              <a:rPr lang="en-US" dirty="0"/>
              <a:t>Suggest animal control programs are improving over time.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360A5CA1-3378-4EFE-B8D9-111FE148BB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8900" y="2386575"/>
            <a:ext cx="4829849" cy="3315163"/>
          </a:xfrm>
        </p:spPr>
      </p:pic>
    </p:spTree>
    <p:extLst>
      <p:ext uri="{BB962C8B-B14F-4D97-AF65-F5344CB8AC3E}">
        <p14:creationId xmlns:p14="http://schemas.microsoft.com/office/powerpoint/2010/main" val="15543562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{DB075190-B00D-4EA1-9E90-B01C47A4E7A3}tf56535239_win32</Template>
  <TotalTime>133</TotalTime>
  <Words>459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Franklin Gothic Book</vt:lpstr>
      <vt:lpstr>Franklin Gothic Demi</vt:lpstr>
      <vt:lpstr>National 2 Bold</vt:lpstr>
      <vt:lpstr>Tiempos</vt:lpstr>
      <vt:lpstr>Wingdings 2</vt:lpstr>
      <vt:lpstr>DividendVTI</vt:lpstr>
      <vt:lpstr>Austin Animal Shelter</vt:lpstr>
      <vt:lpstr>Mission Statement</vt:lpstr>
      <vt:lpstr>Animal intakes</vt:lpstr>
      <vt:lpstr>Shelter Population Change</vt:lpstr>
      <vt:lpstr>Days spent in shelter</vt:lpstr>
      <vt:lpstr>Adoptions Per Month</vt:lpstr>
      <vt:lpstr>Abandoned Pets per Month</vt:lpstr>
      <vt:lpstr>Deaths Per MOnth</vt:lpstr>
      <vt:lpstr>Rabies Risk</vt:lpstr>
      <vt:lpstr>Adoption Times by Species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Austin Animal Shelter</dc:title>
  <dc:creator>Donald Sun</dc:creator>
  <cp:lastModifiedBy>Donald Sun</cp:lastModifiedBy>
  <cp:revision>7</cp:revision>
  <dcterms:created xsi:type="dcterms:W3CDTF">2021-04-22T18:18:13Z</dcterms:created>
  <dcterms:modified xsi:type="dcterms:W3CDTF">2021-04-22T20:32:05Z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