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92" r:id="rId4"/>
    <p:sldId id="257" r:id="rId5"/>
    <p:sldId id="260" r:id="rId6"/>
    <p:sldId id="291" r:id="rId7"/>
    <p:sldId id="261" r:id="rId8"/>
    <p:sldId id="262" r:id="rId9"/>
    <p:sldId id="269" r:id="rId10"/>
    <p:sldId id="293" r:id="rId11"/>
    <p:sldId id="266" r:id="rId12"/>
    <p:sldId id="267" r:id="rId13"/>
    <p:sldId id="268" r:id="rId14"/>
    <p:sldId id="270" r:id="rId15"/>
    <p:sldId id="271" r:id="rId16"/>
    <p:sldId id="272" r:id="rId17"/>
    <p:sldId id="264" r:id="rId18"/>
    <p:sldId id="289" r:id="rId19"/>
    <p:sldId id="295" r:id="rId20"/>
    <p:sldId id="296" r:id="rId21"/>
    <p:sldId id="28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3" r:id="rId31"/>
    <p:sldId id="297" r:id="rId32"/>
    <p:sldId id="298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4660"/>
  </p:normalViewPr>
  <p:slideViewPr>
    <p:cSldViewPr>
      <p:cViewPr varScale="1">
        <p:scale>
          <a:sx n="62" d="100"/>
          <a:sy n="62" d="100"/>
        </p:scale>
        <p:origin x="12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9T04:14:4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7479 0,'0'18'266,"0"-1"-250,-17 1-16,17-1 15,0 1 1,0 0 15,0-1 0,0 1-15,-18 0 78,0-1-79,18 1 1,0 0-16,0-1 31,0 1-15,0-1 15,-17-17 32,-1 0-16,18-35-32,0 0-15,0-71 16,0 36-1,0-19-15,0-17 32,0 36-17,0 52 1,0 1 0,0-1-1,0 0 16,0 36 48,0 0-64,0-1-15,0 1 16,0 17-1,0-17 17,0-1-32,0 1 15,0 0-15,0-1 32,0 1-32,0 0 15,0-1 1,0 1-1,0 0 1,0-1 0,0 1 15,18-18-15,-18 18-16,17-18 31,1 35-16,-18 0 17,18-35-17,-1 0 1,-17 18-16,0-1 16,0 1 15,0 0 63</inkml:trace>
  <inkml:trace contextRef="#ctx0" brushRef="#br0" timeOffset="3749.49">6086 7902 0,'0'-17'281,"0"-19"-281,0 19 16,17-1-16,-17 0 16,18 1-1,-18-19 1,0 19 0,0-1-1,0-17 1,18 17-1,-1 1 1,-17-19 0,18 1-1,-18 17-15,18 1 16,-18-1 0,17 1-1,-17-1 1,0 0-1,0 1 1,0-1 31,18 18-31,-18-18-16,0 1 15,17 17 1,1-36-1,0 1 1,-18 17 0,0 1-1,0-1 17,0 36 186,17-1-218,-17 1 16,18 0 0,-18 17-1,0-17 16,0 17-31,0-17 16,0-1 0,18 19 15,-1-1-15,-17 0-1,0-17-15,18 35 16,0-18-1,-1-17 1,-17 34 0,18-34-1,-18 17 1,0-17 0,0 0 15,18-18-31,-1 17 31,1-17 0,-18 36-15,17-19 0,-17 1-1,0 0 16,0-1-15</inkml:trace>
  <inkml:trace contextRef="#ctx0" brushRef="#br0" timeOffset="5884.76">6227 7761 0,'0'-18'406,"17"18"-390,1 0-16,0 0 15,-18-17 1,17 17 0,1 0 15,0 0-31,-18-18 31,17 18-15,1 0-1,0-17 17,-1-1-17,19 18 1,-19 0-1,1 0 1,-1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87D6-3DA5-45DA-8F8D-A7BCC0BA00C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957A4-76D7-40CF-9678-A12478F45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8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D49E-604A-4737-B723-75CED9818A44}" type="datetimeFigureOut">
              <a:rPr lang="en-US" smtClean="0"/>
              <a:pPr/>
              <a:t>11/19/2023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8051 MICROCONTROLLER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290E-4E29-4601-8FE9-B84C6E01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1.8051 Architecture - Tutorials">
            <a:extLst>
              <a:ext uri="{FF2B5EF4-FFF2-40B4-BE49-F238E27FC236}">
                <a16:creationId xmlns:a16="http://schemas.microsoft.com/office/drawing/2014/main" id="{0B1750E6-3464-43EA-BC91-DC4543497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272807" cy="50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796DAF-E7DF-47EB-B5F0-0F54C029389B}"/>
                  </a:ext>
                </a:extLst>
              </p14:cNvPr>
              <p14:cNvContentPartPr/>
              <p14:nvPr/>
            </p14:nvContentPartPr>
            <p14:xfrm>
              <a:off x="2095560" y="2577960"/>
              <a:ext cx="241560" cy="28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796DAF-E7DF-47EB-B5F0-0F54C02938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200" y="2568600"/>
                <a:ext cx="26028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32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-105757"/>
            <a:ext cx="6715172" cy="678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301038" cy="4554551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processor includes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Arithmetic and Logic Unit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Instruction Decoder and Timing Generation Unit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Accumulator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 register and status register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543956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ARITHMETIC AND LOGIC UNIT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accumulator is an 8 bit register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arithmetic and logic operations, one of the operands is in ‘A’ register</a:t>
            </a: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INSTRUCTION DECODER AND CONTROL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Decodes the instructions and establish the sequence of events to flow</a:t>
            </a: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TIMING GENERATION UNIT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Synchronizes  all the microcontroller operations with the clock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Generates control signals necessary for communication between the microcontroller and peripherals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CPU REGISTERS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Accumulator (E0 H) register :-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accumulator is an 8 bit register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arithmetic and logic operations, one of the operands is in ‘A’ register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arithmetic and logic operations, the result is stored in A register.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(F0 H) register :-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 bit register used during multiply and divide operations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multiplication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operation,the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higher byte of the result is in ‘B’ register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division operation 8 bit divisor is in ‘B’ register and then remainder is stored in ‘B’ register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CPU Registers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Program Status Word (D0 H) (Flag Register)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8 bits wide, but only 6 bits of it are used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remaining two unused bits are user-definable flags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From the 6 bits, the 4 of them are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conditional flags-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CY [carry]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	AC [auxiliary carry]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 P [Parity]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	OV [overflow].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other 2 bits are designated as RS0 and RS1, and are used to change the bank registers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FORMAT OF PSW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00042"/>
            <a:ext cx="7429552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8051 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divided into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Program Memory and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 Memory</a:t>
            </a:r>
          </a:p>
          <a:p>
            <a:pPr marL="87313" lvl="1" indent="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Program Memory (ROM) is used for permanent saving program being executed</a:t>
            </a:r>
          </a:p>
          <a:p>
            <a:pPr marL="87313" lvl="1" indent="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 Memory (RAM) is used for temporarily storing and keeping intermediate results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212720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071546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8051 PROGRAM MEMORY (ROM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Program Memory (ROM) is used for permanent saving program (CODE) being executed. </a:t>
            </a:r>
          </a:p>
          <a:p>
            <a:r>
              <a:rPr lang="en-IN" dirty="0"/>
              <a:t>8051 memory organization allows external program memory to be added.</a:t>
            </a:r>
          </a:p>
          <a:p>
            <a:pPr fontAlgn="base"/>
            <a:r>
              <a:rPr lang="en-IN" b="1" dirty="0"/>
              <a:t>If EA=0</a:t>
            </a:r>
            <a:r>
              <a:rPr lang="en-IN" dirty="0"/>
              <a:t> , the microcontroller completely ignores internal program memory and executes only the program stored in external memory.</a:t>
            </a:r>
          </a:p>
          <a:p>
            <a:pPr fontAlgn="base"/>
            <a:r>
              <a:rPr lang="en-IN" b="1" dirty="0"/>
              <a:t>If EA=1</a:t>
            </a:r>
            <a:r>
              <a:rPr lang="en-IN" dirty="0"/>
              <a:t> In this case, the microcontroller executes first the program from built-in ROM, then the program stored in external memory.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4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944D-1713-42F4-A0BD-E608ECC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8051 MEMORY ORGANIZATION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F7A3A-74CA-4A84-9FF4-1824CB02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17" y="1600200"/>
            <a:ext cx="5965765" cy="4525963"/>
          </a:xfrm>
        </p:spPr>
      </p:pic>
    </p:spTree>
    <p:extLst>
      <p:ext uri="{BB962C8B-B14F-4D97-AF65-F5344CB8AC3E}">
        <p14:creationId xmlns:p14="http://schemas.microsoft.com/office/powerpoint/2010/main" val="22409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microcontroller?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268931"/>
          </a:xfrm>
        </p:spPr>
        <p:txBody>
          <a:bodyPr/>
          <a:lstStyle/>
          <a:p>
            <a:pPr marL="87313" indent="-87313">
              <a:buNone/>
            </a:pPr>
            <a:r>
              <a:rPr lang="en-IN" dirty="0"/>
              <a:t>A microcontroller is a small, low-cost computer-on a-chip which usually includes:</a:t>
            </a:r>
          </a:p>
          <a:p>
            <a:pPr lvl="1"/>
            <a:r>
              <a:rPr lang="en-IN" dirty="0"/>
              <a:t>An 8 or 16 bit (CPU). </a:t>
            </a:r>
          </a:p>
          <a:p>
            <a:pPr lvl="1"/>
            <a:r>
              <a:rPr lang="en-IN" dirty="0"/>
              <a:t>A small amount of RAM. </a:t>
            </a:r>
          </a:p>
          <a:p>
            <a:pPr lvl="1"/>
            <a:r>
              <a:rPr lang="en-IN" dirty="0"/>
              <a:t>Programmable ROM and/or flash memory. </a:t>
            </a:r>
          </a:p>
          <a:p>
            <a:pPr lvl="1"/>
            <a:r>
              <a:rPr lang="en-IN" dirty="0"/>
              <a:t>Parallel and/or serial I/O. </a:t>
            </a:r>
          </a:p>
          <a:p>
            <a:pPr lvl="1"/>
            <a:r>
              <a:rPr lang="en-IN" dirty="0"/>
              <a:t> Timers and signal generators. 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Analog</a:t>
            </a:r>
            <a:r>
              <a:rPr lang="en-IN" dirty="0"/>
              <a:t> to Digital (A/D) and/or Digital to </a:t>
            </a:r>
            <a:r>
              <a:rPr lang="en-IN" dirty="0" err="1"/>
              <a:t>Analog</a:t>
            </a:r>
            <a:r>
              <a:rPr lang="en-IN" dirty="0"/>
              <a:t> (D/A) conversion.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4C3F-EBAE-4CDE-B5CA-8A62346D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Internal RAM of 8051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0956-2372-427B-83F8-0AEA62DA4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821" y="1720825"/>
            <a:ext cx="5647491" cy="4862537"/>
          </a:xfrm>
        </p:spPr>
      </p:pic>
    </p:spTree>
    <p:extLst>
      <p:ext uri="{BB962C8B-B14F-4D97-AF65-F5344CB8AC3E}">
        <p14:creationId xmlns:p14="http://schemas.microsoft.com/office/powerpoint/2010/main" val="67802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723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Special Function Registers (SFRs of 8051)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21 8-bit SFR’s are there in 8051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C94A4-3AAC-4874-A9EA-3964250E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" y="1595555"/>
            <a:ext cx="9144000" cy="5073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29642" cy="642918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8051 STACK AND REGISTER BANKS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572560" cy="6000792"/>
          </a:xfrm>
        </p:spPr>
        <p:txBody>
          <a:bodyPr>
            <a:normAutofit fontScale="77500" lnSpcReduction="20000"/>
          </a:bodyPr>
          <a:lstStyle/>
          <a:p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128 bytes of RAM in the 8051</a:t>
            </a:r>
          </a:p>
          <a:p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assigned addresses 00 to 7FH. </a:t>
            </a:r>
          </a:p>
          <a:p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The 128 bytes are divided into three different groups as follows.</a:t>
            </a: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32 bytes from locations 00 to 1F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set aside for register banks and the stack.</a:t>
            </a:r>
          </a:p>
          <a:p>
            <a:pPr marL="1257300">
              <a:buFont typeface="Wingdings" pitchFamily="2" charset="2"/>
              <a:buChar char="Ø"/>
            </a:pPr>
            <a:endParaRPr lang="en-IN" sz="3300" dirty="0">
              <a:latin typeface="Times New Roman" pitchFamily="18" charset="0"/>
              <a:cs typeface="Times New Roman" pitchFamily="18" charset="0"/>
            </a:endParaRP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16 bytes from locations 20H to 2FH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set aside for bit addressable Read/Write memory.</a:t>
            </a:r>
          </a:p>
          <a:p>
            <a:pPr marL="1257300">
              <a:buFont typeface="Wingdings" pitchFamily="2" charset="2"/>
              <a:buChar char="Ø"/>
            </a:pPr>
            <a:endParaRPr lang="en-IN" sz="3300" dirty="0">
              <a:latin typeface="Times New Roman" pitchFamily="18" charset="0"/>
              <a:cs typeface="Times New Roman" pitchFamily="18" charset="0"/>
            </a:endParaRP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80 bytes from locations 30H to 7FH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are used for read and write storage. These 80 bytes locations of RAM are widely used for the purpose of storing data and parameters by 8051 programmers.</a:t>
            </a:r>
          </a:p>
          <a:p>
            <a:pPr>
              <a:buNone/>
            </a:pPr>
            <a:br>
              <a:rPr lang="en-IN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RAM ALLOCATION IN 8051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785794"/>
            <a:ext cx="17526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REGISTER BANKS IN THE 8051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329642" cy="51260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32 bytes of RAM are divided into 4 banks of registers in which each bank has 8 registers, R0 - R7. </a:t>
            </a:r>
          </a:p>
          <a:p>
            <a:r>
              <a:rPr lang="en-IN" dirty="0"/>
              <a:t>RAM locations from 0 to 7 are set aside for bank 0 of R0 - R7. </a:t>
            </a:r>
          </a:p>
          <a:p>
            <a:r>
              <a:rPr lang="en-IN" dirty="0"/>
              <a:t>Second bank of registers R0 - R7 starts at RAM location 08H and goes to location 0FH. </a:t>
            </a:r>
          </a:p>
          <a:p>
            <a:r>
              <a:rPr lang="en-IN" dirty="0"/>
              <a:t>Third bank of R0-R7 starts at memory location 10H and goes to location 17H. </a:t>
            </a:r>
          </a:p>
          <a:p>
            <a:r>
              <a:rPr lang="en-IN" dirty="0"/>
              <a:t>Fourth bank of R0-R7 starts at memory location 18H and goes to location 1FH.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REGISTER BANKS IN THE 8051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74065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STACK IN THE 8051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stack is a section of RAM used by the CPU to store information temporarily.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information could be data or an address.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register used to access the stack is called the SP (stack pointer) register.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stack pointer in the 8051 is only 8 bits wide, which means that it can take values of 00 to FFH.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the 8051 is powered up, the SP register contains value 07.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means that RAM location 08 is the first location used for the stack by the 8051.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PUSHING ONTO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stack pointer (SP) points to the last used location of the stack.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 data is pushed onto the stack, the stack pointer (SP) is incremented by one.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 each PUSH is executed, the contents of the register are saved on the stack and SP is incremented by 1. 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 push the registers onto the stack their RAM addresses should be used.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example, the instruction “PUSH 1″ pushes register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onto the stack.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PUSHING ONTO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1" y="1214422"/>
            <a:ext cx="900998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POPPING FROM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Popping the contents of the stack back into a given register is the opposite process of pushing.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With every pop, the top byte of the stack is copied to the register specified by the instruction and the stack pointer is decremented once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5E30-F44A-49DF-B677-30669BC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6A21E-034C-4795-8DBD-0C491CF9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93" y="1600200"/>
            <a:ext cx="5950413" cy="4525963"/>
          </a:xfrm>
        </p:spPr>
      </p:pic>
    </p:spTree>
    <p:extLst>
      <p:ext uri="{BB962C8B-B14F-4D97-AF65-F5344CB8AC3E}">
        <p14:creationId xmlns:p14="http://schemas.microsoft.com/office/powerpoint/2010/main" val="260112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POPPING FROM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99366"/>
            <a:ext cx="8143932" cy="60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8051 Interrupts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/>
                <a:ea typeface="Calibri"/>
              </a:rPr>
              <a:t>Interrupt Structure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: An interrupt is an external or internal event that disturbs the microcontroller to inform it that a device needs its service.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The program which is associated with the interrupt is called the </a:t>
            </a:r>
            <a:r>
              <a:rPr lang="en-IN" b="1" dirty="0">
                <a:solidFill>
                  <a:srgbClr val="000000"/>
                </a:solidFill>
                <a:latin typeface="Times New Roman"/>
                <a:ea typeface="Calibri"/>
              </a:rPr>
              <a:t>interrupt service routine 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(ISR) or </a:t>
            </a:r>
            <a:r>
              <a:rPr lang="en-IN" b="1" dirty="0">
                <a:solidFill>
                  <a:srgbClr val="000000"/>
                </a:solidFill>
                <a:latin typeface="Times New Roman"/>
                <a:ea typeface="Calibri"/>
              </a:rPr>
              <a:t>interrupt handler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 Upon receiving the interrupt signal the Microcontroller , finish current instruction and saves the PC on stack. Jumps to a fixed location in memory depending on type of interrupt Starts to execute the interrupt service routine until RETI (return from interrupt)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/>
                <a:ea typeface="Calibri"/>
              </a:rPr>
              <a:t>Upon executing the RETI the microcontroller returns to the place where it was interrupted. Get pop PC from stack </a:t>
            </a:r>
            <a:endParaRPr lang="en-GB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8051 Interrupts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8051 microcontroller has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FIVE interrupts in addition to Reset. They are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Timer 0 overflow Interrupt (TF0)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Timer 1 overflow Interrupt (TF1)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External Interrupt 0 (INT0)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External Interrupt 1(INT1)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Serial Port events (buffer full, buffer empty, </a:t>
            </a:r>
            <a:r>
              <a:rPr lang="en-IN" sz="3200">
                <a:latin typeface="Times New Roman" pitchFamily="18" charset="0"/>
                <a:cs typeface="Times New Roman" pitchFamily="18" charset="0"/>
              </a:rPr>
              <a:t>etc)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8051 Interrupts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Each interrupt has a specific place in code memory where program execution (interrupt service routine) begins. 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External Interrupt 0: 0003 H </a:t>
            </a:r>
          </a:p>
          <a:p>
            <a:pPr lvl="1">
              <a:buFont typeface="Wingdings" pitchFamily="2" charset="2"/>
              <a:buChar char="Ø"/>
            </a:pPr>
            <a:r>
              <a:rPr lang="da-DK" sz="3200" dirty="0">
                <a:latin typeface="Times New Roman" pitchFamily="18" charset="0"/>
                <a:cs typeface="Times New Roman" pitchFamily="18" charset="0"/>
              </a:rPr>
              <a:t>Timer 0 overflow: 000B H 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External Interrupt 1: 0013 H </a:t>
            </a:r>
          </a:p>
          <a:p>
            <a:pPr lvl="1">
              <a:buFont typeface="Wingdings" pitchFamily="2" charset="2"/>
              <a:buChar char="Ø"/>
            </a:pPr>
            <a:r>
              <a:rPr lang="da-DK" sz="3200" dirty="0">
                <a:latin typeface="Times New Roman" pitchFamily="18" charset="0"/>
                <a:cs typeface="Times New Roman" pitchFamily="18" charset="0"/>
              </a:rPr>
              <a:t>Timer 1 overflow: 001B H </a:t>
            </a:r>
          </a:p>
          <a:p>
            <a:pPr lvl="1">
              <a:buFont typeface="Wingdings" pitchFamily="2" charset="2"/>
              <a:buChar char="Ø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Serial Interrupt: 0023 H </a:t>
            </a:r>
          </a:p>
          <a:p>
            <a:pPr lvl="1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(Interrupt lists above in the decreasing order of priority)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04"/>
            <a:ext cx="883992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Pin Diagram of 8051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928646"/>
            <a:ext cx="518526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4052-3141-4971-921F-E603325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E30EF-7DA7-4A5E-BCFC-FFD015F4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7" y="1600200"/>
            <a:ext cx="3632085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A9F1D-BF7F-4098-AE51-893B9A40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27" y="0"/>
            <a:ext cx="550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300831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214942" y="273050"/>
          <a:ext cx="3714776" cy="608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4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143504" cy="6500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 to 8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1. This port doesn’t serve any other functions. It is internally pulled up, bi-directional I/O port.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 9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It is a RESET pin, which is used to reset the microcontroller to its initial values.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10 to 17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3. This port serves some functions like interrupts, timer input, control signals, serial communication signals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RxD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TxD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18 &amp; 19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used for interfacing an external crystal to get the system clock.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 20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This pin provides the ground supply to the circuit.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21 to 28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2. It serves as I/O port. Higher order address bus signals are also multiplexed using this port.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3370"/>
            <a:ext cx="400049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300831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214942" y="273050"/>
          <a:ext cx="3714776" cy="608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4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143504" cy="6500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29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PSEN pin which stands for Program Store Enable. It is used to read a signal from the external program memory.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31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EA pin which stands for External Access input. It is used to enable/disable the external memory interfacing.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30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ALE pin which stands for Address Latch Enable. It is used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demultiplex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address-data signal of port.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Pins 32 to 39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These pins are known as Port 0. It serves as I/O port. Lower order address and data bus signals are multiplexed using this port.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40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pin is used to provide power supply to the circuit.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0"/>
            <a:ext cx="400049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8051 architecture include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 bit CPU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Four 8 bit I/O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16 bit timers/counters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Universal Asynchronous Receiver Transmitter(UART)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1509</Words>
  <Application>Microsoft Office PowerPoint</Application>
  <PresentationFormat>On-screen Show (4:3)</PresentationFormat>
  <Paragraphs>138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8051 MICROCONTROLLER</vt:lpstr>
      <vt:lpstr>What is a microcontroller?</vt:lpstr>
      <vt:lpstr>PowerPoint Presentation</vt:lpstr>
      <vt:lpstr>PowerPoint Presentation</vt:lpstr>
      <vt:lpstr>Pin Diagram of 8051</vt:lpstr>
      <vt:lpstr>PowerPoint Presentation</vt:lpstr>
      <vt:lpstr>PowerPoint Presentation</vt:lpstr>
      <vt:lpstr>PowerPoint Presentation</vt:lpstr>
      <vt:lpstr>8051 Internal Architecture</vt:lpstr>
      <vt:lpstr>PowerPoint Presentation</vt:lpstr>
      <vt:lpstr>PowerPoint Presentation</vt:lpstr>
      <vt:lpstr>8051 Internal Architecture</vt:lpstr>
      <vt:lpstr>8051 Internal Architecture</vt:lpstr>
      <vt:lpstr>8051 Internal Architecture</vt:lpstr>
      <vt:lpstr>CPU Registers</vt:lpstr>
      <vt:lpstr>FORMAT OF PSW</vt:lpstr>
      <vt:lpstr>8051 MEMORY ORGANIZATION</vt:lpstr>
      <vt:lpstr>  8051 PROGRAM MEMORY (ROM) </vt:lpstr>
      <vt:lpstr>8051 MEMORY ORGANIZATION</vt:lpstr>
      <vt:lpstr>Structure of Internal RAM of 8051</vt:lpstr>
      <vt:lpstr>Special Function Registers (SFRs of 8051)</vt:lpstr>
      <vt:lpstr>8051 STACK AND REGISTER BANKS</vt:lpstr>
      <vt:lpstr>RAM ALLOCATION IN 8051</vt:lpstr>
      <vt:lpstr>REGISTER BANKS IN THE 8051:</vt:lpstr>
      <vt:lpstr>REGISTER BANKS IN THE 8051:</vt:lpstr>
      <vt:lpstr>STACK IN THE 8051</vt:lpstr>
      <vt:lpstr>PUSHING ONTO THE STACK</vt:lpstr>
      <vt:lpstr>PUSHING ONTO THE STACK</vt:lpstr>
      <vt:lpstr>POPPING FROM THE STACK</vt:lpstr>
      <vt:lpstr>POPPING FROM THE STACK</vt:lpstr>
      <vt:lpstr>8051 Interrupts </vt:lpstr>
      <vt:lpstr>8051 Interrupts </vt:lpstr>
      <vt:lpstr>8051 Interrupts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</dc:title>
  <dc:creator>User1</dc:creator>
  <cp:lastModifiedBy>Gouri Manha R</cp:lastModifiedBy>
  <cp:revision>47</cp:revision>
  <dcterms:created xsi:type="dcterms:W3CDTF">2017-11-06T04:59:50Z</dcterms:created>
  <dcterms:modified xsi:type="dcterms:W3CDTF">2023-11-19T12:44:02Z</dcterms:modified>
</cp:coreProperties>
</file>