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95" r:id="rId3"/>
    <p:sldId id="296" r:id="rId4"/>
    <p:sldId id="355" r:id="rId5"/>
    <p:sldId id="356" r:id="rId6"/>
    <p:sldId id="357" r:id="rId7"/>
    <p:sldId id="358" r:id="rId8"/>
    <p:sldId id="359" r:id="rId9"/>
    <p:sldId id="360" r:id="rId10"/>
    <p:sldId id="361" r:id="rId11"/>
    <p:sldId id="291" r:id="rId12"/>
    <p:sldId id="362" r:id="rId13"/>
    <p:sldId id="345" r:id="rId14"/>
    <p:sldId id="363" r:id="rId15"/>
    <p:sldId id="365" r:id="rId16"/>
    <p:sldId id="364" r:id="rId17"/>
    <p:sldId id="366" r:id="rId18"/>
    <p:sldId id="300" r:id="rId19"/>
    <p:sldId id="353" r:id="rId20"/>
    <p:sldId id="354" r:id="rId21"/>
    <p:sldId id="315" r:id="rId22"/>
    <p:sldId id="314" r:id="rId23"/>
    <p:sldId id="316" r:id="rId24"/>
    <p:sldId id="317" r:id="rId25"/>
    <p:sldId id="348" r:id="rId26"/>
    <p:sldId id="301" r:id="rId27"/>
    <p:sldId id="337" r:id="rId28"/>
    <p:sldId id="32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ja Salim" initials="SS" lastIdx="1" clrIdx="0">
    <p:extLst>
      <p:ext uri="{19B8F6BF-5375-455C-9EA6-DF929625EA0E}">
        <p15:presenceInfo xmlns:p15="http://schemas.microsoft.com/office/powerpoint/2012/main" userId="1344c56d0f999a8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24" autoAdjust="0"/>
  </p:normalViewPr>
  <p:slideViewPr>
    <p:cSldViewPr>
      <p:cViewPr varScale="1">
        <p:scale>
          <a:sx n="62" d="100"/>
          <a:sy n="62" d="100"/>
        </p:scale>
        <p:origin x="1416" y="44"/>
      </p:cViewPr>
      <p:guideLst>
        <p:guide orient="horz" pos="2160"/>
        <p:guide pos="2880"/>
      </p:guideLst>
    </p:cSldViewPr>
  </p:slideViewPr>
  <p:outlineViewPr>
    <p:cViewPr>
      <p:scale>
        <a:sx n="33" d="100"/>
        <a:sy n="33" d="100"/>
      </p:scale>
      <p:origin x="0" y="2562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57C24D-ECC5-46B2-A9A0-D9A88E3382A8}" type="datetimeFigureOut">
              <a:rPr lang="en-IN" smtClean="0"/>
              <a:t>09-11-2023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8F9D61-1CD0-4BE8-AD28-8D7916449684}" type="slidenum">
              <a:rPr lang="en-IN" smtClean="0"/>
              <a:t>‹#›</a:t>
            </a:fld>
            <a:endParaRPr lang="en-IN"/>
          </a:p>
        </p:txBody>
      </p:sp>
    </p:spTree>
    <p:extLst>
      <p:ext uri="{BB962C8B-B14F-4D97-AF65-F5344CB8AC3E}">
        <p14:creationId xmlns:p14="http://schemas.microsoft.com/office/powerpoint/2010/main" val="607511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D35359B-F976-4471-AAB5-C72B587B3AF1}"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67C9E-4601-4A21-8620-753629A71EB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35359B-F976-4471-AAB5-C72B587B3AF1}"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67C9E-4601-4A21-8620-753629A71E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35359B-F976-4471-AAB5-C72B587B3AF1}"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67C9E-4601-4A21-8620-753629A71EB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35359B-F976-4471-AAB5-C72B587B3AF1}"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67C9E-4601-4A21-8620-753629A71EB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35359B-F976-4471-AAB5-C72B587B3AF1}"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67C9E-4601-4A21-8620-753629A71EB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D35359B-F976-4471-AAB5-C72B587B3AF1}"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67C9E-4601-4A21-8620-753629A71EB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D35359B-F976-4471-AAB5-C72B587B3AF1}" type="datetimeFigureOut">
              <a:rPr lang="en-US" smtClean="0"/>
              <a:pPr/>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F67C9E-4601-4A21-8620-753629A71EB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D35359B-F976-4471-AAB5-C72B587B3AF1}" type="datetimeFigureOut">
              <a:rPr lang="en-US" smtClean="0"/>
              <a:pPr/>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F67C9E-4601-4A21-8620-753629A71EB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35359B-F976-4471-AAB5-C72B587B3AF1}" type="datetimeFigureOut">
              <a:rPr lang="en-US" smtClean="0"/>
              <a:pPr/>
              <a:t>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F67C9E-4601-4A21-8620-753629A71E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35359B-F976-4471-AAB5-C72B587B3AF1}"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67C9E-4601-4A21-8620-753629A71EB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35359B-F976-4471-AAB5-C72B587B3AF1}"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67C9E-4601-4A21-8620-753629A71EB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35359B-F976-4471-AAB5-C72B587B3AF1}" type="datetimeFigureOut">
              <a:rPr lang="en-US" smtClean="0"/>
              <a:pPr/>
              <a:t>11/9/2023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F67C9E-4601-4A21-8620-753629A71EB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209800"/>
            <a:ext cx="7772400" cy="1470025"/>
          </a:xfrm>
        </p:spPr>
        <p:txBody>
          <a:bodyPr>
            <a:normAutofit fontScale="90000"/>
          </a:bodyPr>
          <a:lstStyle/>
          <a:p>
            <a:br>
              <a:rPr lang="en-US" dirty="0"/>
            </a:br>
            <a:r>
              <a:rPr lang="en-US" dirty="0"/>
              <a:t>MODULE 4</a:t>
            </a:r>
            <a:br>
              <a:rPr lang="en-US" dirty="0"/>
            </a:br>
            <a:br>
              <a:rPr lang="en-US" dirty="0"/>
            </a:br>
            <a:endParaRPr lang="en-US" dirty="0"/>
          </a:p>
        </p:txBody>
      </p:sp>
      <p:sp>
        <p:nvSpPr>
          <p:cNvPr id="3" name="Subtitle 2"/>
          <p:cNvSpPr>
            <a:spLocks noGrp="1"/>
          </p:cNvSpPr>
          <p:nvPr>
            <p:ph type="subTitle" idx="1"/>
          </p:nvPr>
        </p:nvSpPr>
        <p:spPr/>
        <p:txBody>
          <a:bodyPr/>
          <a:lstStyle/>
          <a:p>
            <a:r>
              <a:rPr lang="en-US" dirty="0"/>
              <a:t>8257 DMAC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C889C-D917-426F-AAC9-2DBC3CE1ED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DC98C26-D154-4F94-A941-1880FCA1B05C}"/>
              </a:ext>
            </a:extLst>
          </p:cNvPr>
          <p:cNvSpPr>
            <a:spLocks noGrp="1"/>
          </p:cNvSpPr>
          <p:nvPr>
            <p:ph idx="1"/>
          </p:nvPr>
        </p:nvSpPr>
        <p:spPr/>
        <p:txBody>
          <a:bodyPr>
            <a:normAutofit fontScale="85000" lnSpcReduction="20000"/>
          </a:bodyPr>
          <a:lstStyle/>
          <a:p>
            <a:pPr marL="0" indent="0" algn="l">
              <a:buNone/>
            </a:pPr>
            <a:r>
              <a:rPr lang="en-US" b="0" i="0" dirty="0">
                <a:effectLst/>
                <a:latin typeface="Times New Roman" panose="02020603050405020304" pitchFamily="18" charset="0"/>
                <a:cs typeface="Times New Roman" panose="02020603050405020304" pitchFamily="18" charset="0"/>
              </a:rPr>
              <a:t>TC</a:t>
            </a:r>
          </a:p>
          <a:p>
            <a:pPr algn="just"/>
            <a:r>
              <a:rPr lang="en-US" b="0" i="0" dirty="0">
                <a:solidFill>
                  <a:srgbClr val="000000"/>
                </a:solidFill>
                <a:effectLst/>
                <a:latin typeface="Times New Roman" panose="02020603050405020304" pitchFamily="18" charset="0"/>
                <a:cs typeface="Times New Roman" panose="02020603050405020304" pitchFamily="18" charset="0"/>
              </a:rPr>
              <a:t>It stands for ‘Terminal Count’, which indicates the present DMA cycle to the present peripheral devices.</a:t>
            </a:r>
          </a:p>
          <a:p>
            <a:pPr marL="0" indent="0" algn="l">
              <a:buNone/>
            </a:pPr>
            <a:r>
              <a:rPr lang="en-US" b="0" i="0" dirty="0">
                <a:effectLst/>
                <a:latin typeface="Times New Roman" panose="02020603050405020304" pitchFamily="18" charset="0"/>
                <a:cs typeface="Times New Roman" panose="02020603050405020304" pitchFamily="18" charset="0"/>
              </a:rPr>
              <a:t>MARK</a:t>
            </a:r>
          </a:p>
          <a:p>
            <a:pPr algn="just"/>
            <a:r>
              <a:rPr lang="en-US" b="0" i="0" dirty="0">
                <a:solidFill>
                  <a:srgbClr val="000000"/>
                </a:solidFill>
                <a:effectLst/>
                <a:latin typeface="Times New Roman" panose="02020603050405020304" pitchFamily="18" charset="0"/>
                <a:cs typeface="Times New Roman" panose="02020603050405020304" pitchFamily="18" charset="0"/>
              </a:rPr>
              <a:t>The mark will be activated after each 128 cycles or integral multiples of it from the beginning. It indicates the current DMA cycle is the 128th cycle since the previous MARK output to the selected peripheral device.</a:t>
            </a:r>
          </a:p>
          <a:p>
            <a:pPr marL="0" indent="0" algn="l">
              <a:buNone/>
            </a:pPr>
            <a:r>
              <a:rPr lang="en-US" b="0" i="0" dirty="0" err="1">
                <a:effectLst/>
                <a:latin typeface="Times New Roman" panose="02020603050405020304" pitchFamily="18" charset="0"/>
                <a:cs typeface="Times New Roman" panose="02020603050405020304" pitchFamily="18" charset="0"/>
              </a:rPr>
              <a:t>V</a:t>
            </a:r>
            <a:r>
              <a:rPr lang="en-US" b="0" i="0" baseline="-25000" dirty="0" err="1">
                <a:effectLst/>
                <a:latin typeface="Times New Roman" panose="02020603050405020304" pitchFamily="18" charset="0"/>
                <a:cs typeface="Times New Roman" panose="02020603050405020304" pitchFamily="18" charset="0"/>
              </a:rPr>
              <a:t>cc</a:t>
            </a:r>
            <a:endParaRPr lang="en-US" b="0" i="0" dirty="0">
              <a:effectLst/>
              <a:latin typeface="Times New Roman" panose="02020603050405020304" pitchFamily="18" charset="0"/>
              <a:cs typeface="Times New Roman" panose="02020603050405020304" pitchFamily="18" charset="0"/>
            </a:endParaRPr>
          </a:p>
          <a:p>
            <a:pPr algn="just"/>
            <a:r>
              <a:rPr lang="en-US" b="0" i="0" dirty="0">
                <a:solidFill>
                  <a:srgbClr val="000000"/>
                </a:solidFill>
                <a:effectLst/>
                <a:latin typeface="Times New Roman" panose="02020603050405020304" pitchFamily="18" charset="0"/>
                <a:cs typeface="Times New Roman" panose="02020603050405020304" pitchFamily="18" charset="0"/>
              </a:rPr>
              <a:t>It is the power signal which is required for the operation of the circuit.</a:t>
            </a:r>
          </a:p>
          <a:p>
            <a:endParaRPr lang="en-IN" dirty="0"/>
          </a:p>
        </p:txBody>
      </p:sp>
    </p:spTree>
    <p:extLst>
      <p:ext uri="{BB962C8B-B14F-4D97-AF65-F5344CB8AC3E}">
        <p14:creationId xmlns:p14="http://schemas.microsoft.com/office/powerpoint/2010/main" val="3897384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GB" dirty="0"/>
              <a:t>DMA Controller 8257</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152400" y="711199"/>
            <a:ext cx="8534400" cy="6315403"/>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02F7F-4580-4D8F-8C22-84B5928F9480}"/>
              </a:ext>
            </a:extLst>
          </p:cNvPr>
          <p:cNvSpPr>
            <a:spLocks noGrp="1"/>
          </p:cNvSpPr>
          <p:nvPr>
            <p:ph type="title"/>
          </p:nvPr>
        </p:nvSpPr>
        <p:spPr/>
        <p:txBody>
          <a:bodyPr/>
          <a:lstStyle/>
          <a:p>
            <a:r>
              <a:rPr lang="en-GB" dirty="0"/>
              <a:t>DMA Controller 8257</a:t>
            </a:r>
            <a:endParaRPr lang="en-IN" dirty="0"/>
          </a:p>
        </p:txBody>
      </p:sp>
      <p:pic>
        <p:nvPicPr>
          <p:cNvPr id="5" name="Content Placeholder 4">
            <a:extLst>
              <a:ext uri="{FF2B5EF4-FFF2-40B4-BE49-F238E27FC236}">
                <a16:creationId xmlns:a16="http://schemas.microsoft.com/office/drawing/2014/main" id="{8CCCD9EB-2201-42F5-9A85-6A5C5C1844F9}"/>
              </a:ext>
            </a:extLst>
          </p:cNvPr>
          <p:cNvPicPr>
            <a:picLocks noGrp="1" noChangeAspect="1"/>
          </p:cNvPicPr>
          <p:nvPr>
            <p:ph idx="1"/>
          </p:nvPr>
        </p:nvPicPr>
        <p:blipFill>
          <a:blip r:embed="rId2"/>
          <a:stretch>
            <a:fillRect/>
          </a:stretch>
        </p:blipFill>
        <p:spPr>
          <a:xfrm>
            <a:off x="1445908" y="1600200"/>
            <a:ext cx="6252184" cy="4525963"/>
          </a:xfrm>
        </p:spPr>
      </p:pic>
    </p:spTree>
    <p:extLst>
      <p:ext uri="{BB962C8B-B14F-4D97-AF65-F5344CB8AC3E}">
        <p14:creationId xmlns:p14="http://schemas.microsoft.com/office/powerpoint/2010/main" val="304030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0059-6343-42C1-AFC0-329B0394B70E}"/>
              </a:ext>
            </a:extLst>
          </p:cNvPr>
          <p:cNvSpPr>
            <a:spLocks noGrp="1"/>
          </p:cNvSpPr>
          <p:nvPr>
            <p:ph type="title"/>
          </p:nvPr>
        </p:nvSpPr>
        <p:spPr/>
        <p:txBody>
          <a:bodyPr/>
          <a:lstStyle/>
          <a:p>
            <a:endParaRPr lang="en-IN"/>
          </a:p>
        </p:txBody>
      </p:sp>
      <p:sp>
        <p:nvSpPr>
          <p:cNvPr id="7" name="Content Placeholder 6">
            <a:extLst>
              <a:ext uri="{FF2B5EF4-FFF2-40B4-BE49-F238E27FC236}">
                <a16:creationId xmlns:a16="http://schemas.microsoft.com/office/drawing/2014/main" id="{7C60242B-81FA-4A62-A0A6-128267AADA0A}"/>
              </a:ext>
            </a:extLst>
          </p:cNvPr>
          <p:cNvSpPr>
            <a:spLocks noGrp="1"/>
          </p:cNvSpPr>
          <p:nvPr>
            <p:ph idx="1"/>
          </p:nvPr>
        </p:nvSpPr>
        <p:spPr/>
        <p:txBody>
          <a:bodyPr/>
          <a:lstStyle/>
          <a:p>
            <a:pPr marL="0" marR="0" lvl="0" indent="0" algn="l" defTabSz="914400" rtl="0" eaLnBrk="1" fontAlgn="base" latinLnBrk="0" hangingPunct="1">
              <a:lnSpc>
                <a:spcPct val="100000"/>
              </a:lnSpc>
              <a:spcBef>
                <a:spcPct val="20000"/>
              </a:spcBef>
              <a:spcAft>
                <a:spcPct val="0"/>
              </a:spcAft>
              <a:buClr>
                <a:srgbClr val="FFCC00"/>
              </a:buClr>
              <a:buSzPct val="70000"/>
              <a:buNone/>
              <a:tabLst/>
              <a:defRPr/>
            </a:pPr>
            <a:r>
              <a:rPr kumimoji="0" lang="en-US" sz="3200" b="0" i="0" u="none" strike="noStrike" kern="0" cap="none" spc="0" normalizeH="0" baseline="0" noProof="0" dirty="0">
                <a:ln>
                  <a:noFill/>
                </a:ln>
                <a:solidFill>
                  <a:srgbClr val="000514"/>
                </a:solidFill>
                <a:effectLst/>
                <a:uLnTx/>
                <a:uFillTx/>
                <a:latin typeface="Times New Roman" panose="02020603050405020304" pitchFamily="18" charset="0"/>
                <a:ea typeface="+mn-ea"/>
                <a:cs typeface="Times New Roman" panose="02020603050405020304" pitchFamily="18" charset="0"/>
              </a:rPr>
              <a:t>It contains Five main Blocks.</a:t>
            </a:r>
          </a:p>
          <a:p>
            <a:pPr marL="342900" marR="0" lvl="0" indent="-342900" algn="l" defTabSz="914400" rtl="0" eaLnBrk="1" fontAlgn="base" latinLnBrk="0" hangingPunct="1">
              <a:lnSpc>
                <a:spcPct val="100000"/>
              </a:lnSpc>
              <a:spcBef>
                <a:spcPct val="20000"/>
              </a:spcBef>
              <a:spcAft>
                <a:spcPct val="0"/>
              </a:spcAft>
              <a:buClr>
                <a:srgbClr val="FFCC00"/>
              </a:buClr>
              <a:buSzPct val="70000"/>
              <a:buFont typeface="Wingdings" panose="05000000000000000000" pitchFamily="2" charset="2"/>
              <a:buChar char="n"/>
              <a:tabLst/>
              <a:defRPr/>
            </a:pPr>
            <a:r>
              <a:rPr kumimoji="0" lang="en-US" sz="3200" b="0" i="0" u="none" strike="noStrike" kern="0" cap="none" spc="0" normalizeH="0" baseline="0" noProof="0" dirty="0">
                <a:ln>
                  <a:noFill/>
                </a:ln>
                <a:solidFill>
                  <a:srgbClr val="000514"/>
                </a:solidFill>
                <a:effectLst/>
                <a:uLnTx/>
                <a:uFillTx/>
                <a:latin typeface="Times New Roman" panose="02020603050405020304" pitchFamily="18" charset="0"/>
                <a:ea typeface="+mn-ea"/>
                <a:cs typeface="Times New Roman" panose="02020603050405020304" pitchFamily="18" charset="0"/>
              </a:rPr>
              <a:t>Data bus buffer</a:t>
            </a:r>
          </a:p>
          <a:p>
            <a:pPr marL="342900" marR="0" lvl="0" indent="-342900" algn="l" defTabSz="914400" rtl="0" eaLnBrk="1" fontAlgn="base" latinLnBrk="0" hangingPunct="1">
              <a:lnSpc>
                <a:spcPct val="100000"/>
              </a:lnSpc>
              <a:spcBef>
                <a:spcPct val="20000"/>
              </a:spcBef>
              <a:spcAft>
                <a:spcPct val="0"/>
              </a:spcAft>
              <a:buClr>
                <a:srgbClr val="FFCC00"/>
              </a:buClr>
              <a:buSzPct val="70000"/>
              <a:buFont typeface="Wingdings" panose="05000000000000000000" pitchFamily="2" charset="2"/>
              <a:buChar char="n"/>
              <a:tabLst/>
              <a:defRPr/>
            </a:pPr>
            <a:r>
              <a:rPr kumimoji="0" lang="en-US" sz="3200" b="0" i="0" u="none" strike="noStrike" kern="0" cap="none" spc="0" normalizeH="0" baseline="0" noProof="0" dirty="0">
                <a:ln>
                  <a:noFill/>
                </a:ln>
                <a:solidFill>
                  <a:srgbClr val="000514"/>
                </a:solidFill>
                <a:effectLst/>
                <a:uLnTx/>
                <a:uFillTx/>
                <a:latin typeface="Times New Roman" panose="02020603050405020304" pitchFamily="18" charset="0"/>
                <a:ea typeface="+mn-ea"/>
                <a:cs typeface="Times New Roman" panose="02020603050405020304" pitchFamily="18" charset="0"/>
              </a:rPr>
              <a:t>Read/Control logic</a:t>
            </a:r>
          </a:p>
          <a:p>
            <a:pPr marL="342900" marR="0" lvl="0" indent="-342900" algn="l" defTabSz="914400" rtl="0" eaLnBrk="1" fontAlgn="base" latinLnBrk="0" hangingPunct="1">
              <a:lnSpc>
                <a:spcPct val="100000"/>
              </a:lnSpc>
              <a:spcBef>
                <a:spcPct val="20000"/>
              </a:spcBef>
              <a:spcAft>
                <a:spcPct val="0"/>
              </a:spcAft>
              <a:buClr>
                <a:srgbClr val="FFCC00"/>
              </a:buClr>
              <a:buSzPct val="70000"/>
              <a:buFont typeface="Wingdings" panose="05000000000000000000" pitchFamily="2" charset="2"/>
              <a:buChar char="n"/>
              <a:tabLst/>
              <a:defRPr/>
            </a:pPr>
            <a:r>
              <a:rPr kumimoji="0" lang="en-US" sz="3200" b="0" i="0" u="none" strike="noStrike" kern="0" cap="none" spc="0" normalizeH="0" baseline="0" noProof="0" dirty="0">
                <a:ln>
                  <a:noFill/>
                </a:ln>
                <a:solidFill>
                  <a:srgbClr val="000514"/>
                </a:solidFill>
                <a:effectLst/>
                <a:uLnTx/>
                <a:uFillTx/>
                <a:latin typeface="Times New Roman" panose="02020603050405020304" pitchFamily="18" charset="0"/>
                <a:ea typeface="+mn-ea"/>
                <a:cs typeface="Times New Roman" panose="02020603050405020304" pitchFamily="18" charset="0"/>
              </a:rPr>
              <a:t>Control logic block</a:t>
            </a:r>
          </a:p>
          <a:p>
            <a:pPr marL="342900" marR="0" lvl="0" indent="-342900" algn="l" defTabSz="914400" rtl="0" eaLnBrk="1" fontAlgn="base" latinLnBrk="0" hangingPunct="1">
              <a:lnSpc>
                <a:spcPct val="100000"/>
              </a:lnSpc>
              <a:spcBef>
                <a:spcPct val="20000"/>
              </a:spcBef>
              <a:spcAft>
                <a:spcPct val="0"/>
              </a:spcAft>
              <a:buClr>
                <a:srgbClr val="FFCC00"/>
              </a:buClr>
              <a:buSzPct val="70000"/>
              <a:buFont typeface="Wingdings" panose="05000000000000000000" pitchFamily="2" charset="2"/>
              <a:buChar char="n"/>
              <a:tabLst/>
              <a:defRPr/>
            </a:pPr>
            <a:r>
              <a:rPr kumimoji="0" lang="en-US" sz="3200" b="0" i="0" u="none" strike="noStrike" kern="0" cap="none" spc="0" normalizeH="0" baseline="0" noProof="0" dirty="0">
                <a:ln>
                  <a:noFill/>
                </a:ln>
                <a:solidFill>
                  <a:srgbClr val="000514"/>
                </a:solidFill>
                <a:effectLst/>
                <a:uLnTx/>
                <a:uFillTx/>
                <a:latin typeface="Times New Roman" panose="02020603050405020304" pitchFamily="18" charset="0"/>
                <a:ea typeface="+mn-ea"/>
                <a:cs typeface="Times New Roman" panose="02020603050405020304" pitchFamily="18" charset="0"/>
              </a:rPr>
              <a:t>Priority resolver</a:t>
            </a:r>
          </a:p>
          <a:p>
            <a:pPr marL="342900" marR="0" lvl="0" indent="-342900" algn="l" defTabSz="914400" rtl="0" eaLnBrk="1" fontAlgn="base" latinLnBrk="0" hangingPunct="1">
              <a:lnSpc>
                <a:spcPct val="100000"/>
              </a:lnSpc>
              <a:spcBef>
                <a:spcPct val="20000"/>
              </a:spcBef>
              <a:spcAft>
                <a:spcPct val="0"/>
              </a:spcAft>
              <a:buClr>
                <a:srgbClr val="FFCC00"/>
              </a:buClr>
              <a:buSzPct val="70000"/>
              <a:buFont typeface="Wingdings" panose="05000000000000000000" pitchFamily="2" charset="2"/>
              <a:buChar char="n"/>
              <a:tabLst/>
              <a:defRPr/>
            </a:pPr>
            <a:r>
              <a:rPr kumimoji="0" lang="en-US" sz="3200" b="0" i="0" u="none" strike="noStrike" kern="0" cap="none" spc="0" normalizeH="0" baseline="0" noProof="0" dirty="0">
                <a:ln>
                  <a:noFill/>
                </a:ln>
                <a:solidFill>
                  <a:srgbClr val="000514"/>
                </a:solidFill>
                <a:effectLst/>
                <a:uLnTx/>
                <a:uFillTx/>
                <a:latin typeface="Times New Roman" panose="02020603050405020304" pitchFamily="18" charset="0"/>
                <a:ea typeface="+mn-ea"/>
                <a:cs typeface="Times New Roman" panose="02020603050405020304" pitchFamily="18" charset="0"/>
              </a:rPr>
              <a:t>DMA channels</a:t>
            </a:r>
            <a:r>
              <a:rPr kumimoji="0" lang="en-US" sz="3200" b="0" i="0" u="none" strike="noStrike" kern="0" cap="none" spc="0" normalizeH="0" baseline="0" noProof="0" dirty="0">
                <a:ln>
                  <a:noFill/>
                </a:ln>
                <a:solidFill>
                  <a:srgbClr val="FFC000"/>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a:t>
            </a:r>
          </a:p>
          <a:p>
            <a:endParaRPr lang="en-IN" dirty="0"/>
          </a:p>
        </p:txBody>
      </p:sp>
    </p:spTree>
    <p:extLst>
      <p:ext uri="{BB962C8B-B14F-4D97-AF65-F5344CB8AC3E}">
        <p14:creationId xmlns:p14="http://schemas.microsoft.com/office/powerpoint/2010/main" val="2914820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E7991-408A-4B77-9DD9-4F2BB5F0CF65}"/>
              </a:ext>
            </a:extLst>
          </p:cNvPr>
          <p:cNvSpPr>
            <a:spLocks noGrp="1"/>
          </p:cNvSpPr>
          <p:nvPr>
            <p:ph type="title"/>
          </p:nvPr>
        </p:nvSpPr>
        <p:spPr/>
        <p:txBody>
          <a:bodyPr/>
          <a:lstStyle/>
          <a:p>
            <a:endParaRPr lang="en-I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3D9755-01A0-4101-87C3-A71E47801FCD}"/>
                  </a:ext>
                </a:extLst>
              </p:cNvPr>
              <p:cNvSpPr>
                <a:spLocks noGrp="1"/>
              </p:cNvSpPr>
              <p:nvPr>
                <p:ph idx="1"/>
              </p:nvPr>
            </p:nvSpPr>
            <p:spPr/>
            <p:txBody>
              <a:bodyPr>
                <a:normAutofit fontScale="85000" lnSpcReduction="20000"/>
              </a:bodyPr>
              <a:lstStyle/>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anose="05000000000000000000" pitchFamily="2" charset="2"/>
                  <a:buNone/>
                  <a:tabLst/>
                  <a:defRPr/>
                </a:pPr>
                <a:r>
                  <a:rPr lang="en-IN" b="1" dirty="0">
                    <a:latin typeface="Times New Roman" panose="02020603050405020304" pitchFamily="18" charset="0"/>
                    <a:cs typeface="Times New Roman" panose="02020603050405020304" pitchFamily="18" charset="0"/>
                  </a:rPr>
                  <a:t>DMA Channels</a:t>
                </a:r>
                <a:endParaRPr lang="en-US" b="1" dirty="0">
                  <a:latin typeface="Times New Roman" panose="02020603050405020304" pitchFamily="18" charset="0"/>
                  <a:cs typeface="Times New Roman" panose="02020603050405020304" pitchFamily="18" charset="0"/>
                </a:endParaRPr>
              </a:p>
              <a:p>
                <a:pPr fontAlgn="base">
                  <a:lnSpc>
                    <a:spcPct val="90000"/>
                  </a:lnSpc>
                  <a:spcAft>
                    <a:spcPct val="0"/>
                  </a:spcAft>
                  <a:buSzPct val="70000"/>
                  <a:defRPr/>
                </a:pPr>
                <a:r>
                  <a:rPr lang="en-US" sz="2800" dirty="0">
                    <a:latin typeface="Times New Roman" panose="02020603050405020304" pitchFamily="18" charset="0"/>
                    <a:cs typeface="Times New Roman" panose="02020603050405020304" pitchFamily="18" charset="0"/>
                  </a:rPr>
                  <a:t>8257 has 4 independent DMA channels (CH0 to CH3), hence four I/O devices can request for DMA simultaneously</a:t>
                </a:r>
              </a:p>
              <a:p>
                <a:pPr fontAlgn="base">
                  <a:lnSpc>
                    <a:spcPct val="90000"/>
                  </a:lnSpc>
                  <a:spcAft>
                    <a:spcPct val="0"/>
                  </a:spcAft>
                  <a:buSzPct val="70000"/>
                  <a:defRPr/>
                </a:pPr>
                <a:r>
                  <a:rPr lang="en-US" sz="2800" dirty="0">
                    <a:latin typeface="Times New Roman" panose="02020603050405020304" pitchFamily="18" charset="0"/>
                    <a:cs typeface="Times New Roman" panose="02020603050405020304" pitchFamily="18" charset="0"/>
                  </a:rPr>
                  <a:t> Each channel consists of two 16-bit registers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Address register (ii) Count Register. </a:t>
                </a:r>
              </a:p>
              <a:p>
                <a:pPr fontAlgn="base">
                  <a:lnSpc>
                    <a:spcPct val="90000"/>
                  </a:lnSpc>
                  <a:spcAft>
                    <a:spcPct val="0"/>
                  </a:spcAft>
                  <a:buSzPct val="70000"/>
                  <a:defRPr/>
                </a:pPr>
                <a:r>
                  <a:rPr lang="en-US" sz="2800" dirty="0">
                    <a:latin typeface="Times New Roman" panose="02020603050405020304" pitchFamily="18" charset="0"/>
                    <a:cs typeface="Times New Roman" panose="02020603050405020304" pitchFamily="18" charset="0"/>
                  </a:rPr>
                  <a:t>Address register holds the starting address of the memory block to be accessed by I/O device</a:t>
                </a:r>
              </a:p>
              <a:p>
                <a:pPr fontAlgn="base">
                  <a:lnSpc>
                    <a:spcPct val="90000"/>
                  </a:lnSpc>
                  <a:spcAft>
                    <a:spcPct val="0"/>
                  </a:spcAft>
                  <a:buSzPct val="70000"/>
                  <a:defRPr/>
                </a:pPr>
                <a:r>
                  <a:rPr lang="en-US" sz="2800" dirty="0">
                    <a:latin typeface="Times New Roman" panose="02020603050405020304" pitchFamily="18" charset="0"/>
                    <a:cs typeface="Times New Roman" panose="02020603050405020304" pitchFamily="18" charset="0"/>
                  </a:rPr>
                  <a:t> Count register holds the number of bytes to be transferred during DMA action.</a:t>
                </a:r>
              </a:p>
              <a:p>
                <a:pPr fontAlgn="base">
                  <a:lnSpc>
                    <a:spcPct val="90000"/>
                  </a:lnSpc>
                  <a:spcAft>
                    <a:spcPct val="0"/>
                  </a:spcAft>
                  <a:buSzPct val="70000"/>
                  <a:defRPr/>
                </a:pPr>
                <a:r>
                  <a:rPr lang="en-US" sz="2800" dirty="0">
                    <a:latin typeface="Times New Roman" panose="02020603050405020304" pitchFamily="18" charset="0"/>
                    <a:cs typeface="Times New Roman" panose="02020603050405020304" pitchFamily="18" charset="0"/>
                  </a:rPr>
                  <a:t> The low order 14-bits of count register specify the number of bytes; therefore each channel can support data transfer of 2</a:t>
                </a:r>
                <a14:m>
                  <m:oMath xmlns:m="http://schemas.openxmlformats.org/officeDocument/2006/math">
                    <m:r>
                      <a:rPr lang="en-US" sz="2800" b="1" i="1" baseline="30000" dirty="0" smtClean="0">
                        <a:latin typeface="Cambria Math" panose="02040503050406030204" pitchFamily="18" charset="0"/>
                        <a:cs typeface="Times New Roman" panose="02020603050405020304" pitchFamily="18" charset="0"/>
                      </a:rPr>
                      <m:t>𝟏𝟒</m:t>
                    </m:r>
                  </m:oMath>
                </a14:m>
                <a:r>
                  <a:rPr lang="en-US" sz="2800" dirty="0">
                    <a:latin typeface="Times New Roman" panose="02020603050405020304" pitchFamily="18" charset="0"/>
                    <a:cs typeface="Times New Roman" panose="02020603050405020304" pitchFamily="18" charset="0"/>
                  </a:rPr>
                  <a:t>=16KB during DMA process.</a:t>
                </a:r>
              </a:p>
              <a:p>
                <a:pPr fontAlgn="base">
                  <a:lnSpc>
                    <a:spcPct val="90000"/>
                  </a:lnSpc>
                  <a:spcAft>
                    <a:spcPct val="0"/>
                  </a:spcAft>
                  <a:buSzPct val="70000"/>
                  <a:defRPr/>
                </a:pPr>
                <a:r>
                  <a:rPr lang="en-US" sz="2800" dirty="0">
                    <a:latin typeface="Times New Roman" panose="02020603050405020304" pitchFamily="18" charset="0"/>
                    <a:cs typeface="Times New Roman" panose="02020603050405020304" pitchFamily="18" charset="0"/>
                  </a:rPr>
                  <a:t> The high order 2-bits of count register specify the mode of operation (read, write or verify)</a:t>
                </a:r>
                <a:endParaRPr lang="en-IN" sz="28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AF3D9755-01A0-4101-87C3-A71E47801FCD}"/>
                  </a:ext>
                </a:extLst>
              </p:cNvPr>
              <p:cNvSpPr>
                <a:spLocks noGrp="1" noRot="1" noChangeAspect="1" noMove="1" noResize="1" noEditPoints="1" noAdjustHandles="1" noChangeArrowheads="1" noChangeShapeType="1" noTextEdit="1"/>
              </p:cNvSpPr>
              <p:nvPr>
                <p:ph idx="1"/>
              </p:nvPr>
            </p:nvSpPr>
            <p:spPr>
              <a:blipFill>
                <a:blip r:embed="rId2"/>
                <a:stretch>
                  <a:fillRect l="-1407" t="-3908"/>
                </a:stretch>
              </a:blipFill>
            </p:spPr>
            <p:txBody>
              <a:bodyPr/>
              <a:lstStyle/>
              <a:p>
                <a:r>
                  <a:rPr lang="en-IN">
                    <a:noFill/>
                  </a:rPr>
                  <a:t> </a:t>
                </a:r>
              </a:p>
            </p:txBody>
          </p:sp>
        </mc:Fallback>
      </mc:AlternateContent>
    </p:spTree>
    <p:extLst>
      <p:ext uri="{BB962C8B-B14F-4D97-AF65-F5344CB8AC3E}">
        <p14:creationId xmlns:p14="http://schemas.microsoft.com/office/powerpoint/2010/main" val="2637217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5B33-C5F7-4ACA-90F7-5EEB0A8454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59F33D-9549-4CC3-BE99-3A208B0FF479}"/>
              </a:ext>
            </a:extLst>
          </p:cNvPr>
          <p:cNvSpPr>
            <a:spLocks noGrp="1"/>
          </p:cNvSpPr>
          <p:nvPr>
            <p:ph idx="1"/>
          </p:nvPr>
        </p:nvSpPr>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Data Bus Buffer: </a:t>
            </a:r>
            <a:r>
              <a:rPr lang="en-US" sz="2800" dirty="0">
                <a:latin typeface="Times New Roman" panose="02020603050405020304" pitchFamily="18" charset="0"/>
                <a:cs typeface="Times New Roman" panose="02020603050405020304" pitchFamily="18" charset="0"/>
              </a:rPr>
              <a:t>This 8-bit Bidirectional buffer is used to interface the 8257 to the system Data Bus</a:t>
            </a:r>
          </a:p>
          <a:p>
            <a:r>
              <a:rPr lang="en-US" sz="2800" dirty="0">
                <a:latin typeface="Times New Roman" panose="02020603050405020304" pitchFamily="18" charset="0"/>
                <a:cs typeface="Times New Roman" panose="02020603050405020304" pitchFamily="18" charset="0"/>
              </a:rPr>
              <a:t>It allows the transfer of data and information between 8257 and microprocessors. </a:t>
            </a:r>
          </a:p>
        </p:txBody>
      </p:sp>
      <p:pic>
        <p:nvPicPr>
          <p:cNvPr id="6" name="Picture 5">
            <a:extLst>
              <a:ext uri="{FF2B5EF4-FFF2-40B4-BE49-F238E27FC236}">
                <a16:creationId xmlns:a16="http://schemas.microsoft.com/office/drawing/2014/main" id="{E2465850-18D9-4A5D-8835-629451AA6133}"/>
              </a:ext>
            </a:extLst>
          </p:cNvPr>
          <p:cNvPicPr>
            <a:picLocks noChangeAspect="1"/>
          </p:cNvPicPr>
          <p:nvPr/>
        </p:nvPicPr>
        <p:blipFill>
          <a:blip r:embed="rId2"/>
          <a:stretch>
            <a:fillRect/>
          </a:stretch>
        </p:blipFill>
        <p:spPr>
          <a:xfrm>
            <a:off x="600075" y="3807460"/>
            <a:ext cx="7943850" cy="1485900"/>
          </a:xfrm>
          <a:prstGeom prst="rect">
            <a:avLst/>
          </a:prstGeom>
        </p:spPr>
      </p:pic>
    </p:spTree>
    <p:extLst>
      <p:ext uri="{BB962C8B-B14F-4D97-AF65-F5344CB8AC3E}">
        <p14:creationId xmlns:p14="http://schemas.microsoft.com/office/powerpoint/2010/main" val="3171926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246D4-C14C-4926-A357-7A8D2D86D22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E6E20F0-A164-4173-9AB0-F15A01650A9E}"/>
              </a:ext>
            </a:extLst>
          </p:cNvPr>
          <p:cNvSpPr>
            <a:spLocks noGrp="1"/>
          </p:cNvSpPr>
          <p:nvPr>
            <p:ph idx="1"/>
          </p:nvPr>
        </p:nvSpPr>
        <p:spPr/>
        <p:txBody>
          <a:bodyPr>
            <a:normAutofit fontScale="85000" lnSpcReduction="20000"/>
          </a:bodyPr>
          <a:lstStyle/>
          <a:p>
            <a:pPr marL="0" indent="0">
              <a:buNone/>
            </a:pPr>
            <a:r>
              <a:rPr lang="en-US" b="1" dirty="0">
                <a:latin typeface="Times New Roman" panose="02020603050405020304" pitchFamily="18" charset="0"/>
                <a:cs typeface="Times New Roman" panose="02020603050405020304" pitchFamily="18" charset="0"/>
              </a:rPr>
              <a:t>Priority Resolver</a:t>
            </a:r>
          </a:p>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logic block determines the priorities of the channels when more than one I/O device request for DMA. </a:t>
            </a:r>
          </a:p>
          <a:p>
            <a:r>
              <a:rPr lang="en-US" dirty="0">
                <a:latin typeface="Times New Roman" panose="02020603050405020304" pitchFamily="18" charset="0"/>
                <a:cs typeface="Times New Roman" panose="02020603050405020304" pitchFamily="18" charset="0"/>
              </a:rPr>
              <a:t>By default the priority resolver work in fixed priority mode. In this mode the CH0 has the highest priority while the CH3 has lowest.</a:t>
            </a:r>
          </a:p>
          <a:p>
            <a:r>
              <a:rPr lang="en-US" dirty="0">
                <a:latin typeface="Times New Roman" panose="02020603050405020304" pitchFamily="18" charset="0"/>
                <a:cs typeface="Times New Roman" panose="02020603050405020304" pitchFamily="18" charset="0"/>
              </a:rPr>
              <a:t> In rotating priority, the priority of the channels has a circular sequence. The channel which has being just serviced move to the lowest priority and channel next to it move to the highest priority, hence each channel achieves the highest priority in rotation.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2615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0B223-F184-4DD0-9A68-C1E132D1C39D}"/>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770A5AFD-E889-403B-8A55-4B53D2B28645}"/>
              </a:ext>
            </a:extLst>
          </p:cNvPr>
          <p:cNvPicPr>
            <a:picLocks noGrp="1" noChangeAspect="1"/>
          </p:cNvPicPr>
          <p:nvPr>
            <p:ph idx="1"/>
          </p:nvPr>
        </p:nvPicPr>
        <p:blipFill>
          <a:blip r:embed="rId2"/>
          <a:stretch>
            <a:fillRect/>
          </a:stretch>
        </p:blipFill>
        <p:spPr>
          <a:xfrm>
            <a:off x="304800" y="1524000"/>
            <a:ext cx="8229600" cy="1710169"/>
          </a:xfrm>
          <a:prstGeom prst="rect">
            <a:avLst/>
          </a:prstGeom>
        </p:spPr>
      </p:pic>
    </p:spTree>
    <p:extLst>
      <p:ext uri="{BB962C8B-B14F-4D97-AF65-F5344CB8AC3E}">
        <p14:creationId xmlns:p14="http://schemas.microsoft.com/office/powerpoint/2010/main" val="3685566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Mode Set Register of 8257</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304800" y="1981200"/>
            <a:ext cx="8382000" cy="4080922"/>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EE6B7-ECF3-4122-9A5A-45BC4F03431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09F9B32-168A-4989-BB31-C0D4969AC110}"/>
              </a:ext>
            </a:extLst>
          </p:cNvPr>
          <p:cNvPicPr>
            <a:picLocks noGrp="1" noChangeAspect="1"/>
          </p:cNvPicPr>
          <p:nvPr>
            <p:ph idx="1"/>
          </p:nvPr>
        </p:nvPicPr>
        <p:blipFill>
          <a:blip r:embed="rId2"/>
          <a:stretch>
            <a:fillRect/>
          </a:stretch>
        </p:blipFill>
        <p:spPr>
          <a:xfrm>
            <a:off x="304800" y="1752600"/>
            <a:ext cx="8229600" cy="1761101"/>
          </a:xfrm>
        </p:spPr>
      </p:pic>
      <p:pic>
        <p:nvPicPr>
          <p:cNvPr id="7" name="Picture 6">
            <a:extLst>
              <a:ext uri="{FF2B5EF4-FFF2-40B4-BE49-F238E27FC236}">
                <a16:creationId xmlns:a16="http://schemas.microsoft.com/office/drawing/2014/main" id="{4C1B2F0D-6250-4BF4-AA3F-6F23F4B1CF0D}"/>
              </a:ext>
            </a:extLst>
          </p:cNvPr>
          <p:cNvPicPr>
            <a:picLocks noChangeAspect="1"/>
          </p:cNvPicPr>
          <p:nvPr/>
        </p:nvPicPr>
        <p:blipFill>
          <a:blip r:embed="rId3"/>
          <a:stretch>
            <a:fillRect/>
          </a:stretch>
        </p:blipFill>
        <p:spPr>
          <a:xfrm>
            <a:off x="0" y="3429000"/>
            <a:ext cx="9144000" cy="2083679"/>
          </a:xfrm>
          <a:prstGeom prst="rect">
            <a:avLst/>
          </a:prstGeom>
        </p:spPr>
      </p:pic>
    </p:spTree>
    <p:extLst>
      <p:ext uri="{BB962C8B-B14F-4D97-AF65-F5344CB8AC3E}">
        <p14:creationId xmlns:p14="http://schemas.microsoft.com/office/powerpoint/2010/main" val="71582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DMA Controller 8257</a:t>
            </a:r>
          </a:p>
        </p:txBody>
      </p:sp>
      <p:sp>
        <p:nvSpPr>
          <p:cNvPr id="3" name="Content Placeholder 2"/>
          <p:cNvSpPr>
            <a:spLocks noGrp="1"/>
          </p:cNvSpPr>
          <p:nvPr>
            <p:ph idx="1"/>
          </p:nvPr>
        </p:nvSpPr>
        <p:spPr/>
        <p:txBody>
          <a:bodyPr>
            <a:normAutofit fontScale="92500" lnSpcReduction="10000"/>
          </a:bodyPr>
          <a:lstStyle/>
          <a:p>
            <a:r>
              <a:rPr lang="en-GB" dirty="0">
                <a:latin typeface="Times New Roman" panose="02020603050405020304" pitchFamily="18" charset="0"/>
                <a:cs typeface="Times New Roman" panose="02020603050405020304" pitchFamily="18" charset="0"/>
              </a:rPr>
              <a:t>DMA stands for Direct Memory Access. </a:t>
            </a:r>
          </a:p>
          <a:p>
            <a:r>
              <a:rPr lang="en-GB" dirty="0">
                <a:latin typeface="Times New Roman" panose="02020603050405020304" pitchFamily="18" charset="0"/>
                <a:cs typeface="Times New Roman" panose="02020603050405020304" pitchFamily="18" charset="0"/>
              </a:rPr>
              <a:t>Transfer data at the fastest rate.</a:t>
            </a:r>
          </a:p>
          <a:p>
            <a:r>
              <a:rPr lang="en-GB" dirty="0">
                <a:latin typeface="Times New Roman" panose="02020603050405020304" pitchFamily="18" charset="0"/>
                <a:cs typeface="Times New Roman" panose="02020603050405020304" pitchFamily="18" charset="0"/>
              </a:rPr>
              <a:t> It allows the device to transfer the data directly to/from memory without any interference of the CPU.</a:t>
            </a:r>
          </a:p>
          <a:p>
            <a:r>
              <a:rPr lang="en-GB" dirty="0">
                <a:latin typeface="Times New Roman" panose="02020603050405020304" pitchFamily="18" charset="0"/>
                <a:cs typeface="Times New Roman" panose="02020603050405020304" pitchFamily="18" charset="0"/>
              </a:rPr>
              <a:t>Using a DMA controller, the device requests the CPU to hold its data, address and control bus, so the device is free to transfer data directly to/from the memory. The DMA data transfer is initiated only after receiving HLDA signal from the CPU.</a:t>
            </a:r>
          </a:p>
          <a:p>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6B183-4CB1-423E-99C4-FA9E395B1666}"/>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20590D59-27F8-4A8C-B1A1-0E79B3CDD14E}"/>
              </a:ext>
            </a:extLst>
          </p:cNvPr>
          <p:cNvPicPr>
            <a:picLocks noGrp="1" noChangeAspect="1"/>
          </p:cNvPicPr>
          <p:nvPr>
            <p:ph idx="1"/>
          </p:nvPr>
        </p:nvPicPr>
        <p:blipFill>
          <a:blip r:embed="rId2"/>
          <a:stretch>
            <a:fillRect/>
          </a:stretch>
        </p:blipFill>
        <p:spPr>
          <a:xfrm>
            <a:off x="457200" y="2338261"/>
            <a:ext cx="8229600" cy="3049841"/>
          </a:xfrm>
        </p:spPr>
      </p:pic>
    </p:spTree>
    <p:extLst>
      <p:ext uri="{BB962C8B-B14F-4D97-AF65-F5344CB8AC3E}">
        <p14:creationId xmlns:p14="http://schemas.microsoft.com/office/powerpoint/2010/main" val="1539826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r>
              <a:rPr lang="en-GB" dirty="0"/>
              <a:t> </a:t>
            </a:r>
            <a:r>
              <a:rPr lang="en-GB" i="1" dirty="0"/>
              <a:t>mode set register</a:t>
            </a:r>
            <a:r>
              <a:rPr lang="en-GB" dirty="0"/>
              <a:t> and </a:t>
            </a:r>
            <a:r>
              <a:rPr lang="en-GB" i="1" dirty="0"/>
              <a:t>status </a:t>
            </a:r>
            <a:r>
              <a:rPr lang="en-GB"/>
              <a:t>registers are</a:t>
            </a:r>
            <a:r>
              <a:rPr lang="en-GB" i="1"/>
              <a:t> c</a:t>
            </a:r>
            <a:r>
              <a:rPr lang="en-GB"/>
              <a:t>ommon for </a:t>
            </a:r>
            <a:r>
              <a:rPr lang="en-GB" dirty="0"/>
              <a:t>all the channels</a:t>
            </a:r>
          </a:p>
          <a:p>
            <a:r>
              <a:rPr lang="en-GB" dirty="0"/>
              <a:t> Thus there are a total of ten registers. The CPU selects one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Register Selection</a:t>
            </a:r>
          </a:p>
        </p:txBody>
      </p:sp>
      <p:pic>
        <p:nvPicPr>
          <p:cNvPr id="4" name="Picture 2"/>
          <p:cNvPicPr>
            <a:picLocks noGrp="1" noChangeAspect="1" noChangeArrowheads="1"/>
          </p:cNvPicPr>
          <p:nvPr>
            <p:ph idx="1"/>
          </p:nvPr>
        </p:nvPicPr>
        <p:blipFill>
          <a:blip r:embed="rId2" cstate="print"/>
          <a:srcRect/>
          <a:stretch>
            <a:fillRect/>
          </a:stretch>
        </p:blipFill>
        <p:spPr bwMode="auto">
          <a:xfrm>
            <a:off x="1236076" y="1600200"/>
            <a:ext cx="6671847" cy="4525963"/>
          </a:xfrm>
          <a:prstGeom prst="rect">
            <a:avLst/>
          </a:prstGeom>
          <a:noFill/>
          <a:ln w="9525">
            <a:noFill/>
            <a:miter lim="800000"/>
            <a:headEnd/>
            <a:tailEnd/>
          </a:ln>
        </p:spPr>
      </p:pic>
      <p:pic>
        <p:nvPicPr>
          <p:cNvPr id="5" name="Picture 2"/>
          <p:cNvPicPr>
            <a:picLocks noGrp="1" noChangeAspect="1" noChangeArrowheads="1"/>
          </p:cNvPicPr>
          <p:nvPr>
            <p:ph idx="1"/>
          </p:nvPr>
        </p:nvPicPr>
        <p:blipFill>
          <a:blip r:embed="rId2" cstate="print"/>
          <a:srcRect/>
          <a:stretch>
            <a:fillRect/>
          </a:stretch>
        </p:blipFill>
        <p:spPr bwMode="auto">
          <a:xfrm>
            <a:off x="1388476" y="1752600"/>
            <a:ext cx="6671847" cy="4525963"/>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DMA Address Register</a:t>
            </a:r>
            <a:endParaRPr lang="en-GB" dirty="0"/>
          </a:p>
        </p:txBody>
      </p:sp>
      <p:sp>
        <p:nvSpPr>
          <p:cNvPr id="3" name="Content Placeholder 2"/>
          <p:cNvSpPr>
            <a:spLocks noGrp="1"/>
          </p:cNvSpPr>
          <p:nvPr>
            <p:ph idx="1"/>
          </p:nvPr>
        </p:nvSpPr>
        <p:spPr/>
        <p:txBody>
          <a:bodyPr>
            <a:normAutofit/>
          </a:bodyPr>
          <a:lstStyle/>
          <a:p>
            <a:r>
              <a:rPr lang="en-GB" dirty="0"/>
              <a:t>Each DMA channel has one DMA address register. The function of this register is to store the address of the starting memory location, which will be accessed by the DMA channel. Thus the starting address of the memory block which will be accessed by the device is first loaded in the DMA address register of the channel.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Terminal Count Register</a:t>
            </a:r>
            <a:endParaRPr lang="en-GB" dirty="0"/>
          </a:p>
        </p:txBody>
      </p:sp>
      <p:sp>
        <p:nvSpPr>
          <p:cNvPr id="3" name="Content Placeholder 2"/>
          <p:cNvSpPr>
            <a:spLocks noGrp="1"/>
          </p:cNvSpPr>
          <p:nvPr>
            <p:ph idx="1"/>
          </p:nvPr>
        </p:nvSpPr>
        <p:spPr/>
        <p:txBody>
          <a:bodyPr>
            <a:normAutofit fontScale="70000" lnSpcReduction="20000"/>
          </a:bodyPr>
          <a:lstStyle/>
          <a:p>
            <a:r>
              <a:rPr lang="en-GB" dirty="0"/>
              <a:t>Each of the four DMA channels of 8257 has one terminal count register (TC).</a:t>
            </a:r>
          </a:p>
          <a:p>
            <a:r>
              <a:rPr lang="en-GB" dirty="0"/>
              <a:t> This 16-bit register issued for ascertaining that the data transfer through a DMA channel ceases or stops after the required number of DMA cycles. </a:t>
            </a:r>
          </a:p>
          <a:p>
            <a:r>
              <a:rPr lang="en-GB" dirty="0"/>
              <a:t>The low order 14-bits of the terminal count register are initialized with the binary equivalent of the number of required DMA cycles minus one.</a:t>
            </a:r>
          </a:p>
          <a:p>
            <a:endParaRPr lang="en-GB" dirty="0"/>
          </a:p>
          <a:p>
            <a:pPr>
              <a:buNone/>
            </a:pPr>
            <a:r>
              <a:rPr lang="en-GB" dirty="0"/>
              <a:t>After each DMA cycle, the terminal count register content will be decremented by one and finally it becomes zero after the required number of DMA cycles are over. </a:t>
            </a:r>
          </a:p>
          <a:p>
            <a:pPr>
              <a:buNone/>
            </a:pPr>
            <a:r>
              <a:rPr lang="en-GB" dirty="0"/>
              <a:t>The bits 14 and 15 of this register indicate the type of the DMA operation (transfer).  </a:t>
            </a:r>
          </a:p>
          <a:p>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78468-317F-4D08-9F03-27C3DD464E1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77FA9C1-FDBE-47F2-BB84-124AE2EE04A7}"/>
              </a:ext>
            </a:extLst>
          </p:cNvPr>
          <p:cNvPicPr>
            <a:picLocks noGrp="1" noChangeAspect="1"/>
          </p:cNvPicPr>
          <p:nvPr>
            <p:ph idx="1"/>
          </p:nvPr>
        </p:nvPicPr>
        <p:blipFill>
          <a:blip r:embed="rId2"/>
          <a:stretch>
            <a:fillRect/>
          </a:stretch>
        </p:blipFill>
        <p:spPr>
          <a:xfrm>
            <a:off x="1704918" y="1600200"/>
            <a:ext cx="5734164" cy="4525963"/>
          </a:xfrm>
        </p:spPr>
      </p:pic>
    </p:spTree>
    <p:extLst>
      <p:ext uri="{BB962C8B-B14F-4D97-AF65-F5344CB8AC3E}">
        <p14:creationId xmlns:p14="http://schemas.microsoft.com/office/powerpoint/2010/main" val="3965898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Status Register of 8257</a:t>
            </a:r>
          </a:p>
        </p:txBody>
      </p:sp>
      <p:pic>
        <p:nvPicPr>
          <p:cNvPr id="3074" name="Picture 2"/>
          <p:cNvPicPr>
            <a:picLocks noGrp="1" noChangeAspect="1" noChangeArrowheads="1"/>
          </p:cNvPicPr>
          <p:nvPr>
            <p:ph idx="1"/>
          </p:nvPr>
        </p:nvPicPr>
        <p:blipFill>
          <a:blip r:embed="rId2" cstate="print"/>
          <a:srcRect/>
          <a:stretch>
            <a:fillRect/>
          </a:stretch>
        </p:blipFill>
        <p:spPr bwMode="auto">
          <a:xfrm>
            <a:off x="457200" y="2279758"/>
            <a:ext cx="8229600" cy="3166847"/>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B8869-7160-4DC4-8B74-A2779A02DEC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D08A835-586C-468A-9684-191F0E004B96}"/>
              </a:ext>
            </a:extLst>
          </p:cNvPr>
          <p:cNvSpPr>
            <a:spLocks noGrp="1"/>
          </p:cNvSpPr>
          <p:nvPr>
            <p:ph idx="1"/>
          </p:nvPr>
        </p:nvSpPr>
        <p:spPr/>
        <p:txBody>
          <a:bodyPr>
            <a:normAutofit fontScale="85000" lnSpcReduction="10000"/>
          </a:bodyPr>
          <a:lstStyle/>
          <a:p>
            <a:r>
              <a:rPr lang="en-US" dirty="0"/>
              <a:t>If any of the lower 4 bit is </a:t>
            </a:r>
            <a:r>
              <a:rPr lang="en-US" dirty="0" err="1"/>
              <a:t>set,it</a:t>
            </a:r>
            <a:r>
              <a:rPr lang="en-US" dirty="0"/>
              <a:t> indicates that the specific channel has reached the terminal count condition</a:t>
            </a:r>
          </a:p>
          <a:p>
            <a:r>
              <a:rPr lang="en-US" dirty="0"/>
              <a:t>The update flag is not affected by the read operation</a:t>
            </a:r>
          </a:p>
          <a:p>
            <a:r>
              <a:rPr lang="en-GB" dirty="0"/>
              <a:t>If UP=1,content of  channel 3 are reloaded to channel 2 register</a:t>
            </a:r>
          </a:p>
          <a:p>
            <a:r>
              <a:rPr lang="en-GB" dirty="0"/>
              <a:t>Whenever the channel 2 reaches a TC condition , after transferring one block and the next block is to be transferred using the autoload feature of 8257</a:t>
            </a:r>
          </a:p>
          <a:p>
            <a:r>
              <a:rPr lang="en-GB" dirty="0"/>
              <a:t>UP flag is set every time channel 2 registers are loaded with contents  of channel 3 register</a:t>
            </a:r>
          </a:p>
          <a:p>
            <a:endParaRPr lang="en-US" dirty="0"/>
          </a:p>
          <a:p>
            <a:endParaRPr lang="en-IN" dirty="0"/>
          </a:p>
        </p:txBody>
      </p:sp>
    </p:spTree>
    <p:extLst>
      <p:ext uri="{BB962C8B-B14F-4D97-AF65-F5344CB8AC3E}">
        <p14:creationId xmlns:p14="http://schemas.microsoft.com/office/powerpoint/2010/main" val="1837980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Update flag</a:t>
            </a:r>
          </a:p>
        </p:txBody>
      </p:sp>
      <p:sp>
        <p:nvSpPr>
          <p:cNvPr id="3" name="Content Placeholder 2"/>
          <p:cNvSpPr>
            <a:spLocks noGrp="1"/>
          </p:cNvSpPr>
          <p:nvPr>
            <p:ph idx="1"/>
          </p:nvPr>
        </p:nvSpPr>
        <p:spPr/>
        <p:txBody>
          <a:bodyPr>
            <a:normAutofit lnSpcReduction="10000"/>
          </a:bodyPr>
          <a:lstStyle/>
          <a:p>
            <a:r>
              <a:rPr lang="en-GB" dirty="0"/>
              <a:t>Update flag is not affected by the read operation.  </a:t>
            </a:r>
          </a:p>
          <a:p>
            <a:r>
              <a:rPr lang="en-GB" dirty="0"/>
              <a:t>Flag can only be cleared by resetting 8257 or by resetting the auto load bit of the mode set register</a:t>
            </a:r>
          </a:p>
          <a:p>
            <a:r>
              <a:rPr lang="en-GB" dirty="0"/>
              <a:t>If UP=1,content of  channel 3 are reloaded to channel 2 register</a:t>
            </a:r>
          </a:p>
          <a:p>
            <a:r>
              <a:rPr lang="en-GB" dirty="0"/>
              <a:t>UP flag is set every time channel 2 registers are loaded with contents  of channel 3 register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Features of 8257</a:t>
            </a:r>
            <a:br>
              <a:rPr lang="en-GB" b="1" dirty="0"/>
            </a:br>
            <a:endParaRPr lang="en-GB" dirty="0"/>
          </a:p>
        </p:txBody>
      </p:sp>
      <p:sp>
        <p:nvSpPr>
          <p:cNvPr id="3" name="Content Placeholder 2"/>
          <p:cNvSpPr>
            <a:spLocks noGrp="1"/>
          </p:cNvSpPr>
          <p:nvPr>
            <p:ph idx="1"/>
          </p:nvPr>
        </p:nvSpPr>
        <p:spPr/>
        <p:txBody>
          <a:bodyPr>
            <a:normAutofit fontScale="77500" lnSpcReduction="20000"/>
          </a:bodyPr>
          <a:lstStyle/>
          <a:p>
            <a:r>
              <a:rPr lang="en-GB" dirty="0">
                <a:latin typeface="Times New Roman" panose="02020603050405020304" pitchFamily="18" charset="0"/>
                <a:cs typeface="Times New Roman" panose="02020603050405020304" pitchFamily="18" charset="0"/>
              </a:rPr>
              <a:t>It has four channels which can be used over four I/O devices.</a:t>
            </a:r>
          </a:p>
          <a:p>
            <a:r>
              <a:rPr lang="en-GB" dirty="0">
                <a:latin typeface="Times New Roman" panose="02020603050405020304" pitchFamily="18" charset="0"/>
                <a:cs typeface="Times New Roman" panose="02020603050405020304" pitchFamily="18" charset="0"/>
              </a:rPr>
              <a:t>Each channel has 16-bit address and 16-bit counter.</a:t>
            </a:r>
          </a:p>
          <a:p>
            <a:r>
              <a:rPr lang="en-GB" dirty="0">
                <a:latin typeface="Times New Roman" panose="02020603050405020304" pitchFamily="18" charset="0"/>
                <a:cs typeface="Times New Roman" panose="02020603050405020304" pitchFamily="18" charset="0"/>
              </a:rPr>
              <a:t>Each channel can transfer data up to 64kb.</a:t>
            </a:r>
          </a:p>
          <a:p>
            <a:r>
              <a:rPr lang="en-GB" dirty="0">
                <a:latin typeface="Times New Roman" panose="02020603050405020304" pitchFamily="18" charset="0"/>
                <a:cs typeface="Times New Roman" panose="02020603050405020304" pitchFamily="18" charset="0"/>
              </a:rPr>
              <a:t>Each channel can be programmed independently.</a:t>
            </a:r>
          </a:p>
          <a:p>
            <a:r>
              <a:rPr lang="en-GB" dirty="0">
                <a:latin typeface="Times New Roman" panose="02020603050405020304" pitchFamily="18" charset="0"/>
                <a:cs typeface="Times New Roman" panose="02020603050405020304" pitchFamily="18" charset="0"/>
              </a:rPr>
              <a:t>Each channel can perform read transfer, write transfer and verify transfer operations.</a:t>
            </a:r>
          </a:p>
          <a:p>
            <a:r>
              <a:rPr lang="en-GB" dirty="0">
                <a:latin typeface="Times New Roman" panose="02020603050405020304" pitchFamily="18" charset="0"/>
                <a:cs typeface="Times New Roman" panose="02020603050405020304" pitchFamily="18" charset="0"/>
              </a:rPr>
              <a:t>It generates MARK signal to the peripheral device that 128 bytes have been transferred.</a:t>
            </a:r>
          </a:p>
          <a:p>
            <a:r>
              <a:rPr lang="en-GB" dirty="0">
                <a:latin typeface="Times New Roman" panose="02020603050405020304" pitchFamily="18" charset="0"/>
                <a:cs typeface="Times New Roman" panose="02020603050405020304" pitchFamily="18" charset="0"/>
              </a:rPr>
              <a:t>Its frequency ranges from 250Hz to 3MHz.</a:t>
            </a:r>
          </a:p>
          <a:p>
            <a:r>
              <a:rPr lang="en-GB" dirty="0">
                <a:latin typeface="Times New Roman" panose="02020603050405020304" pitchFamily="18" charset="0"/>
                <a:cs typeface="Times New Roman" panose="02020603050405020304" pitchFamily="18" charset="0"/>
              </a:rPr>
              <a:t>It operates in 2 modes, i.e., </a:t>
            </a:r>
            <a:r>
              <a:rPr lang="en-GB" b="1" dirty="0">
                <a:latin typeface="Times New Roman" panose="02020603050405020304" pitchFamily="18" charset="0"/>
                <a:cs typeface="Times New Roman" panose="02020603050405020304" pitchFamily="18" charset="0"/>
              </a:rPr>
              <a:t>Master mode</a:t>
            </a:r>
            <a:r>
              <a:rPr lang="en-GB" dirty="0">
                <a:latin typeface="Times New Roman" panose="02020603050405020304" pitchFamily="18" charset="0"/>
                <a:cs typeface="Times New Roman" panose="02020603050405020304" pitchFamily="18" charset="0"/>
              </a:rPr>
              <a:t> and </a:t>
            </a:r>
            <a:r>
              <a:rPr lang="en-GB" b="1" dirty="0">
                <a:latin typeface="Times New Roman" panose="02020603050405020304" pitchFamily="18" charset="0"/>
                <a:cs typeface="Times New Roman" panose="02020603050405020304" pitchFamily="18" charset="0"/>
              </a:rPr>
              <a:t>Slave mode</a:t>
            </a:r>
            <a:r>
              <a:rPr lang="en-GB" dirty="0">
                <a:latin typeface="Times New Roman" panose="02020603050405020304" pitchFamily="18" charset="0"/>
                <a:cs typeface="Times New Roman" panose="02020603050405020304" pitchFamily="18" charset="0"/>
              </a:rPr>
              <a:t>.</a:t>
            </a:r>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6B93B-C63A-4562-9696-048028C37A3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DF8E787-C8A4-4EFE-A666-F976AF5B50E1}"/>
              </a:ext>
            </a:extLst>
          </p:cNvPr>
          <p:cNvSpPr>
            <a:spLocks noGrp="1"/>
          </p:cNvSpPr>
          <p:nvPr>
            <p:ph idx="1"/>
          </p:nvPr>
        </p:nvSpPr>
        <p:spPr/>
        <p:txBody>
          <a:bodyPr>
            <a:normAutofit fontScale="85000" lnSpcReduction="10000"/>
          </a:bodyPr>
          <a:lstStyle/>
          <a:p>
            <a:pPr marL="0" indent="0" algn="l">
              <a:buNone/>
            </a:pPr>
            <a:r>
              <a:rPr lang="en-US" b="0" i="0" dirty="0">
                <a:effectLst/>
                <a:latin typeface="Times New Roman" panose="02020603050405020304" pitchFamily="18" charset="0"/>
                <a:cs typeface="Times New Roman" panose="02020603050405020304" pitchFamily="18" charset="0"/>
              </a:rPr>
              <a:t>DRQ</a:t>
            </a:r>
            <a:r>
              <a:rPr lang="en-US" b="0" i="0" baseline="-25000" dirty="0">
                <a:effectLst/>
                <a:latin typeface="Times New Roman" panose="02020603050405020304" pitchFamily="18" charset="0"/>
                <a:cs typeface="Times New Roman" panose="02020603050405020304" pitchFamily="18" charset="0"/>
              </a:rPr>
              <a:t>0</a:t>
            </a:r>
            <a:r>
              <a:rPr lang="en-US" b="0" i="0" dirty="0">
                <a:effectLst/>
                <a:latin typeface="Times New Roman" panose="02020603050405020304" pitchFamily="18" charset="0"/>
                <a:cs typeface="Times New Roman" panose="02020603050405020304" pitchFamily="18" charset="0"/>
              </a:rPr>
              <a:t>−DRQ</a:t>
            </a:r>
            <a:r>
              <a:rPr lang="en-US" b="1" i="0" dirty="0">
                <a:effectLst/>
                <a:latin typeface="Times New Roman" panose="02020603050405020304" pitchFamily="18" charset="0"/>
                <a:cs typeface="Times New Roman" panose="02020603050405020304" pitchFamily="18" charset="0"/>
              </a:rPr>
              <a:t>3</a:t>
            </a:r>
            <a:endParaRPr lang="en-US" b="0" i="0" dirty="0">
              <a:effectLst/>
              <a:latin typeface="Times New Roman" panose="02020603050405020304" pitchFamily="18" charset="0"/>
              <a:cs typeface="Times New Roman" panose="02020603050405020304" pitchFamily="18" charset="0"/>
            </a:endParaRPr>
          </a:p>
          <a:p>
            <a:pPr algn="just"/>
            <a:r>
              <a:rPr lang="en-US" b="0" i="0" dirty="0">
                <a:solidFill>
                  <a:srgbClr val="000000"/>
                </a:solidFill>
                <a:effectLst/>
                <a:latin typeface="Times New Roman" panose="02020603050405020304" pitchFamily="18" charset="0"/>
                <a:cs typeface="Times New Roman" panose="02020603050405020304" pitchFamily="18" charset="0"/>
              </a:rPr>
              <a:t>These are the four individual channel DMA request inputs, which are used by the peripheral devices for using DMA services. When the fixed priority mode is selected, then DRQ</a:t>
            </a:r>
            <a:r>
              <a:rPr lang="en-US" b="0" i="0" baseline="-25000" dirty="0">
                <a:solidFill>
                  <a:srgbClr val="000000"/>
                </a:solidFill>
                <a:effectLst/>
                <a:latin typeface="Times New Roman" panose="02020603050405020304" pitchFamily="18" charset="0"/>
                <a:cs typeface="Times New Roman" panose="02020603050405020304" pitchFamily="18" charset="0"/>
              </a:rPr>
              <a:t>0</a:t>
            </a:r>
            <a:r>
              <a:rPr lang="en-US" b="0" i="0" dirty="0">
                <a:solidFill>
                  <a:srgbClr val="000000"/>
                </a:solidFill>
                <a:effectLst/>
                <a:latin typeface="Times New Roman" panose="02020603050405020304" pitchFamily="18" charset="0"/>
                <a:cs typeface="Times New Roman" panose="02020603050405020304" pitchFamily="18" charset="0"/>
              </a:rPr>
              <a:t> has the highest priority and DRQ</a:t>
            </a:r>
            <a:r>
              <a:rPr lang="en-US" b="0" i="0" baseline="-25000" dirty="0">
                <a:solidFill>
                  <a:srgbClr val="000000"/>
                </a:solidFill>
                <a:effectLst/>
                <a:latin typeface="Times New Roman" panose="02020603050405020304" pitchFamily="18" charset="0"/>
                <a:cs typeface="Times New Roman" panose="02020603050405020304" pitchFamily="18" charset="0"/>
              </a:rPr>
              <a:t>3</a:t>
            </a:r>
            <a:r>
              <a:rPr lang="en-US" b="0" i="0" dirty="0">
                <a:solidFill>
                  <a:srgbClr val="000000"/>
                </a:solidFill>
                <a:effectLst/>
                <a:latin typeface="Times New Roman" panose="02020603050405020304" pitchFamily="18" charset="0"/>
                <a:cs typeface="Times New Roman" panose="02020603050405020304" pitchFamily="18" charset="0"/>
              </a:rPr>
              <a:t> has the lowest priority among them.</a:t>
            </a:r>
          </a:p>
          <a:p>
            <a:pPr marL="0" indent="0" algn="l">
              <a:buNone/>
            </a:pPr>
            <a:r>
              <a:rPr lang="en-US" b="0" i="0" dirty="0" err="1">
                <a:effectLst/>
                <a:latin typeface="Times New Roman" panose="02020603050405020304" pitchFamily="18" charset="0"/>
                <a:cs typeface="Times New Roman" panose="02020603050405020304" pitchFamily="18" charset="0"/>
              </a:rPr>
              <a:t>DACK</a:t>
            </a:r>
            <a:r>
              <a:rPr lang="en-US" b="0" i="0" baseline="-25000" dirty="0" err="1">
                <a:effectLst/>
                <a:latin typeface="Times New Roman" panose="02020603050405020304" pitchFamily="18" charset="0"/>
                <a:cs typeface="Times New Roman" panose="02020603050405020304" pitchFamily="18" charset="0"/>
              </a:rPr>
              <a:t>o</a:t>
            </a:r>
            <a:r>
              <a:rPr lang="en-US" b="0" i="0" dirty="0">
                <a:effectLst/>
                <a:latin typeface="Times New Roman" panose="02020603050405020304" pitchFamily="18" charset="0"/>
                <a:cs typeface="Times New Roman" panose="02020603050405020304" pitchFamily="18" charset="0"/>
              </a:rPr>
              <a:t> − DACK</a:t>
            </a:r>
            <a:r>
              <a:rPr lang="en-US" b="0" i="0" baseline="-25000" dirty="0">
                <a:effectLst/>
                <a:latin typeface="Times New Roman" panose="02020603050405020304" pitchFamily="18" charset="0"/>
                <a:cs typeface="Times New Roman" panose="02020603050405020304" pitchFamily="18" charset="0"/>
              </a:rPr>
              <a:t>3</a:t>
            </a:r>
            <a:endParaRPr lang="en-US" b="0" i="0" dirty="0">
              <a:effectLst/>
              <a:latin typeface="Times New Roman" panose="02020603050405020304" pitchFamily="18" charset="0"/>
              <a:cs typeface="Times New Roman" panose="02020603050405020304" pitchFamily="18" charset="0"/>
            </a:endParaRPr>
          </a:p>
          <a:p>
            <a:pPr algn="just"/>
            <a:r>
              <a:rPr lang="en-US" b="0" i="0" dirty="0">
                <a:solidFill>
                  <a:srgbClr val="000000"/>
                </a:solidFill>
                <a:effectLst/>
                <a:latin typeface="Times New Roman" panose="02020603050405020304" pitchFamily="18" charset="0"/>
                <a:cs typeface="Times New Roman" panose="02020603050405020304" pitchFamily="18" charset="0"/>
              </a:rPr>
              <a:t>These are the active-low DMA acknowledge lines, which updates the requesting peripheral about the status of their request by the CPU. These lines can also act as strobe lines for the requesting devices.</a:t>
            </a:r>
          </a:p>
          <a:p>
            <a:endParaRPr lang="en-IN" dirty="0"/>
          </a:p>
        </p:txBody>
      </p:sp>
    </p:spTree>
    <p:extLst>
      <p:ext uri="{BB962C8B-B14F-4D97-AF65-F5344CB8AC3E}">
        <p14:creationId xmlns:p14="http://schemas.microsoft.com/office/powerpoint/2010/main" val="2827173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DA4BC-3920-4ACC-A9FC-B3B23A50CD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ADC0796-6126-4F69-8F00-AF2711EC0734}"/>
              </a:ext>
            </a:extLst>
          </p:cNvPr>
          <p:cNvSpPr>
            <a:spLocks noGrp="1"/>
          </p:cNvSpPr>
          <p:nvPr>
            <p:ph idx="1"/>
          </p:nvPr>
        </p:nvSpPr>
        <p:spPr/>
        <p:txBody>
          <a:bodyPr>
            <a:normAutofit fontScale="77500" lnSpcReduction="20000"/>
          </a:bodyPr>
          <a:lstStyle/>
          <a:p>
            <a:pPr marL="0" indent="0" algn="l">
              <a:buNone/>
            </a:pPr>
            <a:r>
              <a:rPr lang="en-US" b="0" i="0" dirty="0">
                <a:effectLst/>
                <a:latin typeface="Times New Roman" panose="02020603050405020304" pitchFamily="18" charset="0"/>
                <a:cs typeface="Times New Roman" panose="02020603050405020304" pitchFamily="18" charset="0"/>
              </a:rPr>
              <a:t>D</a:t>
            </a:r>
            <a:r>
              <a:rPr lang="en-US" b="0" i="0" baseline="-25000" dirty="0">
                <a:effectLst/>
                <a:latin typeface="Times New Roman" panose="02020603050405020304" pitchFamily="18" charset="0"/>
                <a:cs typeface="Times New Roman" panose="02020603050405020304" pitchFamily="18" charset="0"/>
              </a:rPr>
              <a:t>o</a:t>
            </a:r>
            <a:r>
              <a:rPr lang="en-US" b="0" i="0" dirty="0">
                <a:effectLst/>
                <a:latin typeface="Times New Roman" panose="02020603050405020304" pitchFamily="18" charset="0"/>
                <a:cs typeface="Times New Roman" panose="02020603050405020304" pitchFamily="18" charset="0"/>
              </a:rPr>
              <a:t> − D</a:t>
            </a:r>
            <a:r>
              <a:rPr lang="en-US" b="0" i="0" baseline="-25000" dirty="0">
                <a:effectLst/>
                <a:latin typeface="Times New Roman" panose="02020603050405020304" pitchFamily="18" charset="0"/>
                <a:cs typeface="Times New Roman" panose="02020603050405020304" pitchFamily="18" charset="0"/>
              </a:rPr>
              <a:t>7</a:t>
            </a:r>
            <a:endParaRPr lang="en-US" b="0" i="0" dirty="0">
              <a:effectLst/>
              <a:latin typeface="Times New Roman" panose="02020603050405020304" pitchFamily="18" charset="0"/>
              <a:cs typeface="Times New Roman" panose="02020603050405020304" pitchFamily="18" charset="0"/>
            </a:endParaRPr>
          </a:p>
          <a:p>
            <a:pPr algn="just"/>
            <a:r>
              <a:rPr lang="en-US" b="0" i="0" dirty="0">
                <a:solidFill>
                  <a:srgbClr val="000000"/>
                </a:solidFill>
                <a:effectLst/>
                <a:latin typeface="Times New Roman" panose="02020603050405020304" pitchFamily="18" charset="0"/>
                <a:cs typeface="Times New Roman" panose="02020603050405020304" pitchFamily="18" charset="0"/>
              </a:rPr>
              <a:t>These are bidirectional, data lines which are used to interface the system bus with the internal data bus of DMA controller. In the Slave mode, it carries command words to 8257 and status word from 8257. In the master mode, these lines are used to send higher byte of the generated address to the latch. This address is further latched using ADSTB signal.</a:t>
            </a:r>
          </a:p>
          <a:p>
            <a:pPr marL="0" indent="0" algn="l">
              <a:buNone/>
            </a:pPr>
            <a:r>
              <a:rPr lang="en-US" b="0" i="0" dirty="0">
                <a:effectLst/>
                <a:latin typeface="Times New Roman" panose="02020603050405020304" pitchFamily="18" charset="0"/>
                <a:cs typeface="Times New Roman" panose="02020603050405020304" pitchFamily="18" charset="0"/>
              </a:rPr>
              <a:t>IOR</a:t>
            </a:r>
          </a:p>
          <a:p>
            <a:pPr algn="just"/>
            <a:r>
              <a:rPr lang="en-US" b="0" i="0" dirty="0">
                <a:solidFill>
                  <a:srgbClr val="000000"/>
                </a:solidFill>
                <a:effectLst/>
                <a:latin typeface="Times New Roman" panose="02020603050405020304" pitchFamily="18" charset="0"/>
                <a:cs typeface="Times New Roman" panose="02020603050405020304" pitchFamily="18" charset="0"/>
              </a:rPr>
              <a:t>It is an active-low bidirectional tri-state input line, which is used by the CPU to read internal registers of 8257 in the Slave mode. In the master mode, it is used to read data from the peripheral devices during a memory write cycle.</a:t>
            </a:r>
          </a:p>
          <a:p>
            <a:endParaRPr lang="en-IN" dirty="0"/>
          </a:p>
        </p:txBody>
      </p:sp>
    </p:spTree>
    <p:extLst>
      <p:ext uri="{BB962C8B-B14F-4D97-AF65-F5344CB8AC3E}">
        <p14:creationId xmlns:p14="http://schemas.microsoft.com/office/powerpoint/2010/main" val="1341945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57A56-66AD-48A4-84CB-3632F122BED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61CAE1-1504-4394-92B7-C490BEDA1398}"/>
              </a:ext>
            </a:extLst>
          </p:cNvPr>
          <p:cNvSpPr>
            <a:spLocks noGrp="1"/>
          </p:cNvSpPr>
          <p:nvPr>
            <p:ph idx="1"/>
          </p:nvPr>
        </p:nvSpPr>
        <p:spPr/>
        <p:txBody>
          <a:bodyPr>
            <a:normAutofit fontScale="77500" lnSpcReduction="20000"/>
          </a:bodyPr>
          <a:lstStyle/>
          <a:p>
            <a:pPr marL="0" indent="0" algn="l">
              <a:buNone/>
            </a:pPr>
            <a:r>
              <a:rPr lang="en-US" b="0" i="0" dirty="0">
                <a:effectLst/>
                <a:latin typeface="Times New Roman" panose="02020603050405020304" pitchFamily="18" charset="0"/>
                <a:cs typeface="Times New Roman" panose="02020603050405020304" pitchFamily="18" charset="0"/>
              </a:rPr>
              <a:t>IOW</a:t>
            </a:r>
          </a:p>
          <a:p>
            <a:pPr algn="just"/>
            <a:r>
              <a:rPr lang="en-US" b="0" i="0" dirty="0">
                <a:solidFill>
                  <a:srgbClr val="000000"/>
                </a:solidFill>
                <a:effectLst/>
                <a:latin typeface="Times New Roman" panose="02020603050405020304" pitchFamily="18" charset="0"/>
                <a:cs typeface="Times New Roman" panose="02020603050405020304" pitchFamily="18" charset="0"/>
              </a:rPr>
              <a:t>It is an active low bi-direction tri-state line, which is used to load the contents of the data bus to the 8-bit mode register or upper/lower byte of a 16-bit DMA address register or terminal count register. In the master mode, it is used to load the data to the peripheral devices during DMA memory read cycle.</a:t>
            </a:r>
          </a:p>
          <a:p>
            <a:pPr marL="0" indent="0" algn="l">
              <a:buNone/>
            </a:pPr>
            <a:r>
              <a:rPr lang="en-US" b="0" i="0" dirty="0">
                <a:effectLst/>
                <a:latin typeface="Times New Roman" panose="02020603050405020304" pitchFamily="18" charset="0"/>
                <a:cs typeface="Times New Roman" panose="02020603050405020304" pitchFamily="18" charset="0"/>
              </a:rPr>
              <a:t>CLK</a:t>
            </a:r>
          </a:p>
          <a:p>
            <a:pPr algn="just"/>
            <a:r>
              <a:rPr lang="en-US" b="0" i="0" dirty="0">
                <a:solidFill>
                  <a:srgbClr val="000000"/>
                </a:solidFill>
                <a:effectLst/>
                <a:latin typeface="Times New Roman" panose="02020603050405020304" pitchFamily="18" charset="0"/>
                <a:cs typeface="Times New Roman" panose="02020603050405020304" pitchFamily="18" charset="0"/>
              </a:rPr>
              <a:t>It is a clock frequency signal which is required for the internal operation of 8257.</a:t>
            </a:r>
          </a:p>
          <a:p>
            <a:pPr marL="0" indent="0" algn="l">
              <a:buNone/>
            </a:pPr>
            <a:r>
              <a:rPr lang="en-US" b="0" i="0" dirty="0">
                <a:effectLst/>
                <a:latin typeface="Times New Roman" panose="02020603050405020304" pitchFamily="18" charset="0"/>
                <a:cs typeface="Times New Roman" panose="02020603050405020304" pitchFamily="18" charset="0"/>
              </a:rPr>
              <a:t>RESET</a:t>
            </a:r>
          </a:p>
          <a:p>
            <a:pPr algn="just"/>
            <a:r>
              <a:rPr lang="en-US" b="0" i="0" dirty="0">
                <a:solidFill>
                  <a:srgbClr val="000000"/>
                </a:solidFill>
                <a:effectLst/>
                <a:latin typeface="Times New Roman" panose="02020603050405020304" pitchFamily="18" charset="0"/>
                <a:cs typeface="Times New Roman" panose="02020603050405020304" pitchFamily="18" charset="0"/>
              </a:rPr>
              <a:t>This signal is used to RESET the DMA controller by disabling all the DMA channels</a:t>
            </a:r>
          </a:p>
          <a:p>
            <a:endParaRPr lang="en-IN" dirty="0"/>
          </a:p>
        </p:txBody>
      </p:sp>
    </p:spTree>
    <p:extLst>
      <p:ext uri="{BB962C8B-B14F-4D97-AF65-F5344CB8AC3E}">
        <p14:creationId xmlns:p14="http://schemas.microsoft.com/office/powerpoint/2010/main" val="167864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6A2B2-77EF-42F9-A0D7-D21E73A953A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9C7E220-5048-42C6-9872-400BEA96B5CD}"/>
              </a:ext>
            </a:extLst>
          </p:cNvPr>
          <p:cNvSpPr>
            <a:spLocks noGrp="1"/>
          </p:cNvSpPr>
          <p:nvPr>
            <p:ph idx="1"/>
          </p:nvPr>
        </p:nvSpPr>
        <p:spPr/>
        <p:txBody>
          <a:bodyPr>
            <a:normAutofit fontScale="70000" lnSpcReduction="20000"/>
          </a:bodyPr>
          <a:lstStyle/>
          <a:p>
            <a:pPr marL="0" indent="0" algn="l">
              <a:buNone/>
            </a:pPr>
            <a:r>
              <a:rPr lang="en-US" b="0" i="0" dirty="0" err="1">
                <a:effectLst/>
                <a:latin typeface="Times New Roman" panose="02020603050405020304" pitchFamily="18" charset="0"/>
                <a:cs typeface="Times New Roman" panose="02020603050405020304" pitchFamily="18" charset="0"/>
              </a:rPr>
              <a:t>A</a:t>
            </a:r>
            <a:r>
              <a:rPr lang="en-US" b="0" i="0" baseline="-25000" dirty="0" err="1">
                <a:effectLst/>
                <a:latin typeface="Times New Roman" panose="02020603050405020304" pitchFamily="18" charset="0"/>
                <a:cs typeface="Times New Roman" panose="02020603050405020304" pitchFamily="18" charset="0"/>
              </a:rPr>
              <a:t>o</a:t>
            </a:r>
            <a:r>
              <a:rPr lang="en-US" b="0" i="0" dirty="0">
                <a:effectLst/>
                <a:latin typeface="Times New Roman" panose="02020603050405020304" pitchFamily="18" charset="0"/>
                <a:cs typeface="Times New Roman" panose="02020603050405020304" pitchFamily="18" charset="0"/>
              </a:rPr>
              <a:t> - A</a:t>
            </a:r>
            <a:r>
              <a:rPr lang="en-US" b="0" i="0" baseline="-25000" dirty="0">
                <a:effectLst/>
                <a:latin typeface="Times New Roman" panose="02020603050405020304" pitchFamily="18" charset="0"/>
                <a:cs typeface="Times New Roman" panose="02020603050405020304" pitchFamily="18" charset="0"/>
              </a:rPr>
              <a:t>3</a:t>
            </a:r>
            <a:endParaRPr lang="en-US" b="0" i="0" dirty="0">
              <a:effectLst/>
              <a:latin typeface="Times New Roman" panose="02020603050405020304" pitchFamily="18" charset="0"/>
              <a:cs typeface="Times New Roman" panose="02020603050405020304" pitchFamily="18" charset="0"/>
            </a:endParaRPr>
          </a:p>
          <a:p>
            <a:pPr algn="just"/>
            <a:r>
              <a:rPr lang="en-US" b="0" i="0" dirty="0">
                <a:solidFill>
                  <a:srgbClr val="000000"/>
                </a:solidFill>
                <a:effectLst/>
                <a:latin typeface="Times New Roman" panose="02020603050405020304" pitchFamily="18" charset="0"/>
                <a:cs typeface="Times New Roman" panose="02020603050405020304" pitchFamily="18" charset="0"/>
              </a:rPr>
              <a:t>These are the four least significant address lines. In the slave mode, they act as an input, which selects one of the registers to be read or written. In the master mode, they are the four least significant memory address output lines generated by 8257.</a:t>
            </a:r>
          </a:p>
          <a:p>
            <a:pPr marL="0" indent="0" algn="l">
              <a:buNone/>
            </a:pPr>
            <a:r>
              <a:rPr lang="en-US" b="0" i="0" dirty="0">
                <a:effectLst/>
                <a:latin typeface="Times New Roman" panose="02020603050405020304" pitchFamily="18" charset="0"/>
                <a:cs typeface="Times New Roman" panose="02020603050405020304" pitchFamily="18" charset="0"/>
              </a:rPr>
              <a:t>CS</a:t>
            </a:r>
          </a:p>
          <a:p>
            <a:pPr algn="just"/>
            <a:r>
              <a:rPr lang="en-US" b="0" i="0" dirty="0">
                <a:solidFill>
                  <a:srgbClr val="000000"/>
                </a:solidFill>
                <a:effectLst/>
                <a:latin typeface="Times New Roman" panose="02020603050405020304" pitchFamily="18" charset="0"/>
                <a:cs typeface="Times New Roman" panose="02020603050405020304" pitchFamily="18" charset="0"/>
              </a:rPr>
              <a:t>It is an active-low chip select line. In the Slave mode, it enables the read/write operations to/from 8257. In the master mode, it disables the read/write operations to/from 8257.</a:t>
            </a:r>
          </a:p>
          <a:p>
            <a:pPr marL="0" indent="0" algn="l">
              <a:buNone/>
            </a:pPr>
            <a:r>
              <a:rPr lang="en-US" b="0" i="0" dirty="0">
                <a:effectLst/>
                <a:latin typeface="Times New Roman" panose="02020603050405020304" pitchFamily="18" charset="0"/>
                <a:cs typeface="Times New Roman" panose="02020603050405020304" pitchFamily="18" charset="0"/>
              </a:rPr>
              <a:t>A</a:t>
            </a:r>
            <a:r>
              <a:rPr lang="en-US" b="0" i="0" baseline="-25000" dirty="0">
                <a:effectLst/>
                <a:latin typeface="Times New Roman" panose="02020603050405020304" pitchFamily="18" charset="0"/>
                <a:cs typeface="Times New Roman" panose="02020603050405020304" pitchFamily="18" charset="0"/>
              </a:rPr>
              <a:t>4</a:t>
            </a:r>
            <a:r>
              <a:rPr lang="en-US" b="0" i="0" dirty="0">
                <a:effectLst/>
                <a:latin typeface="Times New Roman" panose="02020603050405020304" pitchFamily="18" charset="0"/>
                <a:cs typeface="Times New Roman" panose="02020603050405020304" pitchFamily="18" charset="0"/>
              </a:rPr>
              <a:t> - A</a:t>
            </a:r>
            <a:r>
              <a:rPr lang="en-US" b="0" i="0" baseline="-25000" dirty="0">
                <a:effectLst/>
                <a:latin typeface="Times New Roman" panose="02020603050405020304" pitchFamily="18" charset="0"/>
                <a:cs typeface="Times New Roman" panose="02020603050405020304" pitchFamily="18" charset="0"/>
              </a:rPr>
              <a:t>7</a:t>
            </a:r>
            <a:endParaRPr lang="en-US" b="0" i="0" dirty="0">
              <a:effectLst/>
              <a:latin typeface="Times New Roman" panose="02020603050405020304" pitchFamily="18" charset="0"/>
              <a:cs typeface="Times New Roman" panose="02020603050405020304" pitchFamily="18" charset="0"/>
            </a:endParaRPr>
          </a:p>
          <a:p>
            <a:pPr algn="just"/>
            <a:r>
              <a:rPr lang="en-US" b="0" i="0" dirty="0">
                <a:solidFill>
                  <a:srgbClr val="000000"/>
                </a:solidFill>
                <a:effectLst/>
                <a:latin typeface="Times New Roman" panose="02020603050405020304" pitchFamily="18" charset="0"/>
                <a:cs typeface="Times New Roman" panose="02020603050405020304" pitchFamily="18" charset="0"/>
              </a:rPr>
              <a:t>These are the higher nibble of the lower byte address generated by DMA in the master mode.</a:t>
            </a:r>
          </a:p>
          <a:p>
            <a:endParaRPr lang="en-IN" dirty="0"/>
          </a:p>
        </p:txBody>
      </p:sp>
    </p:spTree>
    <p:extLst>
      <p:ext uri="{BB962C8B-B14F-4D97-AF65-F5344CB8AC3E}">
        <p14:creationId xmlns:p14="http://schemas.microsoft.com/office/powerpoint/2010/main" val="270821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3366C-B4F7-419E-A7F6-AE93C20E8A6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9062592-BA16-44ED-BD7D-B7123BA5DB7E}"/>
              </a:ext>
            </a:extLst>
          </p:cNvPr>
          <p:cNvSpPr>
            <a:spLocks noGrp="1"/>
          </p:cNvSpPr>
          <p:nvPr>
            <p:ph idx="1"/>
          </p:nvPr>
        </p:nvSpPr>
        <p:spPr/>
        <p:txBody>
          <a:bodyPr>
            <a:normAutofit fontScale="85000" lnSpcReduction="20000"/>
          </a:bodyPr>
          <a:lstStyle/>
          <a:p>
            <a:pPr marL="0" indent="0" algn="l">
              <a:buNone/>
            </a:pPr>
            <a:r>
              <a:rPr lang="en-US" b="0" i="0" dirty="0">
                <a:effectLst/>
                <a:latin typeface="Times New Roman" panose="02020603050405020304" pitchFamily="18" charset="0"/>
                <a:cs typeface="Times New Roman" panose="02020603050405020304" pitchFamily="18" charset="0"/>
              </a:rPr>
              <a:t>READY</a:t>
            </a:r>
          </a:p>
          <a:p>
            <a:pPr algn="just"/>
            <a:r>
              <a:rPr lang="en-US" b="0" i="0" dirty="0">
                <a:solidFill>
                  <a:srgbClr val="000000"/>
                </a:solidFill>
                <a:effectLst/>
                <a:latin typeface="Times New Roman" panose="02020603050405020304" pitchFamily="18" charset="0"/>
                <a:cs typeface="Times New Roman" panose="02020603050405020304" pitchFamily="18" charset="0"/>
              </a:rPr>
              <a:t>It is an active-high asynchronous input signal, which makes DMA ready by inserting wait states.</a:t>
            </a:r>
          </a:p>
          <a:p>
            <a:pPr marL="0" indent="0" algn="l">
              <a:buNone/>
            </a:pPr>
            <a:r>
              <a:rPr lang="en-US" b="0" i="0" dirty="0">
                <a:effectLst/>
                <a:latin typeface="Times New Roman" panose="02020603050405020304" pitchFamily="18" charset="0"/>
                <a:cs typeface="Times New Roman" panose="02020603050405020304" pitchFamily="18" charset="0"/>
              </a:rPr>
              <a:t>HRQ</a:t>
            </a:r>
          </a:p>
          <a:p>
            <a:pPr algn="just"/>
            <a:r>
              <a:rPr lang="en-US" b="0" i="0" dirty="0">
                <a:solidFill>
                  <a:srgbClr val="000000"/>
                </a:solidFill>
                <a:effectLst/>
                <a:latin typeface="Times New Roman" panose="02020603050405020304" pitchFamily="18" charset="0"/>
                <a:cs typeface="Times New Roman" panose="02020603050405020304" pitchFamily="18" charset="0"/>
              </a:rPr>
              <a:t>This signal is used to receive the hold request signal from the output device. In the slave mode, it is connected with a DRQ input line 8257. In Master mode, it is connected with HOLD input of the CPU.</a:t>
            </a:r>
          </a:p>
          <a:p>
            <a:pPr marL="0" indent="0" algn="l">
              <a:buNone/>
            </a:pPr>
            <a:r>
              <a:rPr lang="en-US" b="0" i="0" dirty="0">
                <a:effectLst/>
                <a:latin typeface="Times New Roman" panose="02020603050405020304" pitchFamily="18" charset="0"/>
                <a:cs typeface="Times New Roman" panose="02020603050405020304" pitchFamily="18" charset="0"/>
              </a:rPr>
              <a:t>HLDA</a:t>
            </a:r>
          </a:p>
          <a:p>
            <a:pPr algn="just"/>
            <a:r>
              <a:rPr lang="en-US" b="0" i="0" dirty="0">
                <a:solidFill>
                  <a:srgbClr val="000000"/>
                </a:solidFill>
                <a:effectLst/>
                <a:latin typeface="Times New Roman" panose="02020603050405020304" pitchFamily="18" charset="0"/>
                <a:cs typeface="Times New Roman" panose="02020603050405020304" pitchFamily="18" charset="0"/>
              </a:rPr>
              <a:t>It is the hold acknowledgement signal which indicates the DMA controller that the bus has been granted to the requesting peripheral by the CPU when it is set to 1.</a:t>
            </a:r>
          </a:p>
          <a:p>
            <a:endParaRPr lang="en-IN" dirty="0"/>
          </a:p>
        </p:txBody>
      </p:sp>
    </p:spTree>
    <p:extLst>
      <p:ext uri="{BB962C8B-B14F-4D97-AF65-F5344CB8AC3E}">
        <p14:creationId xmlns:p14="http://schemas.microsoft.com/office/powerpoint/2010/main" val="2265942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383E5-7CDF-43DF-A2E9-652A888302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1941FC7-9B72-4DC1-9429-B153B1ECEA3C}"/>
              </a:ext>
            </a:extLst>
          </p:cNvPr>
          <p:cNvSpPr>
            <a:spLocks noGrp="1"/>
          </p:cNvSpPr>
          <p:nvPr>
            <p:ph idx="1"/>
          </p:nvPr>
        </p:nvSpPr>
        <p:spPr/>
        <p:txBody>
          <a:bodyPr>
            <a:normAutofit fontScale="70000" lnSpcReduction="20000"/>
          </a:bodyPr>
          <a:lstStyle/>
          <a:p>
            <a:pPr marL="0" indent="0" algn="l">
              <a:buNone/>
            </a:pPr>
            <a:r>
              <a:rPr lang="en-US" b="0" i="0" dirty="0">
                <a:effectLst/>
                <a:latin typeface="Times New Roman" panose="02020603050405020304" pitchFamily="18" charset="0"/>
                <a:cs typeface="Times New Roman" panose="02020603050405020304" pitchFamily="18" charset="0"/>
              </a:rPr>
              <a:t>MEMR</a:t>
            </a:r>
          </a:p>
          <a:p>
            <a:pPr algn="just"/>
            <a:r>
              <a:rPr lang="en-US" b="0" i="0" dirty="0">
                <a:solidFill>
                  <a:srgbClr val="000000"/>
                </a:solidFill>
                <a:effectLst/>
                <a:latin typeface="Times New Roman" panose="02020603050405020304" pitchFamily="18" charset="0"/>
                <a:cs typeface="Times New Roman" panose="02020603050405020304" pitchFamily="18" charset="0"/>
              </a:rPr>
              <a:t>It is the low memory read signal, which is used to read the data from the addressed memory locations during DMA read cycles.</a:t>
            </a:r>
          </a:p>
          <a:p>
            <a:pPr marL="0" indent="0" algn="l">
              <a:buNone/>
            </a:pPr>
            <a:r>
              <a:rPr lang="en-US" b="0" i="0" dirty="0">
                <a:effectLst/>
                <a:latin typeface="Times New Roman" panose="02020603050405020304" pitchFamily="18" charset="0"/>
                <a:cs typeface="Times New Roman" panose="02020603050405020304" pitchFamily="18" charset="0"/>
              </a:rPr>
              <a:t>MEMW</a:t>
            </a:r>
          </a:p>
          <a:p>
            <a:pPr algn="just"/>
            <a:r>
              <a:rPr lang="en-US" b="0" i="0" dirty="0">
                <a:solidFill>
                  <a:srgbClr val="000000"/>
                </a:solidFill>
                <a:effectLst/>
                <a:latin typeface="Times New Roman" panose="02020603050405020304" pitchFamily="18" charset="0"/>
                <a:cs typeface="Times New Roman" panose="02020603050405020304" pitchFamily="18" charset="0"/>
              </a:rPr>
              <a:t>It is the active-low three state signal which is used to write the data to the addressed memory location during DMA write operation.</a:t>
            </a:r>
          </a:p>
          <a:p>
            <a:pPr marL="0" indent="0" algn="l">
              <a:buNone/>
            </a:pPr>
            <a:r>
              <a:rPr lang="en-US" b="0" i="0" dirty="0">
                <a:effectLst/>
                <a:latin typeface="Times New Roman" panose="02020603050405020304" pitchFamily="18" charset="0"/>
                <a:cs typeface="Times New Roman" panose="02020603050405020304" pitchFamily="18" charset="0"/>
              </a:rPr>
              <a:t>ADST</a:t>
            </a:r>
          </a:p>
          <a:p>
            <a:pPr algn="just"/>
            <a:r>
              <a:rPr lang="en-US" b="0" i="0" dirty="0">
                <a:solidFill>
                  <a:srgbClr val="000000"/>
                </a:solidFill>
                <a:effectLst/>
                <a:latin typeface="Times New Roman" panose="02020603050405020304" pitchFamily="18" charset="0"/>
                <a:cs typeface="Times New Roman" panose="02020603050405020304" pitchFamily="18" charset="0"/>
              </a:rPr>
              <a:t>This signal is used to convert the higher byte of the memory address generated by the DMA controller into the latches.</a:t>
            </a:r>
          </a:p>
          <a:p>
            <a:pPr marL="0" indent="0" algn="l">
              <a:buNone/>
            </a:pPr>
            <a:r>
              <a:rPr lang="en-US" b="0" i="0" dirty="0">
                <a:effectLst/>
                <a:latin typeface="Times New Roman" panose="02020603050405020304" pitchFamily="18" charset="0"/>
                <a:cs typeface="Times New Roman" panose="02020603050405020304" pitchFamily="18" charset="0"/>
              </a:rPr>
              <a:t>AEN</a:t>
            </a:r>
          </a:p>
          <a:p>
            <a:pPr algn="just"/>
            <a:r>
              <a:rPr lang="en-US" b="0" i="0" dirty="0">
                <a:solidFill>
                  <a:srgbClr val="000000"/>
                </a:solidFill>
                <a:effectLst/>
                <a:latin typeface="Times New Roman" panose="02020603050405020304" pitchFamily="18" charset="0"/>
                <a:cs typeface="Times New Roman" panose="02020603050405020304" pitchFamily="18" charset="0"/>
              </a:rPr>
              <a:t>This signal is used to disable the address bus/data bus.</a:t>
            </a:r>
          </a:p>
          <a:p>
            <a:endParaRPr lang="en-IN" dirty="0"/>
          </a:p>
        </p:txBody>
      </p:sp>
    </p:spTree>
    <p:extLst>
      <p:ext uri="{BB962C8B-B14F-4D97-AF65-F5344CB8AC3E}">
        <p14:creationId xmlns:p14="http://schemas.microsoft.com/office/powerpoint/2010/main" val="1396221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3855</TotalTime>
  <Words>1532</Words>
  <Application>Microsoft Office PowerPoint</Application>
  <PresentationFormat>On-screen Show (4:3)</PresentationFormat>
  <Paragraphs>101</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Cambria Math</vt:lpstr>
      <vt:lpstr>Times New Roman</vt:lpstr>
      <vt:lpstr>Wingdings</vt:lpstr>
      <vt:lpstr>Office Theme</vt:lpstr>
      <vt:lpstr> MODULE 4  </vt:lpstr>
      <vt:lpstr>DMA Controller 8257</vt:lpstr>
      <vt:lpstr>Features of 8257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DMA Controller 8257</vt:lpstr>
      <vt:lpstr>DMA Controller 8257</vt:lpstr>
      <vt:lpstr>PowerPoint Presentation</vt:lpstr>
      <vt:lpstr>PowerPoint Presentation</vt:lpstr>
      <vt:lpstr>PowerPoint Presentation</vt:lpstr>
      <vt:lpstr>PowerPoint Presentation</vt:lpstr>
      <vt:lpstr>PowerPoint Presentation</vt:lpstr>
      <vt:lpstr>Mode Set Register of 8257</vt:lpstr>
      <vt:lpstr>PowerPoint Presentation</vt:lpstr>
      <vt:lpstr>PowerPoint Presentation</vt:lpstr>
      <vt:lpstr>PowerPoint Presentation</vt:lpstr>
      <vt:lpstr>Register Selection</vt:lpstr>
      <vt:lpstr>DMA Address Register</vt:lpstr>
      <vt:lpstr>Terminal Count Register</vt:lpstr>
      <vt:lpstr>PowerPoint Presentation</vt:lpstr>
      <vt:lpstr>Status Register of 8257</vt:lpstr>
      <vt:lpstr>PowerPoint Presentation</vt:lpstr>
      <vt:lpstr>Update flag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8259 Programmable interrupt controller</dc:title>
  <dc:creator>Roopesh</dc:creator>
  <cp:lastModifiedBy>Gouri Manha R</cp:lastModifiedBy>
  <cp:revision>158</cp:revision>
  <dcterms:created xsi:type="dcterms:W3CDTF">2017-10-18T12:27:07Z</dcterms:created>
  <dcterms:modified xsi:type="dcterms:W3CDTF">2023-11-09T05:41:14Z</dcterms:modified>
</cp:coreProperties>
</file>